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63" r:id="rId3"/>
    <p:sldId id="265" r:id="rId4"/>
    <p:sldId id="266" r:id="rId5"/>
    <p:sldId id="267" r:id="rId6"/>
    <p:sldId id="268" r:id="rId7"/>
    <p:sldId id="269" r:id="rId8"/>
    <p:sldId id="270" r:id="rId9"/>
    <p:sldId id="271" r:id="rId10"/>
    <p:sldId id="264" r:id="rId11"/>
  </p:sldIdLst>
  <p:sldSz cx="9144000" cy="6858000" type="screen4x3"/>
  <p:notesSz cx="7023100" cy="93091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00" y="48"/>
      </p:cViewPr>
      <p:guideLst>
        <p:guide orient="horz" pos="2160"/>
        <p:guide pos="2880"/>
      </p:guideLst>
    </p:cSldViewPr>
  </p:slideViewPr>
  <p:notesTextViewPr>
    <p:cViewPr>
      <p:scale>
        <a:sx n="1" d="1"/>
        <a:sy n="1" d="1"/>
      </p:scale>
      <p:origin x="0" y="0"/>
    </p:cViewPr>
  </p:notesTextViewPr>
  <p:notesViewPr>
    <p:cSldViewPr>
      <p:cViewPr varScale="1">
        <p:scale>
          <a:sx n="62" d="100"/>
          <a:sy n="62" d="100"/>
        </p:scale>
        <p:origin x="-1637" y="-10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1D24FF02-FB24-464F-B6A8-5C4E257CCE37}" type="datetimeFigureOut">
              <a:rPr lang="en-US" smtClean="0"/>
              <a:pPr/>
              <a:t>11/16/2016</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B2D49007-A975-48E8-869F-72B0E1350DED}" type="slidenum">
              <a:rPr lang="en-US" smtClean="0"/>
              <a:pPr/>
              <a:t>‹#›</a:t>
            </a:fld>
            <a:endParaRPr lang="en-US"/>
          </a:p>
        </p:txBody>
      </p:sp>
    </p:spTree>
    <p:extLst>
      <p:ext uri="{BB962C8B-B14F-4D97-AF65-F5344CB8AC3E}">
        <p14:creationId xmlns:p14="http://schemas.microsoft.com/office/powerpoint/2010/main" val="72434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F7CEC7FD-F2D2-4DAF-BFCD-04BCDC4201E6}" type="datetimeFigureOut">
              <a:rPr lang="en-US" smtClean="0"/>
              <a:pPr/>
              <a:t>11/16/2016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37CB32F5-6388-4A3E-848E-D959E66739CB}" type="slidenum">
              <a:rPr lang="en-US" smtClean="0"/>
              <a:pPr/>
              <a:t>‹#›</a:t>
            </a:fld>
            <a:endParaRPr lang="en-US"/>
          </a:p>
        </p:txBody>
      </p:sp>
    </p:spTree>
    <p:extLst>
      <p:ext uri="{BB962C8B-B14F-4D97-AF65-F5344CB8AC3E}">
        <p14:creationId xmlns:p14="http://schemas.microsoft.com/office/powerpoint/2010/main" val="415036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52600"/>
            <a:ext cx="7772400" cy="704850"/>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2514600"/>
            <a:ext cx="6400800" cy="4572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3124200"/>
            <a:ext cx="2133600" cy="365125"/>
          </a:xfrm>
        </p:spPr>
        <p:txBody>
          <a:bodyPr/>
          <a:lstStyle>
            <a:lvl1pPr>
              <a:defRPr b="1" i="1">
                <a:solidFill>
                  <a:schemeClr val="tx1"/>
                </a:solidFill>
                <a:latin typeface="Sabon LT Std" pitchFamily="18" charset="0"/>
              </a:defRPr>
            </a:lvl1pPr>
          </a:lstStyle>
          <a:p>
            <a:fld id="{2BE68687-15A4-4793-85D4-431B044A789C}" type="datetime4">
              <a:rPr lang="en-US" smtClean="0"/>
              <a:pPr/>
              <a:t>November 16, 2016</a:t>
            </a:fld>
            <a:endParaRPr lang="en-US" dirty="0"/>
          </a:p>
        </p:txBody>
      </p:sp>
    </p:spTree>
    <p:extLst>
      <p:ext uri="{BB962C8B-B14F-4D97-AF65-F5344CB8AC3E}">
        <p14:creationId xmlns:p14="http://schemas.microsoft.com/office/powerpoint/2010/main" val="303238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587A1A-7E44-4550-BEB9-171A221BC4B6}" type="datetime4">
              <a:rPr lang="en-US" smtClean="0"/>
              <a:pPr/>
              <a:t>November 16, 2016</a:t>
            </a:fld>
            <a:endParaRPr lang="en-US"/>
          </a:p>
        </p:txBody>
      </p:sp>
      <p:sp>
        <p:nvSpPr>
          <p:cNvPr id="4" name="Footer Placeholder 3"/>
          <p:cNvSpPr>
            <a:spLocks noGrp="1"/>
          </p:cNvSpPr>
          <p:nvPr>
            <p:ph type="ftr" sz="quarter" idx="11"/>
          </p:nvPr>
        </p:nvSpPr>
        <p:spPr/>
        <p:txBody>
          <a:bodyPr/>
          <a:lstStyle/>
          <a:p>
            <a:r>
              <a:rPr lang="en-US" smtClean="0"/>
              <a:t>Presentation Title</a:t>
            </a:r>
            <a:endParaRPr lang="en-US"/>
          </a:p>
        </p:txBody>
      </p:sp>
      <p:sp>
        <p:nvSpPr>
          <p:cNvPr id="5" name="Slide Number Placeholder 4"/>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p14="http://schemas.microsoft.com/office/powerpoint/2010/main" val="89119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16B62-44AC-4DDA-86EF-656F8182CAFA}" type="datetime4">
              <a:rPr lang="en-US" smtClean="0"/>
              <a:pPr/>
              <a:t>November 16, 2016</a:t>
            </a:fld>
            <a:endParaRPr lang="en-US"/>
          </a:p>
        </p:txBody>
      </p:sp>
      <p:sp>
        <p:nvSpPr>
          <p:cNvPr id="3" name="Footer Placeholder 2"/>
          <p:cNvSpPr>
            <a:spLocks noGrp="1"/>
          </p:cNvSpPr>
          <p:nvPr>
            <p:ph type="ftr" sz="quarter" idx="11"/>
          </p:nvPr>
        </p:nvSpPr>
        <p:spPr/>
        <p:txBody>
          <a:bodyPr/>
          <a:lstStyle/>
          <a:p>
            <a:r>
              <a:rPr lang="en-US" smtClean="0"/>
              <a:t>Presentation Title</a:t>
            </a:r>
            <a:endParaRPr lang="en-US"/>
          </a:p>
        </p:txBody>
      </p:sp>
      <p:sp>
        <p:nvSpPr>
          <p:cNvPr id="4" name="Slide Number Placeholder 3"/>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p14="http://schemas.microsoft.com/office/powerpoint/2010/main" val="429181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9B9BA-441D-4F3F-9FDF-748E10854E4B}" type="datetime4">
              <a:rPr lang="en-US" smtClean="0"/>
              <a:pPr/>
              <a:t>November 16, 2016</a:t>
            </a:fld>
            <a:endParaRPr lang="en-US"/>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p14="http://schemas.microsoft.com/office/powerpoint/2010/main" val="1775666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17D25-1CF4-4027-89AF-167C68255684}" type="datetime4">
              <a:rPr lang="en-US" smtClean="0"/>
              <a:pPr/>
              <a:t>November 16, 2016</a:t>
            </a:fld>
            <a:endParaRPr lang="en-US"/>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p14="http://schemas.microsoft.com/office/powerpoint/2010/main" val="129181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21D56-0A70-4136-807F-3121A21338F6}" type="datetime4">
              <a:rPr lang="en-US" smtClean="0"/>
              <a:pPr/>
              <a:t>November 16, 2016</a:t>
            </a:fld>
            <a:endParaRPr lang="en-US"/>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p14="http://schemas.microsoft.com/office/powerpoint/2010/main" val="3485526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DBAA2-0645-4883-A911-E3054852FFE2}" type="datetime4">
              <a:rPr lang="en-US" smtClean="0"/>
              <a:pPr/>
              <a:t>November 16, 2016</a:t>
            </a:fld>
            <a:endParaRPr lang="en-US"/>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p14="http://schemas.microsoft.com/office/powerpoint/2010/main" val="129752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0"/>
            <a:ext cx="7772400" cy="704850"/>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1371600"/>
            <a:ext cx="6400800" cy="4572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1981200"/>
            <a:ext cx="2133600" cy="365125"/>
          </a:xfrm>
        </p:spPr>
        <p:txBody>
          <a:bodyPr/>
          <a:lstStyle>
            <a:lvl1pPr>
              <a:defRPr b="1" i="1">
                <a:solidFill>
                  <a:schemeClr val="tx1"/>
                </a:solidFill>
                <a:latin typeface="Sabon LT Std" pitchFamily="18" charset="0"/>
              </a:defRPr>
            </a:lvl1pPr>
          </a:lstStyle>
          <a:p>
            <a:fld id="{FB19E962-A39D-40A6-9554-7D55FA2E69BE}" type="datetime4">
              <a:rPr lang="en-US" smtClean="0"/>
              <a:pPr/>
              <a:t>November 16, 2016</a:t>
            </a:fld>
            <a:endParaRPr lang="en-US" dirty="0"/>
          </a:p>
        </p:txBody>
      </p:sp>
    </p:spTree>
    <p:extLst>
      <p:ext uri="{BB962C8B-B14F-4D97-AF65-F5344CB8AC3E}">
        <p14:creationId xmlns:p14="http://schemas.microsoft.com/office/powerpoint/2010/main" val="22363644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0"/>
            <a:ext cx="7772400" cy="704850"/>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1371600"/>
            <a:ext cx="6400800" cy="4572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1981200"/>
            <a:ext cx="2133600" cy="365125"/>
          </a:xfrm>
        </p:spPr>
        <p:txBody>
          <a:bodyPr/>
          <a:lstStyle>
            <a:lvl1pPr>
              <a:defRPr b="1" i="1">
                <a:solidFill>
                  <a:schemeClr val="tx1"/>
                </a:solidFill>
                <a:latin typeface="Sabon LT Std" pitchFamily="18" charset="0"/>
              </a:defRPr>
            </a:lvl1pPr>
          </a:lstStyle>
          <a:p>
            <a:fld id="{FB19E962-A39D-40A6-9554-7D55FA2E69BE}" type="datetime4">
              <a:rPr lang="en-US" smtClean="0"/>
              <a:pPr/>
              <a:t>November 16, 2016</a:t>
            </a:fld>
            <a:endParaRPr lang="en-US" dirty="0"/>
          </a:p>
        </p:txBody>
      </p:sp>
    </p:spTree>
    <p:extLst>
      <p:ext uri="{BB962C8B-B14F-4D97-AF65-F5344CB8AC3E}">
        <p14:creationId xmlns:p14="http://schemas.microsoft.com/office/powerpoint/2010/main" val="3488861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0"/>
            <a:ext cx="7772400" cy="704850"/>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1371600"/>
            <a:ext cx="6400800" cy="4572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1981200"/>
            <a:ext cx="2133600" cy="365125"/>
          </a:xfrm>
        </p:spPr>
        <p:txBody>
          <a:bodyPr/>
          <a:lstStyle>
            <a:lvl1pPr>
              <a:defRPr b="1" i="1">
                <a:solidFill>
                  <a:schemeClr val="tx1"/>
                </a:solidFill>
                <a:latin typeface="Sabon LT Std" pitchFamily="18" charset="0"/>
              </a:defRPr>
            </a:lvl1pPr>
          </a:lstStyle>
          <a:p>
            <a:fld id="{FB19E962-A39D-40A6-9554-7D55FA2E69BE}" type="datetime4">
              <a:rPr lang="en-US" smtClean="0"/>
              <a:pPr/>
              <a:t>November 16, 2016</a:t>
            </a:fld>
            <a:endParaRPr lang="en-US" dirty="0"/>
          </a:p>
        </p:txBody>
      </p:sp>
    </p:spTree>
    <p:extLst>
      <p:ext uri="{BB962C8B-B14F-4D97-AF65-F5344CB8AC3E}">
        <p14:creationId xmlns:p14="http://schemas.microsoft.com/office/powerpoint/2010/main" val="31509641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0"/>
            <a:ext cx="7772400" cy="704850"/>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1371600"/>
            <a:ext cx="6400800" cy="4572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1981200"/>
            <a:ext cx="2133600" cy="365125"/>
          </a:xfrm>
        </p:spPr>
        <p:txBody>
          <a:bodyPr/>
          <a:lstStyle>
            <a:lvl1pPr>
              <a:defRPr b="1" i="1">
                <a:solidFill>
                  <a:schemeClr val="tx1"/>
                </a:solidFill>
                <a:latin typeface="Sabon LT Std" pitchFamily="18" charset="0"/>
              </a:defRPr>
            </a:lvl1pPr>
          </a:lstStyle>
          <a:p>
            <a:fld id="{FB19E962-A39D-40A6-9554-7D55FA2E69BE}" type="datetime4">
              <a:rPr lang="en-US" smtClean="0"/>
              <a:pPr/>
              <a:t>November 16, 2016</a:t>
            </a:fld>
            <a:endParaRPr lang="en-US" dirty="0"/>
          </a:p>
        </p:txBody>
      </p:sp>
    </p:spTree>
    <p:extLst>
      <p:ext uri="{BB962C8B-B14F-4D97-AF65-F5344CB8AC3E}">
        <p14:creationId xmlns:p14="http://schemas.microsoft.com/office/powerpoint/2010/main" val="32053418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50000"/>
              <a:alpha val="51000"/>
            </a:schemeClr>
          </a:solidFill>
        </p:spPr>
        <p:txBody>
          <a:bodyPr/>
          <a:lstStyle>
            <a:lvl1pPr>
              <a:defRPr sz="3600">
                <a:solidFill>
                  <a:schemeClr val="bg1"/>
                </a:solidFill>
                <a:latin typeface="Sabon LT Std" pitchFamily="18" charset="0"/>
              </a:defRPr>
            </a:lvl1pPr>
            <a:lvl2pPr>
              <a:defRPr sz="3200">
                <a:solidFill>
                  <a:schemeClr val="bg1"/>
                </a:solidFill>
                <a:latin typeface="Sabon LT Std" pitchFamily="18" charset="0"/>
              </a:defRPr>
            </a:lvl2pPr>
            <a:lvl3pPr>
              <a:defRPr sz="2800">
                <a:solidFill>
                  <a:schemeClr val="bg1"/>
                </a:solidFill>
                <a:latin typeface="Sabon LT Std" pitchFamily="18" charset="0"/>
              </a:defRPr>
            </a:lvl3pPr>
            <a:lvl4pPr>
              <a:defRPr sz="2800">
                <a:solidFill>
                  <a:schemeClr val="bg1"/>
                </a:solidFill>
                <a:latin typeface="Sabon LT Std" pitchFamily="18" charset="0"/>
              </a:defRPr>
            </a:lvl4pPr>
            <a:lvl5pPr>
              <a:defRPr sz="2400">
                <a:solidFill>
                  <a:schemeClr val="bg1"/>
                </a:solidFill>
                <a:latin typeface="Sabon LT St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971800" y="6340475"/>
            <a:ext cx="1219200" cy="365125"/>
          </a:xfrm>
        </p:spPr>
        <p:txBody>
          <a:bodyPr/>
          <a:lstStyle>
            <a:lvl1pPr>
              <a:defRPr sz="1000">
                <a:solidFill>
                  <a:schemeClr val="bg1"/>
                </a:solidFill>
                <a:latin typeface="Frutiger LT Std 55 Roman" pitchFamily="34" charset="0"/>
              </a:defRPr>
            </a:lvl1pPr>
          </a:lstStyle>
          <a:p>
            <a:fld id="{BD3E16B4-B1F0-4AB1-B158-DF3FB78AB350}" type="datetime4">
              <a:rPr lang="en-US" smtClean="0"/>
              <a:pPr/>
              <a:t>November 16, 2016</a:t>
            </a:fld>
            <a:endParaRPr lang="en-US" dirty="0"/>
          </a:p>
        </p:txBody>
      </p:sp>
      <p:sp>
        <p:nvSpPr>
          <p:cNvPr id="5" name="Footer Placeholder 4"/>
          <p:cNvSpPr>
            <a:spLocks noGrp="1"/>
          </p:cNvSpPr>
          <p:nvPr>
            <p:ph type="ftr" sz="quarter" idx="11"/>
          </p:nvPr>
        </p:nvSpPr>
        <p:spPr>
          <a:xfrm>
            <a:off x="990600" y="6340475"/>
            <a:ext cx="1828800" cy="365125"/>
          </a:xfrm>
        </p:spPr>
        <p:txBody>
          <a:bodyPr/>
          <a:lstStyle>
            <a:lvl1pPr>
              <a:defRPr sz="1000">
                <a:solidFill>
                  <a:schemeClr val="bg1"/>
                </a:solidFill>
                <a:latin typeface="Frutiger LT Std 55 Roman" pitchFamily="34" charset="0"/>
              </a:defRPr>
            </a:lvl1pPr>
          </a:lstStyle>
          <a:p>
            <a:r>
              <a:rPr lang="en-US" smtClean="0"/>
              <a:t>Presentation Title</a:t>
            </a:r>
            <a:endParaRPr lang="en-US" dirty="0"/>
          </a:p>
        </p:txBody>
      </p:sp>
      <p:sp>
        <p:nvSpPr>
          <p:cNvPr id="6" name="Slide Number Placeholder 5"/>
          <p:cNvSpPr>
            <a:spLocks noGrp="1"/>
          </p:cNvSpPr>
          <p:nvPr>
            <p:ph type="sldNum" sz="quarter" idx="12"/>
          </p:nvPr>
        </p:nvSpPr>
        <p:spPr>
          <a:xfrm>
            <a:off x="457200" y="6340475"/>
            <a:ext cx="381000" cy="365125"/>
          </a:xfrm>
        </p:spPr>
        <p:txBody>
          <a:bodyPr/>
          <a:lstStyle>
            <a:lvl1pPr>
              <a:defRPr sz="1000">
                <a:solidFill>
                  <a:schemeClr val="bg1"/>
                </a:solidFill>
                <a:latin typeface="Frutiger LT Std 55 Roman" pitchFamily="34" charset="0"/>
              </a:defRPr>
            </a:lvl1pPr>
          </a:lstStyle>
          <a:p>
            <a:fld id="{12F388AD-C8DA-4CC9-8B68-52B017F7B635}" type="slidenum">
              <a:rPr lang="en-US" smtClean="0"/>
              <a:pPr/>
              <a:t>‹#›</a:t>
            </a:fld>
            <a:endParaRPr lang="en-US" dirty="0"/>
          </a:p>
        </p:txBody>
      </p:sp>
      <p:sp>
        <p:nvSpPr>
          <p:cNvPr id="9" name="Footer Placeholder 4"/>
          <p:cNvSpPr txBox="1">
            <a:spLocks/>
          </p:cNvSpPr>
          <p:nvPr userDrawn="1"/>
        </p:nvSpPr>
        <p:spPr>
          <a:xfrm>
            <a:off x="838200" y="6324601"/>
            <a:ext cx="152400" cy="4572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Frutiger LT Std 55 Roman"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000" b="0" i="0" u="none" strike="noStrike" kern="1200" baseline="30000" dirty="0" smtClean="0">
                <a:solidFill>
                  <a:schemeClr val="bg1"/>
                </a:solidFill>
                <a:latin typeface="Frutiger LT Std 55 Roman" pitchFamily="34" charset="0"/>
                <a:ea typeface="+mn-ea"/>
                <a:cs typeface="+mn-cs"/>
              </a:rPr>
              <a:t> | </a:t>
            </a:r>
          </a:p>
        </p:txBody>
      </p:sp>
      <p:sp>
        <p:nvSpPr>
          <p:cNvPr id="11" name="Footer Placeholder 4"/>
          <p:cNvSpPr txBox="1">
            <a:spLocks/>
          </p:cNvSpPr>
          <p:nvPr userDrawn="1"/>
        </p:nvSpPr>
        <p:spPr>
          <a:xfrm>
            <a:off x="2819400" y="6324601"/>
            <a:ext cx="152400" cy="4572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Frutiger LT Std 55 Roman"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000" b="0" i="0" u="none" strike="noStrike" kern="1200" baseline="30000" dirty="0" smtClean="0">
                <a:solidFill>
                  <a:schemeClr val="bg1"/>
                </a:solidFill>
                <a:latin typeface="Frutiger LT Std 55 Roman" pitchFamily="34" charset="0"/>
                <a:ea typeface="+mn-ea"/>
                <a:cs typeface="+mn-cs"/>
              </a:rPr>
              <a:t> | </a:t>
            </a:r>
          </a:p>
        </p:txBody>
      </p:sp>
      <p:sp>
        <p:nvSpPr>
          <p:cNvPr id="10"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5293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AAE89-2588-4622-A4CF-3782920ECC8A}" type="datetime4">
              <a:rPr lang="en-US" smtClean="0"/>
              <a:pPr/>
              <a:t>November 16, 2016</a:t>
            </a:fld>
            <a:endParaRPr lang="en-US"/>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p14="http://schemas.microsoft.com/office/powerpoint/2010/main" val="216523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AA3A8E-1B1A-4059-BBBA-63AE3643122E}" type="datetime4">
              <a:rPr lang="en-US" smtClean="0"/>
              <a:pPr/>
              <a:t>November 16, 2016</a:t>
            </a:fld>
            <a:endParaRPr lang="en-US"/>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p14="http://schemas.microsoft.com/office/powerpoint/2010/main" val="152032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18931-CFEB-463E-ADD6-3A7314F4148F}" type="datetime4">
              <a:rPr lang="en-US" smtClean="0"/>
              <a:pPr/>
              <a:t>November 16, 2016</a:t>
            </a:fld>
            <a:endParaRPr lang="en-US"/>
          </a:p>
        </p:txBody>
      </p:sp>
      <p:sp>
        <p:nvSpPr>
          <p:cNvPr id="8" name="Footer Placeholder 7"/>
          <p:cNvSpPr>
            <a:spLocks noGrp="1"/>
          </p:cNvSpPr>
          <p:nvPr>
            <p:ph type="ftr" sz="quarter" idx="11"/>
          </p:nvPr>
        </p:nvSpPr>
        <p:spPr/>
        <p:txBody>
          <a:bodyPr/>
          <a:lstStyle/>
          <a:p>
            <a:r>
              <a:rPr lang="en-US" smtClean="0"/>
              <a:t>Presentation Title</a:t>
            </a:r>
            <a:endParaRPr lang="en-US"/>
          </a:p>
        </p:txBody>
      </p:sp>
      <p:sp>
        <p:nvSpPr>
          <p:cNvPr id="9" name="Slide Number Placeholder 8"/>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p14="http://schemas.microsoft.com/office/powerpoint/2010/main" val="400324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D1570-F794-4ED7-9C7A-212ADD054650}" type="datetime4">
              <a:rPr lang="en-US" smtClean="0"/>
              <a:pPr/>
              <a:t>November 16, 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Presentation Title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388AD-C8DA-4CC9-8B68-52B017F7B635}" type="slidenum">
              <a:rPr lang="en-US" smtClean="0"/>
              <a:pPr/>
              <a:t>‹#›</a:t>
            </a:fld>
            <a:endParaRPr lang="en-US"/>
          </a:p>
        </p:txBody>
      </p:sp>
    </p:spTree>
    <p:extLst>
      <p:ext uri="{BB962C8B-B14F-4D97-AF65-F5344CB8AC3E}">
        <p14:creationId xmlns:p14="http://schemas.microsoft.com/office/powerpoint/2010/main" val="194418717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4"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spcBef>
          <a:spcPct val="0"/>
        </a:spcBef>
        <a:buNone/>
        <a:defRPr sz="3600" kern="1200">
          <a:solidFill>
            <a:srgbClr val="0033CC"/>
          </a:solidFill>
          <a:latin typeface="Frutiger LT Std 55 Roman"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219200"/>
          </a:xfrm>
        </p:spPr>
        <p:txBody>
          <a:bodyPr>
            <a:normAutofit fontScale="90000"/>
          </a:bodyPr>
          <a:lstStyle/>
          <a:p>
            <a:r>
              <a:rPr lang="en-US" dirty="0"/>
              <a:t>Assessing the student experience: creating a culture of assessment in undergraduate and professional education.”</a:t>
            </a:r>
            <a:endParaRPr lang="en-US" dirty="0"/>
          </a:p>
        </p:txBody>
      </p:sp>
      <p:sp>
        <p:nvSpPr>
          <p:cNvPr id="5" name="Subtitle 4"/>
          <p:cNvSpPr>
            <a:spLocks noGrp="1"/>
          </p:cNvSpPr>
          <p:nvPr>
            <p:ph type="subTitle" idx="1"/>
          </p:nvPr>
        </p:nvSpPr>
        <p:spPr>
          <a:xfrm>
            <a:off x="685800" y="2057400"/>
            <a:ext cx="7772400" cy="2133600"/>
          </a:xfrm>
          <a:solidFill>
            <a:schemeClr val="bg1"/>
          </a:solidFill>
        </p:spPr>
        <p:txBody>
          <a:bodyPr/>
          <a:lstStyle/>
          <a:p>
            <a:r>
              <a:rPr lang="en-US" b="1" dirty="0" smtClean="0">
                <a:solidFill>
                  <a:srgbClr val="C00000"/>
                </a:solidFill>
              </a:rPr>
              <a:t>Presented </a:t>
            </a:r>
            <a:r>
              <a:rPr lang="en-US" b="1" dirty="0">
                <a:solidFill>
                  <a:srgbClr val="C00000"/>
                </a:solidFill>
              </a:rPr>
              <a:t>at the Annual NEASC Meeting</a:t>
            </a:r>
          </a:p>
          <a:p>
            <a:r>
              <a:rPr lang="en-US" b="1" dirty="0">
                <a:solidFill>
                  <a:srgbClr val="C00000"/>
                </a:solidFill>
              </a:rPr>
              <a:t>December 9, 2016</a:t>
            </a:r>
          </a:p>
          <a:p>
            <a:endParaRPr lang="en-US" b="1" dirty="0">
              <a:solidFill>
                <a:srgbClr val="C00000"/>
              </a:solidFill>
            </a:endParaRPr>
          </a:p>
          <a:p>
            <a:r>
              <a:rPr lang="en-US" b="1" dirty="0">
                <a:solidFill>
                  <a:srgbClr val="C00000"/>
                </a:solidFill>
              </a:rPr>
              <a:t>Deborah Harmon Hines, PhD</a:t>
            </a:r>
          </a:p>
          <a:p>
            <a:r>
              <a:rPr lang="en-US" b="1" dirty="0">
                <a:solidFill>
                  <a:srgbClr val="C00000"/>
                </a:solidFill>
              </a:rPr>
              <a:t>Vice Provost for School Services</a:t>
            </a:r>
          </a:p>
          <a:p>
            <a:r>
              <a:rPr lang="en-US" b="1" dirty="0">
                <a:solidFill>
                  <a:srgbClr val="C00000"/>
                </a:solidFill>
              </a:rPr>
              <a:t>University of Massachusetts Medical School</a:t>
            </a:r>
          </a:p>
          <a:p>
            <a:endParaRPr lang="en-US" dirty="0"/>
          </a:p>
        </p:txBody>
      </p:sp>
    </p:spTree>
    <p:extLst>
      <p:ext uri="{BB962C8B-B14F-4D97-AF65-F5344CB8AC3E}">
        <p14:creationId xmlns:p14="http://schemas.microsoft.com/office/powerpoint/2010/main" val="2456669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Final thoughts on 360 degree evaluation</a:t>
            </a:r>
            <a:endParaRPr lang="en-US" dirty="0"/>
          </a:p>
        </p:txBody>
      </p:sp>
      <p:sp>
        <p:nvSpPr>
          <p:cNvPr id="6" name="Subtitle 5"/>
          <p:cNvSpPr>
            <a:spLocks noGrp="1"/>
          </p:cNvSpPr>
          <p:nvPr>
            <p:ph type="subTitle" idx="1"/>
          </p:nvPr>
        </p:nvSpPr>
        <p:spPr>
          <a:xfrm>
            <a:off x="685800" y="1371600"/>
            <a:ext cx="7162800" cy="4648200"/>
          </a:xfrm>
          <a:solidFill>
            <a:schemeClr val="bg1">
              <a:lumMod val="95000"/>
              <a:alpha val="29000"/>
            </a:schemeClr>
          </a:solidFill>
        </p:spPr>
        <p:txBody>
          <a:bodyPr>
            <a:normAutofit fontScale="85000" lnSpcReduction="10000"/>
          </a:bodyPr>
          <a:lstStyle/>
          <a:p>
            <a:r>
              <a:rPr lang="en-US" sz="1900" b="1" dirty="0" smtClean="0">
                <a:solidFill>
                  <a:schemeClr val="tx1"/>
                </a:solidFill>
              </a:rPr>
              <a:t>This </a:t>
            </a:r>
            <a:r>
              <a:rPr lang="en-US" sz="1900" b="1" dirty="0" smtClean="0">
                <a:solidFill>
                  <a:schemeClr val="tx1"/>
                </a:solidFill>
              </a:rPr>
              <a:t>system of evaluation has taken years to put into place. It was built one ‘brick’ at a time. The cost/individual and the impact on patients’ lives made a compelling rationale for this system of evaluation.</a:t>
            </a:r>
          </a:p>
          <a:p>
            <a:endParaRPr lang="en-US" sz="1900" b="1" dirty="0" smtClean="0">
              <a:solidFill>
                <a:schemeClr val="tx1"/>
              </a:solidFill>
            </a:endParaRPr>
          </a:p>
          <a:p>
            <a:pPr marL="285750" indent="-285750">
              <a:buFont typeface="Arial" panose="020B0604020202020204" pitchFamily="34" charset="0"/>
              <a:buChar char="•"/>
            </a:pPr>
            <a:r>
              <a:rPr lang="en-US" sz="1900" b="1" dirty="0" smtClean="0">
                <a:solidFill>
                  <a:schemeClr val="tx1"/>
                </a:solidFill>
              </a:rPr>
              <a:t>Student Support is key.</a:t>
            </a:r>
          </a:p>
          <a:p>
            <a:pPr marL="285750" indent="-285750">
              <a:buFont typeface="Arial" panose="020B0604020202020204" pitchFamily="34" charset="0"/>
              <a:buChar char="•"/>
            </a:pPr>
            <a:endParaRPr lang="en-US" sz="1900" b="1" dirty="0" smtClean="0">
              <a:solidFill>
                <a:schemeClr val="tx1"/>
              </a:solidFill>
            </a:endParaRPr>
          </a:p>
          <a:p>
            <a:pPr marL="285750" indent="-285750">
              <a:buFont typeface="Arial" panose="020B0604020202020204" pitchFamily="34" charset="0"/>
              <a:buChar char="•"/>
            </a:pPr>
            <a:r>
              <a:rPr lang="en-US" sz="1900" b="1" dirty="0" smtClean="0">
                <a:solidFill>
                  <a:schemeClr val="tx1"/>
                </a:solidFill>
              </a:rPr>
              <a:t>Internal assessments</a:t>
            </a:r>
          </a:p>
          <a:p>
            <a:r>
              <a:rPr lang="en-US" sz="1900" b="1" dirty="0" smtClean="0">
                <a:solidFill>
                  <a:schemeClr val="tx1"/>
                </a:solidFill>
              </a:rPr>
              <a:t>	- Of students be examinations and OSCEs</a:t>
            </a:r>
          </a:p>
          <a:p>
            <a:r>
              <a:rPr lang="en-US" sz="1900" b="1" dirty="0" smtClean="0">
                <a:solidFill>
                  <a:schemeClr val="tx1"/>
                </a:solidFill>
              </a:rPr>
              <a:t>	- Of courses and faculty by students</a:t>
            </a:r>
          </a:p>
          <a:p>
            <a:r>
              <a:rPr lang="en-US" sz="1900" b="1" dirty="0" smtClean="0">
                <a:solidFill>
                  <a:schemeClr val="tx1"/>
                </a:solidFill>
              </a:rPr>
              <a:t>	- Curriculum data base</a:t>
            </a:r>
          </a:p>
          <a:p>
            <a:r>
              <a:rPr lang="en-US" sz="1900" b="1" dirty="0" smtClean="0">
                <a:solidFill>
                  <a:schemeClr val="tx1"/>
                </a:solidFill>
              </a:rPr>
              <a:t>	- Everyone must be at the table</a:t>
            </a:r>
            <a:endParaRPr lang="en-US" sz="1900" b="1" dirty="0">
              <a:solidFill>
                <a:schemeClr val="tx1"/>
              </a:solidFill>
            </a:endParaRPr>
          </a:p>
          <a:p>
            <a:pPr marL="285750" indent="-285750">
              <a:buFont typeface="Arial" panose="020B0604020202020204" pitchFamily="34" charset="0"/>
              <a:buChar char="•"/>
            </a:pPr>
            <a:endParaRPr lang="en-US" sz="1900" b="1" dirty="0" smtClean="0">
              <a:solidFill>
                <a:schemeClr val="tx1"/>
              </a:solidFill>
            </a:endParaRPr>
          </a:p>
          <a:p>
            <a:pPr marL="285750" indent="-285750">
              <a:buFont typeface="Arial" panose="020B0604020202020204" pitchFamily="34" charset="0"/>
              <a:buChar char="•"/>
            </a:pPr>
            <a:r>
              <a:rPr lang="en-US" sz="1900" b="1" dirty="0" smtClean="0">
                <a:solidFill>
                  <a:schemeClr val="tx1"/>
                </a:solidFill>
              </a:rPr>
              <a:t>External assessments</a:t>
            </a:r>
          </a:p>
          <a:p>
            <a:r>
              <a:rPr lang="en-US" sz="1900" b="1" dirty="0" smtClean="0">
                <a:solidFill>
                  <a:schemeClr val="tx1"/>
                </a:solidFill>
              </a:rPr>
              <a:t>	- Shelf exams</a:t>
            </a:r>
          </a:p>
          <a:p>
            <a:r>
              <a:rPr lang="en-US" sz="1900" b="1" dirty="0" smtClean="0">
                <a:solidFill>
                  <a:schemeClr val="tx1"/>
                </a:solidFill>
              </a:rPr>
              <a:t>	- USMLE</a:t>
            </a:r>
          </a:p>
          <a:p>
            <a:r>
              <a:rPr lang="en-US" sz="1900" b="1" dirty="0" smtClean="0">
                <a:solidFill>
                  <a:schemeClr val="tx1"/>
                </a:solidFill>
              </a:rPr>
              <a:t>	- Graduate Questionnaire</a:t>
            </a:r>
          </a:p>
          <a:p>
            <a:r>
              <a:rPr lang="en-US" sz="1900" b="1" dirty="0" smtClean="0">
                <a:solidFill>
                  <a:schemeClr val="tx1"/>
                </a:solidFill>
              </a:rPr>
              <a:t>	- Residency Program Directory Questionnaire</a:t>
            </a:r>
          </a:p>
          <a:p>
            <a:pPr lvl="1"/>
            <a:endParaRPr lang="en-US" dirty="0" smtClean="0">
              <a:solidFill>
                <a:schemeClr val="tx1"/>
              </a:solidFill>
            </a:endParaRPr>
          </a:p>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19504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idx="1"/>
          </p:nvPr>
        </p:nvSpPr>
        <p:spPr>
          <a:xfrm>
            <a:off x="457200" y="1295400"/>
            <a:ext cx="8229600" cy="2514601"/>
          </a:xfrm>
          <a:solidFill>
            <a:schemeClr val="bg1">
              <a:alpha val="51000"/>
            </a:schemeClr>
          </a:solidFill>
        </p:spPr>
        <p:txBody>
          <a:bodyPr>
            <a:normAutofit fontScale="55000" lnSpcReduction="20000"/>
          </a:bodyPr>
          <a:lstStyle/>
          <a:p>
            <a:pPr marL="0" indent="0">
              <a:buNone/>
            </a:pPr>
            <a:r>
              <a:rPr lang="en-US" dirty="0">
                <a:solidFill>
                  <a:schemeClr val="tx1"/>
                </a:solidFill>
              </a:rPr>
              <a:t>We strives to produce graduates who will become caring healers both by assuring that they possess the requisite knowledge and skills and by strengthening their natural talents and desire to care for others</a:t>
            </a:r>
            <a:r>
              <a:rPr lang="en-US" dirty="0" smtClean="0">
                <a:solidFill>
                  <a:schemeClr val="tx1"/>
                </a:solidFill>
              </a:rPr>
              <a:t>. </a:t>
            </a:r>
          </a:p>
          <a:p>
            <a:pPr marL="0" indent="0">
              <a:buNone/>
            </a:pPr>
            <a:endParaRPr lang="en-US" dirty="0">
              <a:solidFill>
                <a:schemeClr val="tx1"/>
              </a:solidFill>
            </a:endParaRPr>
          </a:p>
          <a:p>
            <a:pPr marL="0" indent="0">
              <a:buNone/>
            </a:pPr>
            <a:r>
              <a:rPr lang="en-US" dirty="0" smtClean="0">
                <a:solidFill>
                  <a:schemeClr val="tx1"/>
                </a:solidFill>
              </a:rPr>
              <a:t>The </a:t>
            </a:r>
            <a:r>
              <a:rPr lang="en-US" dirty="0">
                <a:solidFill>
                  <a:schemeClr val="tx1"/>
                </a:solidFill>
              </a:rPr>
              <a:t>multiple roles of the physician as healer, and the associated competencies that graduating medical students must demonstrate, form the basis for a new way of organizing what is taught, how it is taught and the methods for evaluating student performance at UMMS. They embody the Medical School’s educational philosophy and the distinctive </a:t>
            </a:r>
            <a:r>
              <a:rPr lang="en-US" dirty="0" smtClean="0">
                <a:solidFill>
                  <a:schemeClr val="tx1"/>
                </a:solidFill>
              </a:rPr>
              <a:t>attributes </a:t>
            </a:r>
            <a:r>
              <a:rPr lang="en-US" dirty="0">
                <a:solidFill>
                  <a:schemeClr val="tx1"/>
                </a:solidFill>
              </a:rPr>
              <a:t>of its faculty and students.</a:t>
            </a:r>
            <a:r>
              <a:rPr lang="en-US" dirty="0" smtClean="0">
                <a:solidFill>
                  <a:schemeClr val="tx1"/>
                </a:solidFill>
              </a:rPr>
              <a:t> </a:t>
            </a:r>
            <a:endParaRPr lang="en-US" dirty="0">
              <a:solidFill>
                <a:schemeClr val="tx1"/>
              </a:solidFill>
            </a:endParaRPr>
          </a:p>
        </p:txBody>
      </p:sp>
      <p:sp>
        <p:nvSpPr>
          <p:cNvPr id="4" name="Date Placeholder 3"/>
          <p:cNvSpPr>
            <a:spLocks noGrp="1"/>
          </p:cNvSpPr>
          <p:nvPr>
            <p:ph type="dt" sz="half" idx="10"/>
          </p:nvPr>
        </p:nvSpPr>
        <p:spPr>
          <a:xfrm>
            <a:off x="457200" y="3810001"/>
            <a:ext cx="8229600" cy="1447799"/>
          </a:xfrm>
          <a:solidFill>
            <a:schemeClr val="bg1"/>
          </a:solidFill>
        </p:spPr>
        <p:txBody>
          <a:bodyPr/>
          <a:lstStyle/>
          <a:p>
            <a:r>
              <a:rPr lang="en-US" sz="2000" b="1" dirty="0">
                <a:solidFill>
                  <a:srgbClr val="FF0000"/>
                </a:solidFill>
                <a:latin typeface="Century Gothic" panose="020B0502020202020204" pitchFamily="34" charset="0"/>
              </a:rPr>
              <a:t>These six </a:t>
            </a:r>
            <a:r>
              <a:rPr lang="en-US" sz="2000" b="1" dirty="0" smtClean="0">
                <a:solidFill>
                  <a:srgbClr val="FF0000"/>
                </a:solidFill>
                <a:latin typeface="Century Gothic" panose="020B0502020202020204" pitchFamily="34" charset="0"/>
              </a:rPr>
              <a:t>attributes or roles</a:t>
            </a:r>
            <a:r>
              <a:rPr lang="en-US" sz="2000" b="1" dirty="0">
                <a:solidFill>
                  <a:srgbClr val="FF0000"/>
                </a:solidFill>
                <a:latin typeface="Century Gothic" panose="020B0502020202020204" pitchFamily="34" charset="0"/>
              </a:rPr>
              <a:t>, which form the cornerstone for a redefining of the Medical School’s educational objectives, are Physician as . . . Professional,  Scientist, Communicator,  Clinical Problem Solver,  Patient &amp; Community Advocate, and  Person. </a:t>
            </a:r>
            <a:endParaRPr lang="en-US" sz="2000" b="1" dirty="0">
              <a:solidFill>
                <a:srgbClr val="FF0000"/>
              </a:solidFill>
              <a:latin typeface="Century Gothic" panose="020B0502020202020204" pitchFamily="34" charset="0"/>
            </a:endParaRPr>
          </a:p>
        </p:txBody>
      </p:sp>
      <p:sp>
        <p:nvSpPr>
          <p:cNvPr id="5" name="Title 4"/>
          <p:cNvSpPr>
            <a:spLocks noGrp="1"/>
          </p:cNvSpPr>
          <p:nvPr>
            <p:ph type="title"/>
          </p:nvPr>
        </p:nvSpPr>
        <p:spPr/>
        <p:txBody>
          <a:bodyPr>
            <a:normAutofit fontScale="90000"/>
          </a:bodyPr>
          <a:lstStyle/>
          <a:p>
            <a:r>
              <a:rPr lang="en-US" dirty="0"/>
              <a:t>UMMS Competencies for Medical Education</a:t>
            </a:r>
            <a:endParaRPr lang="en-US" dirty="0"/>
          </a:p>
        </p:txBody>
      </p:sp>
    </p:spTree>
    <p:extLst>
      <p:ext uri="{BB962C8B-B14F-4D97-AF65-F5344CB8AC3E}">
        <p14:creationId xmlns:p14="http://schemas.microsoft.com/office/powerpoint/2010/main" val="2931514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349875"/>
          </a:xfrm>
          <a:solidFill>
            <a:schemeClr val="bg1">
              <a:alpha val="51000"/>
            </a:schemeClr>
          </a:solidFill>
        </p:spPr>
        <p:txBody>
          <a:bodyPr>
            <a:normAutofit fontScale="77500" lnSpcReduction="20000"/>
          </a:bodyPr>
          <a:lstStyle/>
          <a:p>
            <a:r>
              <a:rPr lang="en-US" dirty="0" smtClean="0">
                <a:solidFill>
                  <a:schemeClr val="tx1"/>
                </a:solidFill>
              </a:rPr>
              <a:t>Begins with performance on internal/course examinations</a:t>
            </a:r>
          </a:p>
          <a:p>
            <a:r>
              <a:rPr lang="en-US" dirty="0" smtClean="0">
                <a:solidFill>
                  <a:schemeClr val="tx1"/>
                </a:solidFill>
              </a:rPr>
              <a:t>Evaluations also done of small group work</a:t>
            </a:r>
          </a:p>
          <a:p>
            <a:r>
              <a:rPr lang="en-US" dirty="0" smtClean="0">
                <a:solidFill>
                  <a:schemeClr val="tx1"/>
                </a:solidFill>
              </a:rPr>
              <a:t>Foundations of Medicine 1</a:t>
            </a:r>
            <a:r>
              <a:rPr lang="en-US" sz="2600" dirty="0" smtClean="0">
                <a:solidFill>
                  <a:schemeClr val="tx1"/>
                </a:solidFill>
              </a:rPr>
              <a:t>&amp;</a:t>
            </a:r>
            <a:r>
              <a:rPr lang="en-US" dirty="0" smtClean="0">
                <a:solidFill>
                  <a:schemeClr val="tx1"/>
                </a:solidFill>
              </a:rPr>
              <a:t>2 (Y1</a:t>
            </a:r>
            <a:r>
              <a:rPr lang="en-US" sz="2600" dirty="0" smtClean="0">
                <a:solidFill>
                  <a:schemeClr val="tx1"/>
                </a:solidFill>
              </a:rPr>
              <a:t>&amp;</a:t>
            </a:r>
            <a:r>
              <a:rPr lang="en-US" dirty="0" smtClean="0">
                <a:solidFill>
                  <a:schemeClr val="tx1"/>
                </a:solidFill>
              </a:rPr>
              <a:t>2) on CR/NCR</a:t>
            </a:r>
          </a:p>
          <a:p>
            <a:pPr lvl="1"/>
            <a:r>
              <a:rPr lang="en-US" dirty="0" smtClean="0">
                <a:solidFill>
                  <a:schemeClr val="tx1"/>
                </a:solidFill>
              </a:rPr>
              <a:t>Monthly Evaluation Board meetings</a:t>
            </a:r>
          </a:p>
          <a:p>
            <a:r>
              <a:rPr lang="en-US" dirty="0" smtClean="0">
                <a:solidFill>
                  <a:schemeClr val="tx1"/>
                </a:solidFill>
              </a:rPr>
              <a:t>Core Clinical Experiences (Y3) and Advanced Studies (Y4) on BEP, EP, AEP, O, F, I</a:t>
            </a:r>
          </a:p>
          <a:p>
            <a:pPr lvl="1"/>
            <a:r>
              <a:rPr lang="en-US" dirty="0">
                <a:solidFill>
                  <a:schemeClr val="tx1"/>
                </a:solidFill>
              </a:rPr>
              <a:t>Clinical courses are also assessed using OSCEs (objective structured clinical </a:t>
            </a:r>
            <a:r>
              <a:rPr lang="en-US" dirty="0" smtClean="0">
                <a:solidFill>
                  <a:schemeClr val="tx1"/>
                </a:solidFill>
              </a:rPr>
              <a:t>examinations)</a:t>
            </a:r>
            <a:endParaRPr lang="en-US" dirty="0">
              <a:solidFill>
                <a:schemeClr val="tx1"/>
              </a:solidFill>
            </a:endParaRPr>
          </a:p>
          <a:p>
            <a:pPr lvl="1"/>
            <a:r>
              <a:rPr lang="en-US" dirty="0" smtClean="0">
                <a:solidFill>
                  <a:schemeClr val="tx1"/>
                </a:solidFill>
              </a:rPr>
              <a:t>Monthly Evaluation Boards meetings</a:t>
            </a:r>
          </a:p>
          <a:p>
            <a:r>
              <a:rPr lang="en-US" dirty="0" smtClean="0">
                <a:solidFill>
                  <a:schemeClr val="tx1"/>
                </a:solidFill>
              </a:rPr>
              <a:t>Both Academic Evaluation Board meetings attended by ALL course coordinators, Associate and Assistant Deans for SA, FA, Registrar and Learning Specialist, </a:t>
            </a:r>
          </a:p>
        </p:txBody>
      </p:sp>
      <p:sp>
        <p:nvSpPr>
          <p:cNvPr id="4" name="Footer Placeholder 3"/>
          <p:cNvSpPr>
            <a:spLocks noGrp="1"/>
          </p:cNvSpPr>
          <p:nvPr>
            <p:ph type="ftr" sz="quarter" idx="11"/>
          </p:nvPr>
        </p:nvSpPr>
        <p:spPr>
          <a:xfrm>
            <a:off x="990600" y="6340475"/>
            <a:ext cx="2743200" cy="365125"/>
          </a:xfrm>
        </p:spPr>
        <p:txBody>
          <a:bodyPr/>
          <a:lstStyle/>
          <a:p>
            <a:r>
              <a:rPr lang="en-US" dirty="0" smtClean="0"/>
              <a:t>2016 NEASC ANNUAL MEETING</a:t>
            </a:r>
            <a:endParaRPr lang="en-US" dirty="0"/>
          </a:p>
        </p:txBody>
      </p:sp>
      <p:sp>
        <p:nvSpPr>
          <p:cNvPr id="5" name="Slide Number Placeholder 4"/>
          <p:cNvSpPr>
            <a:spLocks noGrp="1"/>
          </p:cNvSpPr>
          <p:nvPr>
            <p:ph type="sldNum" sz="quarter" idx="12"/>
          </p:nvPr>
        </p:nvSpPr>
        <p:spPr/>
        <p:txBody>
          <a:bodyPr/>
          <a:lstStyle/>
          <a:p>
            <a:fld id="{12F388AD-C8DA-4CC9-8B68-52B017F7B635}" type="slidenum">
              <a:rPr lang="en-US" smtClean="0"/>
              <a:pPr/>
              <a:t>3</a:t>
            </a:fld>
            <a:endParaRPr lang="en-US" dirty="0"/>
          </a:p>
        </p:txBody>
      </p:sp>
      <p:sp>
        <p:nvSpPr>
          <p:cNvPr id="6" name="Title 5"/>
          <p:cNvSpPr>
            <a:spLocks noGrp="1"/>
          </p:cNvSpPr>
          <p:nvPr>
            <p:ph type="title"/>
          </p:nvPr>
        </p:nvSpPr>
        <p:spPr>
          <a:xfrm>
            <a:off x="457200" y="274638"/>
            <a:ext cx="8229600" cy="792162"/>
          </a:xfrm>
        </p:spPr>
        <p:txBody>
          <a:bodyPr/>
          <a:lstStyle/>
          <a:p>
            <a:r>
              <a:rPr lang="en-US" dirty="0" smtClean="0"/>
              <a:t>Student Assessment</a:t>
            </a:r>
            <a:endParaRPr lang="en-US" dirty="0"/>
          </a:p>
        </p:txBody>
      </p:sp>
    </p:spTree>
    <p:extLst>
      <p:ext uri="{BB962C8B-B14F-4D97-AF65-F5344CB8AC3E}">
        <p14:creationId xmlns:p14="http://schemas.microsoft.com/office/powerpoint/2010/main" val="1963795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85994"/>
          </a:xfrm>
          <a:solidFill>
            <a:schemeClr val="bg1">
              <a:alpha val="51000"/>
            </a:schemeClr>
          </a:solidFill>
        </p:spPr>
        <p:txBody>
          <a:bodyPr>
            <a:normAutofit/>
          </a:bodyPr>
          <a:lstStyle/>
          <a:p>
            <a:r>
              <a:rPr lang="en-US" dirty="0" smtClean="0">
                <a:solidFill>
                  <a:schemeClr val="tx1"/>
                </a:solidFill>
              </a:rPr>
              <a:t>25 students are randomly selected to assess </a:t>
            </a:r>
            <a:r>
              <a:rPr lang="en-US" u="sng" dirty="0" smtClean="0">
                <a:solidFill>
                  <a:schemeClr val="tx1"/>
                </a:solidFill>
              </a:rPr>
              <a:t>each</a:t>
            </a:r>
            <a:r>
              <a:rPr lang="en-US" dirty="0" smtClean="0">
                <a:solidFill>
                  <a:schemeClr val="tx1"/>
                </a:solidFill>
              </a:rPr>
              <a:t> lecture and lecturer</a:t>
            </a:r>
          </a:p>
          <a:p>
            <a:r>
              <a:rPr lang="en-US" dirty="0" smtClean="0">
                <a:solidFill>
                  <a:schemeClr val="tx1"/>
                </a:solidFill>
              </a:rPr>
              <a:t>Information compiled by IREA* and given to Course Coordinators and individual faculty members</a:t>
            </a:r>
          </a:p>
          <a:p>
            <a:endParaRPr lang="en-US" dirty="0" smtClean="0">
              <a:solidFill>
                <a:schemeClr val="tx1"/>
              </a:solidFill>
            </a:endParaRPr>
          </a:p>
          <a:p>
            <a:endParaRPr lang="en-US" dirty="0">
              <a:solidFill>
                <a:schemeClr val="tx1"/>
              </a:solidFill>
            </a:endParaRPr>
          </a:p>
          <a:p>
            <a:r>
              <a:rPr lang="en-US" sz="1600" dirty="0" smtClean="0">
                <a:solidFill>
                  <a:schemeClr val="tx1"/>
                </a:solidFill>
              </a:rPr>
              <a:t>IREA = Institutional Research, Evaluation and Assessment</a:t>
            </a:r>
            <a:endParaRPr lang="en-US" sz="1600" dirty="0">
              <a:solidFill>
                <a:schemeClr val="tx1"/>
              </a:solidFill>
            </a:endParaRPr>
          </a:p>
        </p:txBody>
      </p:sp>
      <p:sp>
        <p:nvSpPr>
          <p:cNvPr id="3" name="Date Placeholder 2"/>
          <p:cNvSpPr>
            <a:spLocks noGrp="1"/>
          </p:cNvSpPr>
          <p:nvPr>
            <p:ph type="dt" sz="half" idx="10"/>
          </p:nvPr>
        </p:nvSpPr>
        <p:spPr>
          <a:xfrm>
            <a:off x="3886200" y="6340475"/>
            <a:ext cx="45719" cy="45719"/>
          </a:xfrm>
        </p:spPr>
        <p:txBody>
          <a:bodyPr/>
          <a:lstStyle/>
          <a:p>
            <a:endParaRPr lang="en-US" dirty="0"/>
          </a:p>
        </p:txBody>
      </p:sp>
      <p:sp>
        <p:nvSpPr>
          <p:cNvPr id="4" name="Footer Placeholder 3"/>
          <p:cNvSpPr>
            <a:spLocks noGrp="1"/>
          </p:cNvSpPr>
          <p:nvPr>
            <p:ph type="ftr" sz="quarter" idx="11"/>
          </p:nvPr>
        </p:nvSpPr>
        <p:spPr>
          <a:xfrm>
            <a:off x="990600" y="6340475"/>
            <a:ext cx="2362200" cy="365125"/>
          </a:xfrm>
        </p:spPr>
        <p:txBody>
          <a:bodyPr/>
          <a:lstStyle/>
          <a:p>
            <a:r>
              <a:rPr lang="en-US" dirty="0"/>
              <a:t>2016 NEASC ANNUAL MEETING</a:t>
            </a:r>
          </a:p>
        </p:txBody>
      </p:sp>
      <p:sp>
        <p:nvSpPr>
          <p:cNvPr id="5" name="Slide Number Placeholder 4"/>
          <p:cNvSpPr>
            <a:spLocks noGrp="1"/>
          </p:cNvSpPr>
          <p:nvPr>
            <p:ph type="sldNum" sz="quarter" idx="12"/>
          </p:nvPr>
        </p:nvSpPr>
        <p:spPr/>
        <p:txBody>
          <a:bodyPr/>
          <a:lstStyle/>
          <a:p>
            <a:fld id="{12F388AD-C8DA-4CC9-8B68-52B017F7B635}" type="slidenum">
              <a:rPr lang="en-US" smtClean="0"/>
              <a:pPr/>
              <a:t>4</a:t>
            </a:fld>
            <a:endParaRPr lang="en-US" dirty="0"/>
          </a:p>
        </p:txBody>
      </p:sp>
      <p:sp>
        <p:nvSpPr>
          <p:cNvPr id="6" name="Title 5"/>
          <p:cNvSpPr>
            <a:spLocks noGrp="1"/>
          </p:cNvSpPr>
          <p:nvPr>
            <p:ph type="title"/>
          </p:nvPr>
        </p:nvSpPr>
        <p:spPr/>
        <p:txBody>
          <a:bodyPr>
            <a:normAutofit fontScale="90000"/>
          </a:bodyPr>
          <a:lstStyle/>
          <a:p>
            <a:r>
              <a:rPr lang="en-US" dirty="0" smtClean="0"/>
              <a:t>Continues with Student Assessment of lectures, lecturers and courses</a:t>
            </a:r>
            <a:endParaRPr lang="en-US" dirty="0"/>
          </a:p>
        </p:txBody>
      </p:sp>
    </p:spTree>
    <p:extLst>
      <p:ext uri="{BB962C8B-B14F-4D97-AF65-F5344CB8AC3E}">
        <p14:creationId xmlns:p14="http://schemas.microsoft.com/office/powerpoint/2010/main" val="1621714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30763"/>
          </a:xfrm>
          <a:solidFill>
            <a:schemeClr val="bg1">
              <a:alpha val="51000"/>
            </a:schemeClr>
          </a:solidFill>
        </p:spPr>
        <p:txBody>
          <a:bodyPr>
            <a:normAutofit fontScale="77500" lnSpcReduction="20000"/>
          </a:bodyPr>
          <a:lstStyle/>
          <a:p>
            <a:r>
              <a:rPr lang="en-US" dirty="0" smtClean="0">
                <a:solidFill>
                  <a:schemeClr val="tx1"/>
                </a:solidFill>
              </a:rPr>
              <a:t>“Shelf” exams are provided by the US Medical Licensure Exam (USMLE) in subject areas</a:t>
            </a:r>
          </a:p>
          <a:p>
            <a:r>
              <a:rPr lang="en-US" dirty="0" smtClean="0">
                <a:solidFill>
                  <a:schemeClr val="tx1"/>
                </a:solidFill>
              </a:rPr>
              <a:t>USMLE is administered in three steps</a:t>
            </a:r>
          </a:p>
          <a:p>
            <a:pPr lvl="1"/>
            <a:r>
              <a:rPr lang="en-US" dirty="0" smtClean="0">
                <a:solidFill>
                  <a:schemeClr val="tx1"/>
                </a:solidFill>
              </a:rPr>
              <a:t>Step 1, at the end of the FOM2</a:t>
            </a:r>
          </a:p>
          <a:p>
            <a:pPr lvl="1"/>
            <a:r>
              <a:rPr lang="en-US" dirty="0" smtClean="0">
                <a:solidFill>
                  <a:schemeClr val="tx1"/>
                </a:solidFill>
              </a:rPr>
              <a:t>Step 2, at the end of CCE</a:t>
            </a:r>
          </a:p>
          <a:p>
            <a:pPr lvl="2"/>
            <a:r>
              <a:rPr lang="en-US" dirty="0" smtClean="0">
                <a:solidFill>
                  <a:schemeClr val="tx1"/>
                </a:solidFill>
              </a:rPr>
              <a:t>Clinical skills (2CS)</a:t>
            </a:r>
          </a:p>
          <a:p>
            <a:pPr lvl="2"/>
            <a:r>
              <a:rPr lang="en-US" dirty="0" smtClean="0">
                <a:solidFill>
                  <a:schemeClr val="tx1"/>
                </a:solidFill>
              </a:rPr>
              <a:t>Clinical knowledge (2CK)</a:t>
            </a:r>
          </a:p>
          <a:p>
            <a:pPr lvl="2"/>
            <a:r>
              <a:rPr lang="en-US" dirty="0" smtClean="0">
                <a:solidFill>
                  <a:schemeClr val="tx1"/>
                </a:solidFill>
              </a:rPr>
              <a:t>Needed for conditional license to practice</a:t>
            </a:r>
          </a:p>
          <a:p>
            <a:pPr lvl="1"/>
            <a:r>
              <a:rPr lang="en-US" dirty="0" smtClean="0">
                <a:solidFill>
                  <a:schemeClr val="tx1"/>
                </a:solidFill>
              </a:rPr>
              <a:t>Step 3, between residency Y1-Y2</a:t>
            </a:r>
          </a:p>
          <a:p>
            <a:pPr lvl="2"/>
            <a:r>
              <a:rPr lang="en-US" dirty="0" smtClean="0">
                <a:solidFill>
                  <a:schemeClr val="tx1"/>
                </a:solidFill>
              </a:rPr>
              <a:t>Needed for full licensure</a:t>
            </a:r>
          </a:p>
          <a:p>
            <a:r>
              <a:rPr lang="en-US" dirty="0" smtClean="0">
                <a:solidFill>
                  <a:schemeClr val="tx1"/>
                </a:solidFill>
              </a:rPr>
              <a:t>Outcomes normed against all who take each section of the USMLE</a:t>
            </a:r>
          </a:p>
        </p:txBody>
      </p:sp>
      <p:sp>
        <p:nvSpPr>
          <p:cNvPr id="3" name="Date Placeholder 2"/>
          <p:cNvSpPr>
            <a:spLocks noGrp="1"/>
          </p:cNvSpPr>
          <p:nvPr>
            <p:ph type="dt" sz="half" idx="10"/>
          </p:nvPr>
        </p:nvSpPr>
        <p:spPr>
          <a:xfrm>
            <a:off x="4114800" y="6340475"/>
            <a:ext cx="76200" cy="365125"/>
          </a:xfrm>
        </p:spPr>
        <p:txBody>
          <a:bodyPr/>
          <a:lstStyle/>
          <a:p>
            <a:endParaRPr lang="en-US" dirty="0"/>
          </a:p>
        </p:txBody>
      </p:sp>
      <p:sp>
        <p:nvSpPr>
          <p:cNvPr id="4" name="Footer Placeholder 3"/>
          <p:cNvSpPr>
            <a:spLocks noGrp="1"/>
          </p:cNvSpPr>
          <p:nvPr>
            <p:ph type="ftr" sz="quarter" idx="11"/>
          </p:nvPr>
        </p:nvSpPr>
        <p:spPr>
          <a:xfrm>
            <a:off x="990600" y="6340475"/>
            <a:ext cx="2438400" cy="365125"/>
          </a:xfrm>
        </p:spPr>
        <p:txBody>
          <a:bodyPr/>
          <a:lstStyle/>
          <a:p>
            <a:r>
              <a:rPr lang="en-US" dirty="0"/>
              <a:t>2016 NEASC ANNUAL MEETING</a:t>
            </a:r>
          </a:p>
          <a:p>
            <a:endParaRPr lang="en-US" dirty="0"/>
          </a:p>
        </p:txBody>
      </p:sp>
      <p:sp>
        <p:nvSpPr>
          <p:cNvPr id="5" name="Slide Number Placeholder 4"/>
          <p:cNvSpPr>
            <a:spLocks noGrp="1"/>
          </p:cNvSpPr>
          <p:nvPr>
            <p:ph type="sldNum" sz="quarter" idx="12"/>
          </p:nvPr>
        </p:nvSpPr>
        <p:spPr/>
        <p:txBody>
          <a:bodyPr/>
          <a:lstStyle/>
          <a:p>
            <a:fld id="{12F388AD-C8DA-4CC9-8B68-52B017F7B635}" type="slidenum">
              <a:rPr lang="en-US" smtClean="0"/>
              <a:pPr/>
              <a:t>5</a:t>
            </a:fld>
            <a:endParaRPr lang="en-US" dirty="0"/>
          </a:p>
        </p:txBody>
      </p:sp>
      <p:sp>
        <p:nvSpPr>
          <p:cNvPr id="6" name="Title 5"/>
          <p:cNvSpPr>
            <a:spLocks noGrp="1"/>
          </p:cNvSpPr>
          <p:nvPr>
            <p:ph type="title"/>
          </p:nvPr>
        </p:nvSpPr>
        <p:spPr/>
        <p:txBody>
          <a:bodyPr>
            <a:normAutofit fontScale="90000"/>
          </a:bodyPr>
          <a:lstStyle/>
          <a:p>
            <a:r>
              <a:rPr lang="en-US" dirty="0" smtClean="0"/>
              <a:t>Student Performance on Shelf and USMLE</a:t>
            </a:r>
            <a:endParaRPr lang="en-US" dirty="0"/>
          </a:p>
        </p:txBody>
      </p:sp>
    </p:spTree>
    <p:extLst>
      <p:ext uri="{BB962C8B-B14F-4D97-AF65-F5344CB8AC3E}">
        <p14:creationId xmlns:p14="http://schemas.microsoft.com/office/powerpoint/2010/main" val="3017948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alpha val="51000"/>
            </a:schemeClr>
          </a:solidFill>
        </p:spPr>
        <p:txBody>
          <a:bodyPr/>
          <a:lstStyle/>
          <a:p>
            <a:r>
              <a:rPr lang="en-US" dirty="0" smtClean="0">
                <a:solidFill>
                  <a:schemeClr val="tx1"/>
                </a:solidFill>
              </a:rPr>
              <a:t>All topics, titles, key words and placed in the curriculum data base</a:t>
            </a:r>
          </a:p>
          <a:p>
            <a:r>
              <a:rPr lang="en-US" dirty="0" smtClean="0">
                <a:solidFill>
                  <a:schemeClr val="tx1"/>
                </a:solidFill>
              </a:rPr>
              <a:t>Able to see where and when a topic, title or key word is in the curriculum</a:t>
            </a:r>
          </a:p>
          <a:p>
            <a:r>
              <a:rPr lang="en-US" dirty="0" smtClean="0">
                <a:solidFill>
                  <a:schemeClr val="tx1"/>
                </a:solidFill>
              </a:rPr>
              <a:t>Allows adjustments for too much redundancy </a:t>
            </a:r>
            <a:r>
              <a:rPr lang="en-US" u="sng" dirty="0" smtClean="0">
                <a:solidFill>
                  <a:schemeClr val="tx1"/>
                </a:solidFill>
              </a:rPr>
              <a:t>or</a:t>
            </a:r>
            <a:r>
              <a:rPr lang="en-US" dirty="0">
                <a:solidFill>
                  <a:schemeClr val="tx1"/>
                </a:solidFill>
              </a:rPr>
              <a:t> </a:t>
            </a:r>
            <a:r>
              <a:rPr lang="en-US" dirty="0" smtClean="0">
                <a:solidFill>
                  <a:schemeClr val="tx1"/>
                </a:solidFill>
              </a:rPr>
              <a:t>for missing information</a:t>
            </a:r>
            <a:endParaRPr lang="en-US" dirty="0">
              <a:solidFill>
                <a:schemeClr val="tx1"/>
              </a:solidFill>
            </a:endParaRPr>
          </a:p>
        </p:txBody>
      </p:sp>
      <p:sp>
        <p:nvSpPr>
          <p:cNvPr id="3" name="Date Placeholder 2"/>
          <p:cNvSpPr>
            <a:spLocks noGrp="1"/>
          </p:cNvSpPr>
          <p:nvPr>
            <p:ph type="dt" sz="half" idx="10"/>
          </p:nvPr>
        </p:nvSpPr>
        <p:spPr>
          <a:xfrm>
            <a:off x="3581400" y="6340475"/>
            <a:ext cx="609600" cy="365125"/>
          </a:xfrm>
        </p:spPr>
        <p:txBody>
          <a:bodyPr/>
          <a:lstStyle/>
          <a:p>
            <a:endParaRPr lang="en-US" dirty="0"/>
          </a:p>
        </p:txBody>
      </p:sp>
      <p:sp>
        <p:nvSpPr>
          <p:cNvPr id="4" name="Footer Placeholder 3"/>
          <p:cNvSpPr>
            <a:spLocks noGrp="1"/>
          </p:cNvSpPr>
          <p:nvPr>
            <p:ph type="ftr" sz="quarter" idx="11"/>
          </p:nvPr>
        </p:nvSpPr>
        <p:spPr>
          <a:xfrm>
            <a:off x="990600" y="6340475"/>
            <a:ext cx="2286000" cy="365125"/>
          </a:xfrm>
        </p:spPr>
        <p:txBody>
          <a:bodyPr/>
          <a:lstStyle/>
          <a:p>
            <a:r>
              <a:rPr lang="en-US" dirty="0"/>
              <a:t>2016 NEASC ANNUAL MEETING</a:t>
            </a:r>
          </a:p>
          <a:p>
            <a:endParaRPr lang="en-US" dirty="0"/>
          </a:p>
        </p:txBody>
      </p:sp>
      <p:sp>
        <p:nvSpPr>
          <p:cNvPr id="5" name="Slide Number Placeholder 4"/>
          <p:cNvSpPr>
            <a:spLocks noGrp="1"/>
          </p:cNvSpPr>
          <p:nvPr>
            <p:ph type="sldNum" sz="quarter" idx="12"/>
          </p:nvPr>
        </p:nvSpPr>
        <p:spPr/>
        <p:txBody>
          <a:bodyPr/>
          <a:lstStyle/>
          <a:p>
            <a:fld id="{12F388AD-C8DA-4CC9-8B68-52B017F7B635}" type="slidenum">
              <a:rPr lang="en-US" smtClean="0"/>
              <a:pPr/>
              <a:t>6</a:t>
            </a:fld>
            <a:endParaRPr lang="en-US" dirty="0"/>
          </a:p>
        </p:txBody>
      </p:sp>
      <p:sp>
        <p:nvSpPr>
          <p:cNvPr id="6" name="Title 5"/>
          <p:cNvSpPr>
            <a:spLocks noGrp="1"/>
          </p:cNvSpPr>
          <p:nvPr>
            <p:ph type="title"/>
          </p:nvPr>
        </p:nvSpPr>
        <p:spPr/>
        <p:txBody>
          <a:bodyPr/>
          <a:lstStyle/>
          <a:p>
            <a:r>
              <a:rPr lang="en-US" dirty="0" smtClean="0"/>
              <a:t>Curriculum Data Base</a:t>
            </a:r>
            <a:endParaRPr lang="en-US" dirty="0"/>
          </a:p>
        </p:txBody>
      </p:sp>
    </p:spTree>
    <p:extLst>
      <p:ext uri="{BB962C8B-B14F-4D97-AF65-F5344CB8AC3E}">
        <p14:creationId xmlns:p14="http://schemas.microsoft.com/office/powerpoint/2010/main" val="4159196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30763"/>
          </a:xfrm>
          <a:solidFill>
            <a:schemeClr val="bg1">
              <a:alpha val="51000"/>
            </a:schemeClr>
          </a:solidFill>
        </p:spPr>
        <p:txBody>
          <a:bodyPr>
            <a:normAutofit fontScale="62500" lnSpcReduction="20000"/>
          </a:bodyPr>
          <a:lstStyle/>
          <a:p>
            <a:r>
              <a:rPr lang="en-US" dirty="0" smtClean="0">
                <a:solidFill>
                  <a:schemeClr val="tx1"/>
                </a:solidFill>
              </a:rPr>
              <a:t>Administered by the AAMC</a:t>
            </a:r>
          </a:p>
          <a:p>
            <a:r>
              <a:rPr lang="en-US" dirty="0" smtClean="0">
                <a:solidFill>
                  <a:schemeClr val="tx1"/>
                </a:solidFill>
              </a:rPr>
              <a:t>Each medical school graduate is given this questionnaire to assess the entire medical school experience</a:t>
            </a:r>
          </a:p>
          <a:p>
            <a:r>
              <a:rPr lang="en-US" dirty="0" smtClean="0">
                <a:solidFill>
                  <a:schemeClr val="tx1"/>
                </a:solidFill>
              </a:rPr>
              <a:t>Covers: didactic information in all subject areas and clinical care. i.e. </a:t>
            </a:r>
          </a:p>
          <a:p>
            <a:pPr lvl="1"/>
            <a:r>
              <a:rPr lang="en-US" dirty="0" smtClean="0">
                <a:solidFill>
                  <a:schemeClr val="tx1"/>
                </a:solidFill>
              </a:rPr>
              <a:t>Do you feel you learned what was needed to provide competent care about HIV/AIDS? </a:t>
            </a:r>
          </a:p>
          <a:p>
            <a:pPr lvl="1"/>
            <a:r>
              <a:rPr lang="en-US" dirty="0" smtClean="0">
                <a:solidFill>
                  <a:schemeClr val="tx1"/>
                </a:solidFill>
              </a:rPr>
              <a:t>How to treat LGBTQ patients?</a:t>
            </a:r>
          </a:p>
          <a:p>
            <a:r>
              <a:rPr lang="en-US" dirty="0" smtClean="0">
                <a:solidFill>
                  <a:schemeClr val="tx1"/>
                </a:solidFill>
              </a:rPr>
              <a:t>Also covers: appropriate treatment of learners, FA, discrimination, etc.</a:t>
            </a:r>
          </a:p>
          <a:p>
            <a:pPr lvl="1"/>
            <a:r>
              <a:rPr lang="en-US" dirty="0" smtClean="0">
                <a:solidFill>
                  <a:schemeClr val="tx1"/>
                </a:solidFill>
              </a:rPr>
              <a:t>Were you ever made to feel belittled?</a:t>
            </a:r>
          </a:p>
          <a:p>
            <a:pPr lvl="1"/>
            <a:r>
              <a:rPr lang="en-US" dirty="0" smtClean="0">
                <a:solidFill>
                  <a:schemeClr val="tx1"/>
                </a:solidFill>
              </a:rPr>
              <a:t>Was FA easy to access? Were all of your questions answered?</a:t>
            </a:r>
          </a:p>
          <a:p>
            <a:r>
              <a:rPr lang="en-US" dirty="0" smtClean="0">
                <a:solidFill>
                  <a:schemeClr val="tx1"/>
                </a:solidFill>
              </a:rPr>
              <a:t>Normed against all medical schools. </a:t>
            </a:r>
          </a:p>
          <a:p>
            <a:r>
              <a:rPr lang="en-US" dirty="0" smtClean="0">
                <a:solidFill>
                  <a:schemeClr val="tx1"/>
                </a:solidFill>
              </a:rPr>
              <a:t>UMMS is above the mean on 95% of the questions. We still have work to do.</a:t>
            </a:r>
            <a:endParaRPr lang="en-US" dirty="0">
              <a:solidFill>
                <a:schemeClr val="tx1"/>
              </a:solidFill>
            </a:endParaRPr>
          </a:p>
        </p:txBody>
      </p:sp>
      <p:sp>
        <p:nvSpPr>
          <p:cNvPr id="3" name="Date Placeholder 2"/>
          <p:cNvSpPr>
            <a:spLocks noGrp="1"/>
          </p:cNvSpPr>
          <p:nvPr>
            <p:ph type="dt" sz="half" idx="10"/>
          </p:nvPr>
        </p:nvSpPr>
        <p:spPr>
          <a:xfrm>
            <a:off x="3886200" y="6340475"/>
            <a:ext cx="304800" cy="365125"/>
          </a:xfrm>
        </p:spPr>
        <p:txBody>
          <a:bodyPr/>
          <a:lstStyle/>
          <a:p>
            <a:endParaRPr lang="en-US" dirty="0"/>
          </a:p>
        </p:txBody>
      </p:sp>
      <p:sp>
        <p:nvSpPr>
          <p:cNvPr id="4" name="Footer Placeholder 3"/>
          <p:cNvSpPr>
            <a:spLocks noGrp="1"/>
          </p:cNvSpPr>
          <p:nvPr>
            <p:ph type="ftr" sz="quarter" idx="11"/>
          </p:nvPr>
        </p:nvSpPr>
        <p:spPr>
          <a:xfrm>
            <a:off x="990600" y="6340475"/>
            <a:ext cx="2438400" cy="365125"/>
          </a:xfrm>
        </p:spPr>
        <p:txBody>
          <a:bodyPr/>
          <a:lstStyle/>
          <a:p>
            <a:r>
              <a:rPr lang="en-US" dirty="0"/>
              <a:t>2016 NEASC ANNUAL MEETING</a:t>
            </a:r>
            <a:endParaRPr lang="en-US" dirty="0"/>
          </a:p>
        </p:txBody>
      </p:sp>
      <p:sp>
        <p:nvSpPr>
          <p:cNvPr id="5" name="Slide Number Placeholder 4"/>
          <p:cNvSpPr>
            <a:spLocks noGrp="1"/>
          </p:cNvSpPr>
          <p:nvPr>
            <p:ph type="sldNum" sz="quarter" idx="12"/>
          </p:nvPr>
        </p:nvSpPr>
        <p:spPr/>
        <p:txBody>
          <a:bodyPr/>
          <a:lstStyle/>
          <a:p>
            <a:fld id="{12F388AD-C8DA-4CC9-8B68-52B017F7B635}" type="slidenum">
              <a:rPr lang="en-US" smtClean="0"/>
              <a:pPr/>
              <a:t>7</a:t>
            </a:fld>
            <a:endParaRPr lang="en-US" dirty="0"/>
          </a:p>
        </p:txBody>
      </p:sp>
      <p:sp>
        <p:nvSpPr>
          <p:cNvPr id="6" name="Title 5"/>
          <p:cNvSpPr>
            <a:spLocks noGrp="1"/>
          </p:cNvSpPr>
          <p:nvPr>
            <p:ph type="title"/>
          </p:nvPr>
        </p:nvSpPr>
        <p:spPr/>
        <p:txBody>
          <a:bodyPr/>
          <a:lstStyle/>
          <a:p>
            <a:r>
              <a:rPr lang="en-US" dirty="0" smtClean="0"/>
              <a:t>Graduate Questionnaire (GC)</a:t>
            </a:r>
            <a:endParaRPr lang="en-US" dirty="0"/>
          </a:p>
        </p:txBody>
      </p:sp>
    </p:spTree>
    <p:extLst>
      <p:ext uri="{BB962C8B-B14F-4D97-AF65-F5344CB8AC3E}">
        <p14:creationId xmlns:p14="http://schemas.microsoft.com/office/powerpoint/2010/main" val="3665416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708525"/>
          </a:xfrm>
          <a:solidFill>
            <a:schemeClr val="bg1">
              <a:alpha val="51000"/>
            </a:schemeClr>
          </a:solidFill>
        </p:spPr>
        <p:txBody>
          <a:bodyPr/>
          <a:lstStyle/>
          <a:p>
            <a:r>
              <a:rPr lang="en-US" dirty="0" smtClean="0">
                <a:solidFill>
                  <a:schemeClr val="tx1"/>
                </a:solidFill>
              </a:rPr>
              <a:t>Administered by the AAMC</a:t>
            </a:r>
          </a:p>
          <a:p>
            <a:r>
              <a:rPr lang="en-US" dirty="0" smtClean="0">
                <a:solidFill>
                  <a:schemeClr val="tx1"/>
                </a:solidFill>
              </a:rPr>
              <a:t>Given to Residency Program Directors each year.</a:t>
            </a:r>
          </a:p>
          <a:p>
            <a:r>
              <a:rPr lang="en-US" dirty="0" smtClean="0">
                <a:solidFill>
                  <a:schemeClr val="tx1"/>
                </a:solidFill>
              </a:rPr>
              <a:t>Asked to evaluate preparation of each resident and correlated with the resident’s medical school.</a:t>
            </a:r>
          </a:p>
          <a:p>
            <a:endParaRPr lang="en-US" dirty="0"/>
          </a:p>
        </p:txBody>
      </p:sp>
      <p:sp>
        <p:nvSpPr>
          <p:cNvPr id="3" name="Date Placeholder 2"/>
          <p:cNvSpPr>
            <a:spLocks noGrp="1"/>
          </p:cNvSpPr>
          <p:nvPr>
            <p:ph type="dt" sz="half" idx="10"/>
          </p:nvPr>
        </p:nvSpPr>
        <p:spPr>
          <a:xfrm>
            <a:off x="3886200" y="6340475"/>
            <a:ext cx="304800" cy="365125"/>
          </a:xfrm>
        </p:spPr>
        <p:txBody>
          <a:bodyPr/>
          <a:lstStyle/>
          <a:p>
            <a:endParaRPr lang="en-US" dirty="0"/>
          </a:p>
        </p:txBody>
      </p:sp>
      <p:sp>
        <p:nvSpPr>
          <p:cNvPr id="4" name="Footer Placeholder 3"/>
          <p:cNvSpPr>
            <a:spLocks noGrp="1"/>
          </p:cNvSpPr>
          <p:nvPr>
            <p:ph type="ftr" sz="quarter" idx="11"/>
          </p:nvPr>
        </p:nvSpPr>
        <p:spPr>
          <a:xfrm>
            <a:off x="990600" y="6340475"/>
            <a:ext cx="2133600" cy="365125"/>
          </a:xfrm>
        </p:spPr>
        <p:txBody>
          <a:bodyPr/>
          <a:lstStyle/>
          <a:p>
            <a:r>
              <a:rPr lang="en-US" dirty="0"/>
              <a:t>2016 NEASC ANNUAL MEETING</a:t>
            </a:r>
          </a:p>
          <a:p>
            <a:endParaRPr lang="en-US" dirty="0"/>
          </a:p>
        </p:txBody>
      </p:sp>
      <p:sp>
        <p:nvSpPr>
          <p:cNvPr id="5" name="Slide Number Placeholder 4"/>
          <p:cNvSpPr>
            <a:spLocks noGrp="1"/>
          </p:cNvSpPr>
          <p:nvPr>
            <p:ph type="sldNum" sz="quarter" idx="12"/>
          </p:nvPr>
        </p:nvSpPr>
        <p:spPr/>
        <p:txBody>
          <a:bodyPr/>
          <a:lstStyle/>
          <a:p>
            <a:fld id="{12F388AD-C8DA-4CC9-8B68-52B017F7B635}" type="slidenum">
              <a:rPr lang="en-US" smtClean="0"/>
              <a:pPr/>
              <a:t>8</a:t>
            </a:fld>
            <a:endParaRPr lang="en-US" dirty="0"/>
          </a:p>
        </p:txBody>
      </p:sp>
      <p:sp>
        <p:nvSpPr>
          <p:cNvPr id="6" name="Title 5"/>
          <p:cNvSpPr>
            <a:spLocks noGrp="1"/>
          </p:cNvSpPr>
          <p:nvPr>
            <p:ph type="title"/>
          </p:nvPr>
        </p:nvSpPr>
        <p:spPr/>
        <p:txBody>
          <a:bodyPr>
            <a:normAutofit fontScale="90000"/>
          </a:bodyPr>
          <a:lstStyle/>
          <a:p>
            <a:r>
              <a:rPr lang="en-US" dirty="0" smtClean="0"/>
              <a:t>Residency Program Director’s Questionnaire</a:t>
            </a:r>
            <a:endParaRPr lang="en-US" dirty="0"/>
          </a:p>
        </p:txBody>
      </p:sp>
    </p:spTree>
    <p:extLst>
      <p:ext uri="{BB962C8B-B14F-4D97-AF65-F5344CB8AC3E}">
        <p14:creationId xmlns:p14="http://schemas.microsoft.com/office/powerpoint/2010/main" val="1928977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83163"/>
          </a:xfrm>
          <a:solidFill>
            <a:schemeClr val="bg1">
              <a:alpha val="51000"/>
            </a:schemeClr>
          </a:solidFill>
        </p:spPr>
        <p:txBody>
          <a:bodyPr>
            <a:normAutofit fontScale="70000" lnSpcReduction="20000"/>
          </a:bodyPr>
          <a:lstStyle/>
          <a:p>
            <a:r>
              <a:rPr lang="en-US" dirty="0" smtClean="0">
                <a:solidFill>
                  <a:schemeClr val="tx1"/>
                </a:solidFill>
              </a:rPr>
              <a:t>Associate Dean for Student Affairs</a:t>
            </a:r>
          </a:p>
          <a:p>
            <a:pPr lvl="1"/>
            <a:r>
              <a:rPr lang="en-US" dirty="0" smtClean="0">
                <a:solidFill>
                  <a:schemeClr val="tx1"/>
                </a:solidFill>
              </a:rPr>
              <a:t>Collects all grades and presents to Academic Evaluation Boards</a:t>
            </a:r>
          </a:p>
          <a:p>
            <a:r>
              <a:rPr lang="en-US" dirty="0" smtClean="0">
                <a:solidFill>
                  <a:schemeClr val="tx1"/>
                </a:solidFill>
              </a:rPr>
              <a:t>Assistant Dean for Student Advising assigns each student to a faculty advisor</a:t>
            </a:r>
          </a:p>
          <a:p>
            <a:r>
              <a:rPr lang="en-US" dirty="0" smtClean="0">
                <a:solidFill>
                  <a:schemeClr val="tx1"/>
                </a:solidFill>
              </a:rPr>
              <a:t>Learning Community House mentors</a:t>
            </a:r>
          </a:p>
          <a:p>
            <a:r>
              <a:rPr lang="en-US" dirty="0" smtClean="0">
                <a:solidFill>
                  <a:schemeClr val="tx1"/>
                </a:solidFill>
              </a:rPr>
              <a:t>Resident Learning Specialist</a:t>
            </a:r>
          </a:p>
          <a:p>
            <a:r>
              <a:rPr lang="en-US" dirty="0" smtClean="0">
                <a:solidFill>
                  <a:schemeClr val="tx1"/>
                </a:solidFill>
              </a:rPr>
              <a:t>Course review sessions</a:t>
            </a:r>
          </a:p>
          <a:p>
            <a:r>
              <a:rPr lang="en-US" dirty="0" smtClean="0">
                <a:solidFill>
                  <a:schemeClr val="tx1"/>
                </a:solidFill>
              </a:rPr>
              <a:t>USMLE Review Sessions</a:t>
            </a:r>
          </a:p>
          <a:p>
            <a:r>
              <a:rPr lang="en-US" dirty="0" smtClean="0">
                <a:solidFill>
                  <a:schemeClr val="tx1"/>
                </a:solidFill>
              </a:rPr>
              <a:t>Learning Communities</a:t>
            </a:r>
          </a:p>
          <a:p>
            <a:pPr lvl="1"/>
            <a:r>
              <a:rPr lang="en-US" dirty="0" smtClean="0">
                <a:solidFill>
                  <a:schemeClr val="tx1"/>
                </a:solidFill>
              </a:rPr>
              <a:t>Physician mentors</a:t>
            </a:r>
          </a:p>
          <a:p>
            <a:pPr lvl="1"/>
            <a:r>
              <a:rPr lang="en-US" dirty="0" smtClean="0">
                <a:solidFill>
                  <a:schemeClr val="tx1"/>
                </a:solidFill>
              </a:rPr>
              <a:t>Peer mentors</a:t>
            </a:r>
          </a:p>
          <a:p>
            <a:pPr lvl="1"/>
            <a:r>
              <a:rPr lang="en-US" dirty="0" smtClean="0">
                <a:solidFill>
                  <a:schemeClr val="tx1"/>
                </a:solidFill>
              </a:rPr>
              <a:t>Upperclassmen mentors</a:t>
            </a:r>
          </a:p>
          <a:p>
            <a:r>
              <a:rPr lang="en-US" dirty="0" smtClean="0">
                <a:solidFill>
                  <a:schemeClr val="tx1"/>
                </a:solidFill>
              </a:rPr>
              <a:t>Student ADA services for those who need it</a:t>
            </a:r>
          </a:p>
          <a:p>
            <a:pPr lvl="1"/>
            <a:endParaRPr lang="en-US" dirty="0"/>
          </a:p>
          <a:p>
            <a:pPr marL="457200" lvl="1" indent="0">
              <a:buNone/>
            </a:pPr>
            <a:endParaRPr lang="en-US" dirty="0"/>
          </a:p>
        </p:txBody>
      </p:sp>
      <p:sp>
        <p:nvSpPr>
          <p:cNvPr id="4" name="Footer Placeholder 3"/>
          <p:cNvSpPr>
            <a:spLocks noGrp="1"/>
          </p:cNvSpPr>
          <p:nvPr>
            <p:ph type="ftr" sz="quarter" idx="11"/>
          </p:nvPr>
        </p:nvSpPr>
        <p:spPr>
          <a:xfrm>
            <a:off x="990600" y="6340475"/>
            <a:ext cx="2362200" cy="365125"/>
          </a:xfrm>
        </p:spPr>
        <p:txBody>
          <a:bodyPr/>
          <a:lstStyle/>
          <a:p>
            <a:r>
              <a:rPr lang="en-US" dirty="0" smtClean="0"/>
              <a:t>2016 ANNUAL NEASC MEETING</a:t>
            </a:r>
            <a:endParaRPr lang="en-US" dirty="0"/>
          </a:p>
        </p:txBody>
      </p:sp>
      <p:sp>
        <p:nvSpPr>
          <p:cNvPr id="5" name="Slide Number Placeholder 4"/>
          <p:cNvSpPr>
            <a:spLocks noGrp="1"/>
          </p:cNvSpPr>
          <p:nvPr>
            <p:ph type="sldNum" sz="quarter" idx="12"/>
          </p:nvPr>
        </p:nvSpPr>
        <p:spPr/>
        <p:txBody>
          <a:bodyPr/>
          <a:lstStyle/>
          <a:p>
            <a:fld id="{12F388AD-C8DA-4CC9-8B68-52B017F7B635}" type="slidenum">
              <a:rPr lang="en-US" smtClean="0"/>
              <a:pPr/>
              <a:t>9</a:t>
            </a:fld>
            <a:endParaRPr lang="en-US" dirty="0"/>
          </a:p>
        </p:txBody>
      </p:sp>
      <p:sp>
        <p:nvSpPr>
          <p:cNvPr id="6" name="Title 5"/>
          <p:cNvSpPr>
            <a:spLocks noGrp="1"/>
          </p:cNvSpPr>
          <p:nvPr>
            <p:ph type="title"/>
          </p:nvPr>
        </p:nvSpPr>
        <p:spPr/>
        <p:txBody>
          <a:bodyPr/>
          <a:lstStyle/>
          <a:p>
            <a:r>
              <a:rPr lang="en-US" dirty="0" smtClean="0"/>
              <a:t>Student Support</a:t>
            </a:r>
            <a:endParaRPr lang="en-US" dirty="0"/>
          </a:p>
        </p:txBody>
      </p:sp>
    </p:spTree>
    <p:extLst>
      <p:ext uri="{BB962C8B-B14F-4D97-AF65-F5344CB8AC3E}">
        <p14:creationId xmlns:p14="http://schemas.microsoft.com/office/powerpoint/2010/main" val="22925243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63&quot;/&gt;&lt;/object&gt;&lt;object type=&quot;3&quot; unique_id=&quot;10008&quot;&gt;&lt;property id=&quot;20148&quot; value=&quot;5&quot;/&gt;&lt;property id=&quot;20300&quot; value=&quot;Slide 5&quot;/&gt;&lt;property id=&quot;20307&quot; value=&quot;264&quot;/&gt;&lt;/object&gt;&lt;object type=&quot;3&quot; unique_id=&quot;10009&quot;&gt;&lt;property id=&quot;20148&quot; value=&quot;5&quot;/&gt;&lt;property id=&quot;20300&quot; value=&quot;Slide 6 - &amp;quot;Testing Editability of Title text Box&amp;#x0D;&amp;#x0A;and ability to make 2 lines&amp;quot;&quot;/&gt;&lt;property id=&quot;20307&quot; value=&quot;26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1985</TotalTime>
  <Words>750</Words>
  <Application>Microsoft Office PowerPoint</Application>
  <PresentationFormat>On-screen Show (4:3)</PresentationFormat>
  <Paragraphs>101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Frutiger LT Std 45 Light</vt:lpstr>
      <vt:lpstr>Frutiger LT Std 55 Roman</vt:lpstr>
      <vt:lpstr>Sabon LT Std</vt:lpstr>
      <vt:lpstr>Office Theme</vt:lpstr>
      <vt:lpstr>Assessing the student experience: creating a culture of assessment in undergraduate and professional education.”</vt:lpstr>
      <vt:lpstr>UMMS Competencies for Medical Education</vt:lpstr>
      <vt:lpstr>Student Assessment</vt:lpstr>
      <vt:lpstr>Continues with Student Assessment of lectures, lecturers and courses</vt:lpstr>
      <vt:lpstr>Student Performance on Shelf and USMLE</vt:lpstr>
      <vt:lpstr>Curriculum Data Base</vt:lpstr>
      <vt:lpstr>Graduate Questionnaire (GC)</vt:lpstr>
      <vt:lpstr>Residency Program Director’s Questionnaire</vt:lpstr>
      <vt:lpstr>Student Support</vt:lpstr>
      <vt:lpstr>Final thoughts on 360 degree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Hines, Deborah-Harmon</cp:lastModifiedBy>
  <cp:revision>73</cp:revision>
  <cp:lastPrinted>2016-11-16T19:43:04Z</cp:lastPrinted>
  <dcterms:created xsi:type="dcterms:W3CDTF">2012-01-31T18:58:10Z</dcterms:created>
  <dcterms:modified xsi:type="dcterms:W3CDTF">2016-11-16T22:21:02Z</dcterms:modified>
</cp:coreProperties>
</file>