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662" r:id="rId2"/>
    <p:sldId id="672" r:id="rId3"/>
    <p:sldId id="678" r:id="rId4"/>
    <p:sldId id="591" r:id="rId5"/>
    <p:sldId id="677" r:id="rId6"/>
    <p:sldId id="649" r:id="rId7"/>
    <p:sldId id="653" r:id="rId8"/>
    <p:sldId id="602" r:id="rId9"/>
    <p:sldId id="655" r:id="rId10"/>
    <p:sldId id="673" r:id="rId11"/>
    <p:sldId id="674" r:id="rId12"/>
    <p:sldId id="675" r:id="rId13"/>
    <p:sldId id="679" r:id="rId14"/>
    <p:sldId id="676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66"/>
    <a:srgbClr val="FFFFCC"/>
    <a:srgbClr val="ECEAC2"/>
    <a:srgbClr val="FFFF99"/>
    <a:srgbClr val="CCFF99"/>
    <a:srgbClr val="EFF7FF"/>
    <a:srgbClr val="BBCCDF"/>
    <a:srgbClr val="5FA0FF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9" autoAdjust="0"/>
    <p:restoredTop sz="94012" autoAdjust="0"/>
  </p:normalViewPr>
  <p:slideViewPr>
    <p:cSldViewPr snapToGrid="0">
      <p:cViewPr varScale="1">
        <p:scale>
          <a:sx n="97" d="100"/>
          <a:sy n="97" d="100"/>
        </p:scale>
        <p:origin x="-126" y="-102"/>
      </p:cViewPr>
      <p:guideLst>
        <p:guide orient="horz" pos="423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52" y="-19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79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t" anchorCtr="0" compatLnSpc="1">
            <a:prstTxWarp prst="textNoShape">
              <a:avLst/>
            </a:prstTxWarp>
          </a:bodyPr>
          <a:lstStyle>
            <a:lvl1pPr algn="l" defTabSz="917268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711" y="0"/>
            <a:ext cx="304079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t" anchorCtr="0" compatLnSpc="1">
            <a:prstTxWarp prst="textNoShape">
              <a:avLst/>
            </a:prstTxWarp>
          </a:bodyPr>
          <a:lstStyle>
            <a:lvl1pPr algn="r" defTabSz="917268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329"/>
            <a:ext cx="304079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b" anchorCtr="0" compatLnSpc="1">
            <a:prstTxWarp prst="textNoShape">
              <a:avLst/>
            </a:prstTxWarp>
          </a:bodyPr>
          <a:lstStyle>
            <a:lvl1pPr algn="l" defTabSz="917268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711" y="8843329"/>
            <a:ext cx="304079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b" anchorCtr="0" compatLnSpc="1">
            <a:prstTxWarp prst="textNoShape">
              <a:avLst/>
            </a:prstTxWarp>
          </a:bodyPr>
          <a:lstStyle>
            <a:lvl1pPr algn="r" defTabSz="917268" eaLnBrk="1" hangingPunct="1">
              <a:defRPr sz="1200"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24A9C5C0-EDDC-4935-9FAD-F5CD0DCF3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6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79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t" anchorCtr="0" compatLnSpc="1">
            <a:prstTxWarp prst="textNoShape">
              <a:avLst/>
            </a:prstTxWarp>
          </a:bodyPr>
          <a:lstStyle>
            <a:lvl1pPr algn="l" defTabSz="917268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711" y="0"/>
            <a:ext cx="304079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t" anchorCtr="0" compatLnSpc="1">
            <a:prstTxWarp prst="textNoShape">
              <a:avLst/>
            </a:prstTxWarp>
          </a:bodyPr>
          <a:lstStyle>
            <a:lvl1pPr algn="r" defTabSz="917268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8" y="4424049"/>
            <a:ext cx="5620388" cy="418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9"/>
            <a:ext cx="304079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b" anchorCtr="0" compatLnSpc="1">
            <a:prstTxWarp prst="textNoShape">
              <a:avLst/>
            </a:prstTxWarp>
          </a:bodyPr>
          <a:lstStyle>
            <a:lvl1pPr algn="l" defTabSz="917268" eaLnBrk="1" hangingPunct="1">
              <a:defRPr sz="1200">
                <a:solidFill>
                  <a:schemeClr val="tx1"/>
                </a:solidFill>
                <a:ea typeface="Osaka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711" y="8843329"/>
            <a:ext cx="304079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9" tIns="45882" rIns="91759" bIns="45882" numCol="1" anchor="b" anchorCtr="0" compatLnSpc="1">
            <a:prstTxWarp prst="textNoShape">
              <a:avLst/>
            </a:prstTxWarp>
          </a:bodyPr>
          <a:lstStyle>
            <a:lvl1pPr algn="r" defTabSz="917268" eaLnBrk="1" hangingPunct="1">
              <a:defRPr sz="1200"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E1D68F04-ED47-49F1-B7E8-E6EE8825B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464FFF4-F4B5-488D-AC58-996AA86B12A1}" type="slidenum">
              <a:rPr lang="en-US" sz="1200">
                <a:ea typeface="Osaka" charset="-128"/>
              </a:rPr>
              <a:pPr eaLnBrk="1" hangingPunct="1"/>
              <a:t>1</a:t>
            </a:fld>
            <a:endParaRPr lang="en-US" sz="1200" dirty="0">
              <a:ea typeface="Osaka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30475" y="0"/>
            <a:ext cx="1731963" cy="129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610" y="1754994"/>
            <a:ext cx="5809643" cy="7331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5610"/>
            <a:ext cx="9220200" cy="198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36" y="6548474"/>
            <a:ext cx="3377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solidFill>
                  <a:srgbClr val="003E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r>
              <a:rPr lang="en-US" sz="800" b="1" i="1" baseline="0" dirty="0" smtClean="0">
                <a:solidFill>
                  <a:srgbClr val="003E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Purpose</a:t>
            </a:r>
            <a:endParaRPr lang="en-US" sz="800" b="1" i="1" dirty="0">
              <a:solidFill>
                <a:srgbClr val="003E8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04900" y="976045"/>
            <a:ext cx="6934200" cy="4222679"/>
          </a:xfrm>
          <a:prstGeom prst="roundRect">
            <a:avLst>
              <a:gd name="adj" fmla="val 6764"/>
            </a:avLst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81201"/>
            <a:ext cx="6553200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500" b="0" kern="1200" dirty="0">
                <a:solidFill>
                  <a:srgbClr val="BFD7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logo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5904" y="6071616"/>
            <a:ext cx="57260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4953000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668962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The Merrimack Valley's University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The Merrimack Valley's University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ntent_1/2 Image Right-Bl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08514" y="0"/>
            <a:ext cx="4535487" cy="62738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4939" y="1397001"/>
            <a:ext cx="3908425" cy="761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4938" y="2470150"/>
            <a:ext cx="4360862" cy="27761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\\intranet.hdr\hdr\Arch\Mktg\AMS\Resources\LogosHDR\White\White HDR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48" y="6423573"/>
            <a:ext cx="56578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92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5610"/>
            <a:ext cx="9220200" cy="198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36" y="6549228"/>
            <a:ext cx="3377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solidFill>
                  <a:srgbClr val="003E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r>
              <a:rPr lang="en-US" sz="800" b="1" i="1" baseline="0" dirty="0" smtClean="0">
                <a:solidFill>
                  <a:srgbClr val="003E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Purpose</a:t>
            </a:r>
            <a:endParaRPr lang="en-US" sz="800" b="1" i="1" dirty="0">
              <a:solidFill>
                <a:srgbClr val="003E8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04900" y="1752600"/>
            <a:ext cx="6934200" cy="3352800"/>
          </a:xfrm>
          <a:prstGeom prst="roundRect">
            <a:avLst>
              <a:gd name="adj" fmla="val 6764"/>
            </a:avLst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81201"/>
            <a:ext cx="6553200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500" b="0" kern="1200" dirty="0">
                <a:solidFill>
                  <a:srgbClr val="BFD7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ogo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2752" y="5907024"/>
            <a:ext cx="685170" cy="820611"/>
          </a:xfrm>
          <a:prstGeom prst="rect">
            <a:avLst/>
          </a:prstGeom>
          <a:noFill/>
        </p:spPr>
      </p:pic>
      <p:pic>
        <p:nvPicPr>
          <p:cNvPr id="11" name="Picture 10" descr="logo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5902919"/>
            <a:ext cx="685170" cy="8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xit" presetSubtype="4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4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  <a:prstGeom prst="rect">
            <a:avLst/>
          </a:prstGeom>
        </p:spPr>
        <p:txBody>
          <a:bodyPr/>
          <a:lstStyle>
            <a:lvl1pPr marL="342860" indent="-342860">
              <a:buFontTx/>
              <a:buBlip>
                <a:blip r:embed="rId4"/>
              </a:buBlip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863" indent="-285717">
              <a:buClr>
                <a:srgbClr val="24B0E3"/>
              </a:buClr>
              <a:buFont typeface="Arial" pitchFamily="34" charset="0"/>
              <a:buChar char="•"/>
              <a:defRPr sz="2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867" indent="-228573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3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895600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611562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029199"/>
          </a:xfrm>
          <a:prstGeom prst="rect">
            <a:avLst/>
          </a:prstGeom>
        </p:spPr>
        <p:txBody>
          <a:bodyPr/>
          <a:lstStyle>
            <a:lvl1pPr>
              <a:defRPr lang="en-US" sz="25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2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en-US" sz="2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en-US"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lvl="3"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lvl="4"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5029199"/>
          </a:xfrm>
          <a:prstGeom prst="rect">
            <a:avLst/>
          </a:prstGeom>
        </p:spPr>
        <p:txBody>
          <a:bodyPr/>
          <a:lstStyle>
            <a:lvl1pPr>
              <a:defRPr lang="en-US" sz="25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2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en-US" sz="2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en-US"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lvl="3"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lvl="4"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029199"/>
          </a:xfrm>
          <a:prstGeom prst="rect">
            <a:avLst/>
          </a:prstGeom>
        </p:spPr>
        <p:txBody>
          <a:bodyPr/>
          <a:lstStyle>
            <a:lvl1pPr>
              <a:defRPr lang="en-US" sz="25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2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en-US" sz="2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en-US"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lvl="3"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lvl="4"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5029199"/>
          </a:xfrm>
          <a:prstGeom prst="rect">
            <a:avLst/>
          </a:prstGeom>
        </p:spPr>
        <p:txBody>
          <a:bodyPr/>
          <a:lstStyle>
            <a:lvl1pPr>
              <a:defRPr lang="en-US" sz="25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2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en-US" sz="2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en-US"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lvl="3"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lvl="4"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gradFill>
            <a:gsLst>
              <a:gs pos="100000">
                <a:srgbClr val="003E8A">
                  <a:lumMod val="93000"/>
                  <a:lumOff val="7000"/>
                </a:srgbClr>
              </a:gs>
              <a:gs pos="1667">
                <a:srgbClr val="003E8A">
                  <a:lumMod val="93000"/>
                  <a:lumOff val="7000"/>
                </a:srgbClr>
              </a:gs>
              <a:gs pos="50000">
                <a:srgbClr val="003E8A">
                  <a:lumMod val="93000"/>
                  <a:lumOff val="7000"/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en-US" sz="3000" b="1" baseline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-34286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906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500" b="0" i="0" u="none" strike="noStrike" kern="1200" cap="none" spc="0" normalizeH="0" baseline="0" dirty="0" smtClean="0">
                <a:ln>
                  <a:noFill/>
                </a:ln>
                <a:solidFill>
                  <a:srgbClr val="BFD72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The Merrimack Valley's University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ML\Powerpoint Redesign\images\logo_small_saf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74" y="6070031"/>
            <a:ext cx="573405" cy="6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5901068"/>
            <a:ext cx="685170" cy="82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536" y="6553200"/>
            <a:ext cx="3377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solidFill>
                  <a:srgbClr val="A7BFE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r>
              <a:rPr lang="en-US" sz="800" b="1" i="1" baseline="0" dirty="0" smtClean="0">
                <a:solidFill>
                  <a:srgbClr val="A7BFE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Purpose</a:t>
            </a:r>
            <a:endParaRPr lang="en-US" sz="800" b="1" i="1" dirty="0">
              <a:solidFill>
                <a:srgbClr val="A7BFE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8294688" y="64039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2291" name="Title 2"/>
          <p:cNvSpPr>
            <a:spLocks noGrp="1"/>
          </p:cNvSpPr>
          <p:nvPr>
            <p:ph type="ctrTitle"/>
          </p:nvPr>
        </p:nvSpPr>
        <p:spPr bwMode="auto">
          <a:xfrm>
            <a:off x="1203158" y="1076632"/>
            <a:ext cx="6737684" cy="2733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300" dirty="0" smtClean="0">
                <a:ea typeface="MS PGothic" pitchFamily="34" charset="-128"/>
              </a:rPr>
              <a:t>Strategic Planning Driving Innovative Measures of Success</a:t>
            </a:r>
            <a:br>
              <a:rPr lang="en-US" sz="3300" dirty="0" smtClean="0">
                <a:ea typeface="MS PGothic" pitchFamily="34" charset="-128"/>
              </a:rPr>
            </a:br>
            <a:r>
              <a:rPr lang="en-US" sz="3300" dirty="0" smtClean="0">
                <a:ea typeface="MS PGothic" pitchFamily="34" charset="-128"/>
              </a:rPr>
              <a:t/>
            </a:r>
            <a:br>
              <a:rPr lang="en-US" sz="3300" dirty="0" smtClean="0">
                <a:ea typeface="MS PGothic" pitchFamily="34" charset="-128"/>
              </a:rPr>
            </a:br>
            <a:r>
              <a:rPr lang="en-US" sz="2800" dirty="0" smtClean="0">
                <a:ea typeface="MS PGothic" pitchFamily="34" charset="-128"/>
              </a:rPr>
              <a:t>The University of Massachusetts Lowell</a:t>
            </a:r>
          </a:p>
        </p:txBody>
      </p:sp>
    </p:spTree>
    <p:extLst>
      <p:ext uri="{BB962C8B-B14F-4D97-AF65-F5344CB8AC3E}">
        <p14:creationId xmlns:p14="http://schemas.microsoft.com/office/powerpoint/2010/main" val="37785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Acting on NSSE </a:t>
            </a:r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7" y="1997512"/>
            <a:ext cx="7450212" cy="31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1277"/>
            <a:ext cx="8229600" cy="983226"/>
          </a:xfrm>
        </p:spPr>
        <p:txBody>
          <a:bodyPr/>
          <a:lstStyle/>
          <a:p>
            <a:r>
              <a:rPr lang="en-US" dirty="0" smtClean="0"/>
              <a:t>Measuring Innovative </a:t>
            </a:r>
            <a:r>
              <a:rPr lang="en-US" dirty="0" smtClean="0"/>
              <a:t>Pedagogy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2" y="2054942"/>
            <a:ext cx="7198315" cy="90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3" y="3771616"/>
            <a:ext cx="7223787" cy="14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9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Culture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8" y="1285006"/>
            <a:ext cx="7570839" cy="300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8" y="4267738"/>
            <a:ext cx="7570839" cy="168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experiential </a:t>
            </a:r>
            <a:r>
              <a:rPr lang="en-US" dirty="0"/>
              <a:t>l</a:t>
            </a:r>
            <a:r>
              <a:rPr lang="en-US" dirty="0" smtClean="0"/>
              <a:t>earning	</a:t>
            </a:r>
          </a:p>
          <a:p>
            <a:pPr lvl="1"/>
            <a:r>
              <a:rPr lang="en-US" dirty="0" smtClean="0"/>
              <a:t>Creating Research and Community Coops</a:t>
            </a:r>
          </a:p>
          <a:p>
            <a:pPr lvl="1"/>
            <a:endParaRPr lang="en-US" dirty="0"/>
          </a:p>
          <a:p>
            <a:r>
              <a:rPr lang="en-US" dirty="0" smtClean="0"/>
              <a:t>Building a 21</a:t>
            </a:r>
            <a:r>
              <a:rPr lang="en-US" baseline="30000" dirty="0" smtClean="0"/>
              <a:t>st</a:t>
            </a:r>
            <a:r>
              <a:rPr lang="en-US" dirty="0" smtClean="0"/>
              <a:t> century core curriculum</a:t>
            </a:r>
          </a:p>
          <a:p>
            <a:pPr lvl="1"/>
            <a:r>
              <a:rPr lang="en-US" dirty="0" smtClean="0"/>
              <a:t>Embedding ELOs in the disciplines</a:t>
            </a:r>
          </a:p>
          <a:p>
            <a:pPr lvl="1"/>
            <a:r>
              <a:rPr lang="en-US" dirty="0" smtClean="0"/>
              <a:t>Moving departments toward data-driven decisions</a:t>
            </a:r>
          </a:p>
          <a:p>
            <a:pPr lvl="1"/>
            <a:endParaRPr lang="en-US" dirty="0"/>
          </a:p>
          <a:p>
            <a:r>
              <a:rPr lang="en-US" dirty="0" smtClean="0"/>
              <a:t>Expanding global outreach</a:t>
            </a:r>
          </a:p>
          <a:p>
            <a:pPr lvl="1"/>
            <a:r>
              <a:rPr lang="en-US" dirty="0" smtClean="0"/>
              <a:t>Developing pathway programs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Strategic Initiatives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Using Data to Inform Campus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early </a:t>
            </a:r>
            <a:r>
              <a:rPr lang="en-US" dirty="0"/>
              <a:t>w</a:t>
            </a:r>
            <a:r>
              <a:rPr lang="en-US" dirty="0" smtClean="0"/>
              <a:t>arning data: Starfish</a:t>
            </a:r>
          </a:p>
          <a:p>
            <a:r>
              <a:rPr lang="en-US" dirty="0" smtClean="0"/>
              <a:t>Using data </a:t>
            </a:r>
            <a:r>
              <a:rPr lang="en-US" dirty="0" smtClean="0"/>
              <a:t>a</a:t>
            </a:r>
            <a:r>
              <a:rPr lang="en-US" dirty="0" smtClean="0"/>
              <a:t>nalytics: Student Success Collaborative</a:t>
            </a:r>
          </a:p>
          <a:p>
            <a:r>
              <a:rPr lang="en-US" dirty="0" smtClean="0"/>
              <a:t>Engaging professional </a:t>
            </a:r>
            <a:r>
              <a:rPr lang="en-US" dirty="0"/>
              <a:t>a</a:t>
            </a:r>
            <a:r>
              <a:rPr lang="en-US" dirty="0" smtClean="0"/>
              <a:t>dvisors; Networking advisors</a:t>
            </a:r>
          </a:p>
          <a:p>
            <a:r>
              <a:rPr lang="en-US" smtClean="0"/>
              <a:t>Curricular changes: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upplemental education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oot-camps</a:t>
            </a:r>
          </a:p>
          <a:p>
            <a:pPr lvl="1"/>
            <a:r>
              <a:rPr lang="en-US" dirty="0" smtClean="0"/>
              <a:t>Discipline-specific math sections</a:t>
            </a:r>
          </a:p>
          <a:p>
            <a:r>
              <a:rPr lang="en-US" dirty="0" smtClean="0"/>
              <a:t>Resource allocation: small sections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Data Strategically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Example: Gateway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massachusetts.edu/umassforyou/images/lowell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9" y="3810000"/>
            <a:ext cx="63055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7a.com/wp-content/uploads/2013/04/Vanderwarke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mlcssa.org/pic/2012070190529_UML-Nor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286250" cy="29051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46111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Our Campus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uml.edu/Images/Campus%20Map%202013_Page_1_tcm18-110644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51" y="1115367"/>
            <a:ext cx="6752021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8316" y="281354"/>
            <a:ext cx="527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Spanning the Merrimack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94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464" y="1157009"/>
            <a:ext cx="7676147" cy="51475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Enrollment: </a:t>
            </a:r>
            <a:r>
              <a:rPr lang="en-US" sz="2400" dirty="0" smtClean="0"/>
              <a:t>17,191 (+48 % since </a:t>
            </a:r>
            <a:r>
              <a:rPr lang="en-US" sz="2400" dirty="0"/>
              <a:t>2007 )</a:t>
            </a:r>
          </a:p>
          <a:p>
            <a:r>
              <a:rPr lang="en-US" sz="2400" dirty="0" smtClean="0"/>
              <a:t>USNWR: 156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Second-fastest rising university over last four years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2400" dirty="0"/>
              <a:t>100 Undergraduate majors, 42 Masters programs, 36 Doctoral </a:t>
            </a:r>
            <a:r>
              <a:rPr lang="en-US" sz="2400" dirty="0" smtClean="0"/>
              <a:t>degrees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10 </a:t>
            </a:r>
            <a:r>
              <a:rPr lang="en-US" sz="2400" dirty="0" smtClean="0"/>
              <a:t>new buildings opened since 2009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Overall student diversity up 38%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% </a:t>
            </a:r>
            <a:r>
              <a:rPr lang="en-US" sz="2400" dirty="0" smtClean="0"/>
              <a:t>Pell </a:t>
            </a:r>
            <a:r>
              <a:rPr lang="en-US" sz="2400" dirty="0" smtClean="0"/>
              <a:t>eligible: </a:t>
            </a:r>
            <a:r>
              <a:rPr lang="en-US" sz="2400" dirty="0" smtClean="0"/>
              <a:t>33%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UMass Lowell in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75" y="1157009"/>
            <a:ext cx="1628273" cy="16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4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703" y="1501870"/>
            <a:ext cx="8229600" cy="4876799"/>
          </a:xfrm>
        </p:spPr>
        <p:txBody>
          <a:bodyPr/>
          <a:lstStyle/>
          <a:p>
            <a:r>
              <a:rPr lang="en-US" dirty="0" smtClean="0"/>
              <a:t>One-year </a:t>
            </a:r>
            <a:r>
              <a:rPr lang="en-US" dirty="0" smtClean="0"/>
              <a:t>Retention: Up 9% since 2006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Two-year </a:t>
            </a:r>
            <a:r>
              <a:rPr lang="en-US" dirty="0" smtClean="0"/>
              <a:t>Retention: Up 9% since 2005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Six-year </a:t>
            </a:r>
            <a:r>
              <a:rPr lang="en-US" dirty="0" smtClean="0"/>
              <a:t>Graduation: Up 10% since 2003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Student </a:t>
            </a:r>
            <a:r>
              <a:rPr lang="en-US" dirty="0" smtClean="0"/>
              <a:t>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184" y="1614044"/>
            <a:ext cx="5178490" cy="3960846"/>
          </a:xfrm>
        </p:spPr>
        <p:txBody>
          <a:bodyPr/>
          <a:lstStyle/>
          <a:p>
            <a:pPr marL="341313" indent="-341313">
              <a:spcAft>
                <a:spcPts val="1200"/>
              </a:spcAft>
              <a:defRPr/>
            </a:pPr>
            <a:r>
              <a:rPr lang="en-US" sz="2400" dirty="0" smtClean="0">
                <a:ea typeface="MS PGothic" pitchFamily="34" charset="-128"/>
              </a:rPr>
              <a:t>Over 200 participants: faculty, staff, students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11 committees focused on </a:t>
            </a:r>
            <a:r>
              <a:rPr lang="en-US" sz="2400" dirty="0" smtClean="0"/>
              <a:t>core </a:t>
            </a:r>
            <a:r>
              <a:rPr lang="en-US" sz="2400" dirty="0" smtClean="0"/>
              <a:t>mission, </a:t>
            </a:r>
            <a:r>
              <a:rPr lang="en-US" sz="2400" dirty="0" smtClean="0"/>
              <a:t>strategic priorities</a:t>
            </a:r>
            <a:r>
              <a:rPr lang="en-US" sz="2400" dirty="0" smtClean="0"/>
              <a:t>, </a:t>
            </a:r>
            <a:r>
              <a:rPr lang="en-US" sz="2400" dirty="0" smtClean="0"/>
              <a:t>infrastructure </a:t>
            </a:r>
            <a:r>
              <a:rPr lang="en-US" sz="2400" dirty="0" smtClean="0"/>
              <a:t>and </a:t>
            </a:r>
            <a:r>
              <a:rPr lang="en-US" sz="2400" dirty="0" smtClean="0"/>
              <a:t>management</a:t>
            </a:r>
            <a:r>
              <a:rPr lang="en-US" sz="2400" dirty="0" smtClean="0"/>
              <a:t>, </a:t>
            </a:r>
            <a:r>
              <a:rPr lang="en-US" sz="2400" dirty="0" smtClean="0"/>
              <a:t>advancement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Committees recommended </a:t>
            </a:r>
            <a:r>
              <a:rPr lang="en-US" sz="2400" dirty="0" smtClean="0"/>
              <a:t>strategies with metrics and goals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Strategic Plan</a:t>
            </a:r>
            <a:endParaRPr lang="en-US" dirty="0"/>
          </a:p>
        </p:txBody>
      </p:sp>
      <p:pic>
        <p:nvPicPr>
          <p:cNvPr id="10" name="Picture 3" descr="C:\Users\Jeffrey_Cournoyer\Documents\Jeff\Projects\EACUBO Presentation\Sources\UML 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38" y="2116761"/>
            <a:ext cx="3043989" cy="22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Guiding Principles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"/>
          <a:stretch>
            <a:fillRect/>
          </a:stretch>
        </p:blipFill>
        <p:spPr bwMode="auto">
          <a:xfrm>
            <a:off x="6819859" y="1615669"/>
            <a:ext cx="1794415" cy="3987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199" y="1615669"/>
            <a:ext cx="6168189" cy="4600074"/>
          </a:xfrm>
          <a:prstGeom prst="rect">
            <a:avLst/>
          </a:prstGeom>
        </p:spPr>
        <p:txBody>
          <a:bodyPr/>
          <a:lstStyle>
            <a:lvl1pPr marL="342860" indent="-342860" algn="l" defTabSz="91429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5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Clr>
                <a:srgbClr val="24B0E3"/>
              </a:buClr>
              <a:buFont typeface="Arial" pitchFamily="34" charset="0"/>
              <a:buChar char="•"/>
              <a:defRPr sz="22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fontAlgn="auto">
              <a:spcAft>
                <a:spcPts val="600"/>
              </a:spcAft>
              <a:defRPr/>
            </a:pPr>
            <a:r>
              <a:rPr lang="en-US" sz="2400" dirty="0" smtClean="0">
                <a:ea typeface="MS PGothic" pitchFamily="34" charset="-128"/>
              </a:rPr>
              <a:t>Strategic priorities articulated by five “Pillars of Excellence”:</a:t>
            </a:r>
          </a:p>
          <a:p>
            <a:pPr marL="741316" lvl="1" indent="-34131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ea typeface="MS PGothic" pitchFamily="34" charset="-128"/>
              </a:rPr>
              <a:t>Transformational </a:t>
            </a:r>
            <a:r>
              <a:rPr lang="en-US" sz="2000" dirty="0" smtClean="0">
                <a:ea typeface="MS PGothic" pitchFamily="34" charset="-128"/>
              </a:rPr>
              <a:t>Education</a:t>
            </a:r>
          </a:p>
          <a:p>
            <a:pPr marL="741316" lvl="1" indent="-34131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Global </a:t>
            </a:r>
            <a:r>
              <a:rPr lang="en-US" sz="2000" dirty="0">
                <a:ea typeface="MS PGothic" pitchFamily="34" charset="-128"/>
              </a:rPr>
              <a:t>Engagement and Inclusive </a:t>
            </a:r>
            <a:r>
              <a:rPr lang="en-US" sz="2000" dirty="0" smtClean="0">
                <a:ea typeface="MS PGothic" pitchFamily="34" charset="-128"/>
              </a:rPr>
              <a:t>Culture</a:t>
            </a:r>
          </a:p>
          <a:p>
            <a:pPr marL="741316" lvl="1" indent="-34131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Innovative </a:t>
            </a:r>
            <a:r>
              <a:rPr lang="en-US" sz="2000" dirty="0">
                <a:ea typeface="MS PGothic" pitchFamily="34" charset="-128"/>
              </a:rPr>
              <a:t>Research and </a:t>
            </a:r>
            <a:r>
              <a:rPr lang="en-US" sz="2000" dirty="0" smtClean="0">
                <a:ea typeface="MS PGothic" pitchFamily="34" charset="-128"/>
              </a:rPr>
              <a:t>Entrepreneurship</a:t>
            </a:r>
          </a:p>
          <a:p>
            <a:pPr marL="741316" lvl="1" indent="-34131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Leverage </a:t>
            </a:r>
            <a:r>
              <a:rPr lang="en-US" sz="2000" dirty="0">
                <a:ea typeface="MS PGothic" pitchFamily="34" charset="-128"/>
              </a:rPr>
              <a:t>Our Legacy and Our </a:t>
            </a:r>
            <a:r>
              <a:rPr lang="en-US" sz="2000" dirty="0" smtClean="0">
                <a:ea typeface="MS PGothic" pitchFamily="34" charset="-128"/>
              </a:rPr>
              <a:t>Place</a:t>
            </a:r>
          </a:p>
          <a:p>
            <a:pPr marL="741316" lvl="1" indent="-34131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Entrepreneurial Stewardship</a:t>
            </a:r>
          </a:p>
          <a:p>
            <a:pPr marL="341313" indent="-341313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MS PGothic" pitchFamily="34" charset="-128"/>
              </a:rPr>
              <a:t>Highly visible on </a:t>
            </a:r>
            <a:r>
              <a:rPr lang="en-US" sz="2400" dirty="0" smtClean="0">
                <a:ea typeface="MS PGothic" pitchFamily="34" charset="-128"/>
              </a:rPr>
              <a:t>campus</a:t>
            </a:r>
            <a:endParaRPr lang="en-US" sz="24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191" y="1632426"/>
            <a:ext cx="4907902" cy="4318734"/>
          </a:xfrm>
        </p:spPr>
        <p:txBody>
          <a:bodyPr/>
          <a:lstStyle/>
          <a:p>
            <a:pPr marL="341313" indent="-341313">
              <a:defRPr/>
            </a:pPr>
            <a:r>
              <a:rPr lang="en-US" sz="2400" dirty="0" smtClean="0">
                <a:ea typeface="MS PGothic" pitchFamily="34" charset="-128"/>
              </a:rPr>
              <a:t>UMass Lowell Report Card</a:t>
            </a:r>
          </a:p>
          <a:p>
            <a:pPr marL="741316" lvl="1" indent="-34131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Framework established by UMass Lowell 2020</a:t>
            </a:r>
          </a:p>
          <a:p>
            <a:pPr marL="741316" lvl="1" indent="-34131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Reports on 25 strategic indicators</a:t>
            </a:r>
          </a:p>
          <a:p>
            <a:pPr marL="741316" lvl="1" indent="-34131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Sets five-year goals</a:t>
            </a:r>
          </a:p>
          <a:p>
            <a:pPr marL="741316" lvl="1" indent="-34131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Widely distributed and available</a:t>
            </a:r>
          </a:p>
          <a:p>
            <a:pPr marL="741316" lvl="1" indent="-34131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MS PGothic" pitchFamily="34" charset="-128"/>
              </a:rPr>
              <a:t>Encourages culture of transparency and accountability</a:t>
            </a:r>
          </a:p>
          <a:p>
            <a:pPr marL="741316" lvl="1" indent="-341313">
              <a:defRPr/>
            </a:pPr>
            <a:endParaRPr lang="en-US" sz="1800" dirty="0" smtClean="0">
              <a:ea typeface="MS PGothic" pitchFamily="34" charset="-128"/>
            </a:endParaRPr>
          </a:p>
          <a:p>
            <a:pPr marL="741316" lvl="1" indent="-341313">
              <a:defRPr/>
            </a:pPr>
            <a:endParaRPr lang="en-US" sz="1800" dirty="0" smtClean="0">
              <a:ea typeface="MS PGothic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and Accountability</a:t>
            </a:r>
            <a:endParaRPr lang="en-US" dirty="0"/>
          </a:p>
        </p:txBody>
      </p:sp>
      <p:pic>
        <p:nvPicPr>
          <p:cNvPr id="10242" name="Picture 2" descr="C:\Users\Jeffrey_Cournoyer\Documents\Jeff\Projects\EACUBO Presentation\Visuals\2015 Report Card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93" y="1632425"/>
            <a:ext cx="3172742" cy="410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568"/>
          </a:xfrm>
        </p:spPr>
        <p:txBody>
          <a:bodyPr/>
          <a:lstStyle/>
          <a:p>
            <a:r>
              <a:rPr lang="en-US" dirty="0" smtClean="0"/>
              <a:t>Traditional Metrics: Retention and Graduation Rates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1" y="1541204"/>
            <a:ext cx="7257420" cy="40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ep Blue -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18825</TotalTime>
  <Words>262</Words>
  <Application>Microsoft Office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Deep Blue - Template</vt:lpstr>
      <vt:lpstr>Strategic Planning Driving Innovative Measures of Success  The University of Massachusetts Lowell</vt:lpstr>
      <vt:lpstr>PowerPoint Presentation</vt:lpstr>
      <vt:lpstr>PowerPoint Presentation</vt:lpstr>
      <vt:lpstr>UMass Lowell in 2015</vt:lpstr>
      <vt:lpstr>Building Student Success</vt:lpstr>
      <vt:lpstr>Developing the Strategic Plan</vt:lpstr>
      <vt:lpstr>Identifying Guiding Principles</vt:lpstr>
      <vt:lpstr>Transparency and Accountability</vt:lpstr>
      <vt:lpstr>Traditional Metrics: Retention and Graduation Rates</vt:lpstr>
      <vt:lpstr>Acting on NSSE findings</vt:lpstr>
      <vt:lpstr>Measuring Innovative Pedagogy </vt:lpstr>
      <vt:lpstr>Inclusive Culture</vt:lpstr>
      <vt:lpstr>Signature Strategic Initiatives</vt:lpstr>
      <vt:lpstr>Applying Data Strategically</vt:lpstr>
    </vt:vector>
  </TitlesOfParts>
  <Company>UMass Lowell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UMass Lowell</dc:title>
  <dc:creator>Administrator</dc:creator>
  <cp:lastModifiedBy>Mandell, Charlotte</cp:lastModifiedBy>
  <cp:revision>1173</cp:revision>
  <cp:lastPrinted>2015-02-24T17:00:58Z</cp:lastPrinted>
  <dcterms:created xsi:type="dcterms:W3CDTF">2012-01-19T01:57:52Z</dcterms:created>
  <dcterms:modified xsi:type="dcterms:W3CDTF">2015-12-02T17:36:57Z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