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7" r:id="rId3"/>
    <p:sldId id="312" r:id="rId4"/>
    <p:sldId id="366" r:id="rId5"/>
    <p:sldId id="364" r:id="rId6"/>
    <p:sldId id="384" r:id="rId7"/>
    <p:sldId id="371" r:id="rId8"/>
    <p:sldId id="406" r:id="rId9"/>
    <p:sldId id="385" r:id="rId10"/>
    <p:sldId id="399" r:id="rId11"/>
    <p:sldId id="402" r:id="rId12"/>
    <p:sldId id="407" r:id="rId13"/>
    <p:sldId id="386" r:id="rId14"/>
    <p:sldId id="391" r:id="rId15"/>
    <p:sldId id="392" r:id="rId16"/>
    <p:sldId id="394" r:id="rId17"/>
    <p:sldId id="396" r:id="rId18"/>
    <p:sldId id="408" r:id="rId19"/>
    <p:sldId id="409" r:id="rId20"/>
    <p:sldId id="294" r:id="rId21"/>
    <p:sldId id="278" r:id="rId22"/>
    <p:sldId id="390" r:id="rId23"/>
    <p:sldId id="362" r:id="rId24"/>
    <p:sldId id="363" r:id="rId2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8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77108" autoAdjust="0"/>
  </p:normalViewPr>
  <p:slideViewPr>
    <p:cSldViewPr snapToGrid="0" snapToObjects="1">
      <p:cViewPr>
        <p:scale>
          <a:sx n="100" d="100"/>
          <a:sy n="100" d="100"/>
        </p:scale>
        <p:origin x="2248" y="-8"/>
      </p:cViewPr>
      <p:guideLst>
        <p:guide orient="horz" pos="489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38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2A872-3A5D-3641-A8DF-259C35ECD8D0}" type="doc">
      <dgm:prSet loTypeId="urn:microsoft.com/office/officeart/2005/8/layout/venn1" loCatId="" qsTypeId="urn:microsoft.com/office/officeart/2005/8/quickstyle/simple4" qsCatId="simple" csTypeId="urn:microsoft.com/office/officeart/2005/8/colors/colorful3" csCatId="colorful" phldr="1"/>
      <dgm:spPr/>
    </dgm:pt>
    <dgm:pt modelId="{B71FBD61-978C-EB44-8695-CF99275AF8AF}">
      <dgm:prSet phldrT="[Text]" custT="1"/>
      <dgm:spPr/>
      <dgm:t>
        <a:bodyPr/>
        <a:lstStyle/>
        <a:p>
          <a:r>
            <a:rPr lang="en-US" sz="1700" dirty="0" smtClean="0"/>
            <a:t>Individual Benefits</a:t>
          </a:r>
          <a:endParaRPr lang="en-US" sz="1700" dirty="0"/>
        </a:p>
      </dgm:t>
    </dgm:pt>
    <dgm:pt modelId="{CCBF7BA7-9633-5C48-9214-D5B8C95123FA}" type="parTrans" cxnId="{C6AC9EF6-6DE3-D64C-84C8-69173083E640}">
      <dgm:prSet/>
      <dgm:spPr/>
      <dgm:t>
        <a:bodyPr/>
        <a:lstStyle/>
        <a:p>
          <a:endParaRPr lang="en-US"/>
        </a:p>
      </dgm:t>
    </dgm:pt>
    <dgm:pt modelId="{72BB7E55-018E-B24B-A6B1-EED9E35163DD}" type="sibTrans" cxnId="{C6AC9EF6-6DE3-D64C-84C8-69173083E640}">
      <dgm:prSet/>
      <dgm:spPr/>
      <dgm:t>
        <a:bodyPr/>
        <a:lstStyle/>
        <a:p>
          <a:endParaRPr lang="en-US"/>
        </a:p>
      </dgm:t>
    </dgm:pt>
    <dgm:pt modelId="{018B210F-FA56-564F-AE35-0467DA6F09F5}">
      <dgm:prSet phldrT="[Text]" custT="1"/>
      <dgm:spPr/>
      <dgm:t>
        <a:bodyPr/>
        <a:lstStyle/>
        <a:p>
          <a:r>
            <a:rPr lang="en-US" sz="1700" dirty="0" smtClean="0"/>
            <a:t>Organizational Benefits</a:t>
          </a:r>
          <a:endParaRPr lang="en-US" sz="1700" dirty="0"/>
        </a:p>
      </dgm:t>
    </dgm:pt>
    <dgm:pt modelId="{52D93F0F-F295-4B44-A8D3-1DF84CEEC1D2}" type="parTrans" cxnId="{6FD01884-E176-E742-AE3B-7ED343205FB2}">
      <dgm:prSet/>
      <dgm:spPr/>
      <dgm:t>
        <a:bodyPr/>
        <a:lstStyle/>
        <a:p>
          <a:endParaRPr lang="en-US"/>
        </a:p>
      </dgm:t>
    </dgm:pt>
    <dgm:pt modelId="{AE969313-5373-7947-B823-D55C32BAA98A}" type="sibTrans" cxnId="{6FD01884-E176-E742-AE3B-7ED343205FB2}">
      <dgm:prSet/>
      <dgm:spPr/>
      <dgm:t>
        <a:bodyPr/>
        <a:lstStyle/>
        <a:p>
          <a:endParaRPr lang="en-US"/>
        </a:p>
      </dgm:t>
    </dgm:pt>
    <dgm:pt modelId="{A5DA9A68-69B9-3A4D-B9DF-E4657333F16A}" type="pres">
      <dgm:prSet presAssocID="{2A02A872-3A5D-3641-A8DF-259C35ECD8D0}" presName="compositeShape" presStyleCnt="0">
        <dgm:presLayoutVars>
          <dgm:chMax val="7"/>
          <dgm:dir/>
          <dgm:resizeHandles val="exact"/>
        </dgm:presLayoutVars>
      </dgm:prSet>
      <dgm:spPr/>
    </dgm:pt>
    <dgm:pt modelId="{5431CDE7-56BD-AF4A-A2D0-A0C4D03D3373}" type="pres">
      <dgm:prSet presAssocID="{B71FBD61-978C-EB44-8695-CF99275AF8AF}" presName="circ1" presStyleLbl="vennNode1" presStyleIdx="0" presStyleCnt="2"/>
      <dgm:spPr/>
      <dgm:t>
        <a:bodyPr/>
        <a:lstStyle/>
        <a:p>
          <a:endParaRPr lang="en-US"/>
        </a:p>
      </dgm:t>
    </dgm:pt>
    <dgm:pt modelId="{18817362-BEB4-764F-AAB0-55D8F79F9E9D}" type="pres">
      <dgm:prSet presAssocID="{B71FBD61-978C-EB44-8695-CF99275AF8A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9DDBB9-52E8-3544-B8AC-ED6B50C7419F}" type="pres">
      <dgm:prSet presAssocID="{018B210F-FA56-564F-AE35-0467DA6F09F5}" presName="circ2" presStyleLbl="vennNode1" presStyleIdx="1" presStyleCnt="2" custLinFactNeighborY="-3507"/>
      <dgm:spPr/>
      <dgm:t>
        <a:bodyPr/>
        <a:lstStyle/>
        <a:p>
          <a:endParaRPr lang="en-US"/>
        </a:p>
      </dgm:t>
    </dgm:pt>
    <dgm:pt modelId="{601F0F8E-1941-E849-ACD1-7DC08CA3E06F}" type="pres">
      <dgm:prSet presAssocID="{018B210F-FA56-564F-AE35-0467DA6F09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DA32B-FA15-1146-A71B-0F8ACF725EF8}" type="presOf" srcId="{B71FBD61-978C-EB44-8695-CF99275AF8AF}" destId="{5431CDE7-56BD-AF4A-A2D0-A0C4D03D3373}" srcOrd="0" destOrd="0" presId="urn:microsoft.com/office/officeart/2005/8/layout/venn1"/>
    <dgm:cxn modelId="{3830D35D-C7B0-6B40-BF03-ADF1455355D6}" type="presOf" srcId="{018B210F-FA56-564F-AE35-0467DA6F09F5}" destId="{919DDBB9-52E8-3544-B8AC-ED6B50C7419F}" srcOrd="0" destOrd="0" presId="urn:microsoft.com/office/officeart/2005/8/layout/venn1"/>
    <dgm:cxn modelId="{3649D9AF-3515-2B46-BDFB-DAC79990F11E}" type="presOf" srcId="{B71FBD61-978C-EB44-8695-CF99275AF8AF}" destId="{18817362-BEB4-764F-AAB0-55D8F79F9E9D}" srcOrd="1" destOrd="0" presId="urn:microsoft.com/office/officeart/2005/8/layout/venn1"/>
    <dgm:cxn modelId="{0E137064-06E2-2A41-811E-15482C6CFB7B}" type="presOf" srcId="{018B210F-FA56-564F-AE35-0467DA6F09F5}" destId="{601F0F8E-1941-E849-ACD1-7DC08CA3E06F}" srcOrd="1" destOrd="0" presId="urn:microsoft.com/office/officeart/2005/8/layout/venn1"/>
    <dgm:cxn modelId="{C6AC9EF6-6DE3-D64C-84C8-69173083E640}" srcId="{2A02A872-3A5D-3641-A8DF-259C35ECD8D0}" destId="{B71FBD61-978C-EB44-8695-CF99275AF8AF}" srcOrd="0" destOrd="0" parTransId="{CCBF7BA7-9633-5C48-9214-D5B8C95123FA}" sibTransId="{72BB7E55-018E-B24B-A6B1-EED9E35163DD}"/>
    <dgm:cxn modelId="{6FD01884-E176-E742-AE3B-7ED343205FB2}" srcId="{2A02A872-3A5D-3641-A8DF-259C35ECD8D0}" destId="{018B210F-FA56-564F-AE35-0467DA6F09F5}" srcOrd="1" destOrd="0" parTransId="{52D93F0F-F295-4B44-A8D3-1DF84CEEC1D2}" sibTransId="{AE969313-5373-7947-B823-D55C32BAA98A}"/>
    <dgm:cxn modelId="{89B57281-9F56-1F4E-884C-3A50A8985349}" type="presOf" srcId="{2A02A872-3A5D-3641-A8DF-259C35ECD8D0}" destId="{A5DA9A68-69B9-3A4D-B9DF-E4657333F16A}" srcOrd="0" destOrd="0" presId="urn:microsoft.com/office/officeart/2005/8/layout/venn1"/>
    <dgm:cxn modelId="{A326A22D-F256-914D-AB46-F48918FA135E}" type="presParOf" srcId="{A5DA9A68-69B9-3A4D-B9DF-E4657333F16A}" destId="{5431CDE7-56BD-AF4A-A2D0-A0C4D03D3373}" srcOrd="0" destOrd="0" presId="urn:microsoft.com/office/officeart/2005/8/layout/venn1"/>
    <dgm:cxn modelId="{4EA49005-615F-BC43-B61D-827B0D104852}" type="presParOf" srcId="{A5DA9A68-69B9-3A4D-B9DF-E4657333F16A}" destId="{18817362-BEB4-764F-AAB0-55D8F79F9E9D}" srcOrd="1" destOrd="0" presId="urn:microsoft.com/office/officeart/2005/8/layout/venn1"/>
    <dgm:cxn modelId="{E14DAD0E-1C7B-B842-A0F9-FAFD7D7CD116}" type="presParOf" srcId="{A5DA9A68-69B9-3A4D-B9DF-E4657333F16A}" destId="{919DDBB9-52E8-3544-B8AC-ED6B50C7419F}" srcOrd="2" destOrd="0" presId="urn:microsoft.com/office/officeart/2005/8/layout/venn1"/>
    <dgm:cxn modelId="{4E65A83B-C32B-2D4A-B3EF-2836BCBCC558}" type="presParOf" srcId="{A5DA9A68-69B9-3A4D-B9DF-E4657333F16A}" destId="{601F0F8E-1941-E849-ACD1-7DC08CA3E06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89CCD-ABEE-364C-9990-477D2CE0A468}" type="doc">
      <dgm:prSet loTypeId="urn:microsoft.com/office/officeart/2005/8/layout/arrow6" loCatId="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F3FDB96E-350A-FF48-B542-E6191AB32CE3}">
      <dgm:prSet phldrT="[Text]"/>
      <dgm:spPr/>
      <dgm:t>
        <a:bodyPr/>
        <a:lstStyle/>
        <a:p>
          <a:r>
            <a:rPr lang="en-US" dirty="0" err="1" smtClean="0"/>
            <a:t>Schoolwide</a:t>
          </a:r>
          <a:r>
            <a:rPr lang="en-US" dirty="0" smtClean="0"/>
            <a:t> Focus</a:t>
          </a:r>
          <a:endParaRPr lang="en-US" dirty="0"/>
        </a:p>
      </dgm:t>
    </dgm:pt>
    <dgm:pt modelId="{10FAED5B-E064-AC41-86A9-5E6F937D1E39}" type="parTrans" cxnId="{DF8257B1-57B8-EC48-8227-9E710BC30896}">
      <dgm:prSet/>
      <dgm:spPr/>
      <dgm:t>
        <a:bodyPr/>
        <a:lstStyle/>
        <a:p>
          <a:endParaRPr lang="en-US"/>
        </a:p>
      </dgm:t>
    </dgm:pt>
    <dgm:pt modelId="{1319F96F-2F8A-4341-8C24-D86B07B812A1}" type="sibTrans" cxnId="{DF8257B1-57B8-EC48-8227-9E710BC30896}">
      <dgm:prSet/>
      <dgm:spPr/>
      <dgm:t>
        <a:bodyPr/>
        <a:lstStyle/>
        <a:p>
          <a:endParaRPr lang="en-US"/>
        </a:p>
      </dgm:t>
    </dgm:pt>
    <dgm:pt modelId="{A335B9A2-325F-D647-83AA-61968CF64B9D}">
      <dgm:prSet phldrT="[Text]"/>
      <dgm:spPr/>
      <dgm:t>
        <a:bodyPr/>
        <a:lstStyle/>
        <a:p>
          <a:r>
            <a:rPr lang="en-US" dirty="0" smtClean="0"/>
            <a:t>Teachers’ Perceived Needs</a:t>
          </a:r>
          <a:endParaRPr lang="en-US" dirty="0"/>
        </a:p>
      </dgm:t>
    </dgm:pt>
    <dgm:pt modelId="{E1F92110-2EA5-DB42-B89C-B39241B49BED}" type="parTrans" cxnId="{754A8395-15E1-C84C-8A20-91E0F86F441E}">
      <dgm:prSet/>
      <dgm:spPr/>
      <dgm:t>
        <a:bodyPr/>
        <a:lstStyle/>
        <a:p>
          <a:endParaRPr lang="en-US"/>
        </a:p>
      </dgm:t>
    </dgm:pt>
    <dgm:pt modelId="{6B09426D-E3FB-B148-84C8-3CFF92C52501}" type="sibTrans" cxnId="{754A8395-15E1-C84C-8A20-91E0F86F441E}">
      <dgm:prSet/>
      <dgm:spPr/>
      <dgm:t>
        <a:bodyPr/>
        <a:lstStyle/>
        <a:p>
          <a:endParaRPr lang="en-US"/>
        </a:p>
      </dgm:t>
    </dgm:pt>
    <dgm:pt modelId="{D7A9A90E-1D9E-BF40-B5FE-DD436452D1D1}" type="pres">
      <dgm:prSet presAssocID="{DD789CCD-ABEE-364C-9990-477D2CE0A46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27CCEA-E994-9044-A114-BA7A16039501}" type="pres">
      <dgm:prSet presAssocID="{DD789CCD-ABEE-364C-9990-477D2CE0A468}" presName="ribbon" presStyleLbl="node1" presStyleIdx="0" presStyleCnt="1"/>
      <dgm:spPr/>
    </dgm:pt>
    <dgm:pt modelId="{386FEC81-5701-8B47-AA52-1AC2B8BFCB4A}" type="pres">
      <dgm:prSet presAssocID="{DD789CCD-ABEE-364C-9990-477D2CE0A46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8227C-F2F2-B644-A4E2-4E19AED1EC70}" type="pres">
      <dgm:prSet presAssocID="{DD789CCD-ABEE-364C-9990-477D2CE0A46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257B1-57B8-EC48-8227-9E710BC30896}" srcId="{DD789CCD-ABEE-364C-9990-477D2CE0A468}" destId="{F3FDB96E-350A-FF48-B542-E6191AB32CE3}" srcOrd="0" destOrd="0" parTransId="{10FAED5B-E064-AC41-86A9-5E6F937D1E39}" sibTransId="{1319F96F-2F8A-4341-8C24-D86B07B812A1}"/>
    <dgm:cxn modelId="{754A8395-15E1-C84C-8A20-91E0F86F441E}" srcId="{DD789CCD-ABEE-364C-9990-477D2CE0A468}" destId="{A335B9A2-325F-D647-83AA-61968CF64B9D}" srcOrd="1" destOrd="0" parTransId="{E1F92110-2EA5-DB42-B89C-B39241B49BED}" sibTransId="{6B09426D-E3FB-B148-84C8-3CFF92C52501}"/>
    <dgm:cxn modelId="{5B32694B-BDBA-3E41-936E-CBA129112966}" type="presOf" srcId="{F3FDB96E-350A-FF48-B542-E6191AB32CE3}" destId="{386FEC81-5701-8B47-AA52-1AC2B8BFCB4A}" srcOrd="0" destOrd="0" presId="urn:microsoft.com/office/officeart/2005/8/layout/arrow6"/>
    <dgm:cxn modelId="{729A66E0-DA54-9B4C-BA5D-AB37607A271F}" type="presOf" srcId="{A335B9A2-325F-D647-83AA-61968CF64B9D}" destId="{1978227C-F2F2-B644-A4E2-4E19AED1EC70}" srcOrd="0" destOrd="0" presId="urn:microsoft.com/office/officeart/2005/8/layout/arrow6"/>
    <dgm:cxn modelId="{CB729945-FEAA-3E4C-9350-75EE8ED72891}" type="presOf" srcId="{DD789CCD-ABEE-364C-9990-477D2CE0A468}" destId="{D7A9A90E-1D9E-BF40-B5FE-DD436452D1D1}" srcOrd="0" destOrd="0" presId="urn:microsoft.com/office/officeart/2005/8/layout/arrow6"/>
    <dgm:cxn modelId="{D4E3356C-832E-2645-AEC7-DBCA7A2AFC4A}" type="presParOf" srcId="{D7A9A90E-1D9E-BF40-B5FE-DD436452D1D1}" destId="{1327CCEA-E994-9044-A114-BA7A16039501}" srcOrd="0" destOrd="0" presId="urn:microsoft.com/office/officeart/2005/8/layout/arrow6"/>
    <dgm:cxn modelId="{FA423BAA-DD10-6445-A197-F8BF591427F6}" type="presParOf" srcId="{D7A9A90E-1D9E-BF40-B5FE-DD436452D1D1}" destId="{386FEC81-5701-8B47-AA52-1AC2B8BFCB4A}" srcOrd="1" destOrd="0" presId="urn:microsoft.com/office/officeart/2005/8/layout/arrow6"/>
    <dgm:cxn modelId="{CEBDBD58-C171-714E-BF34-882017AC9F13}" type="presParOf" srcId="{D7A9A90E-1D9E-BF40-B5FE-DD436452D1D1}" destId="{1978227C-F2F2-B644-A4E2-4E19AED1EC7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3009A-2C05-884B-A4BA-DD4C37FD36DC}" type="doc">
      <dgm:prSet loTypeId="urn:microsoft.com/office/officeart/2005/8/layout/hProcess9" loCatId="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44DC034-FD4F-9E48-9AE7-A2AA521F49B7}">
      <dgm:prSet phldrT="[Text]"/>
      <dgm:spPr/>
      <dgm:t>
        <a:bodyPr/>
        <a:lstStyle/>
        <a:p>
          <a:r>
            <a:rPr lang="en-US" dirty="0" smtClean="0"/>
            <a:t>Clear, agreed improvement focus</a:t>
          </a:r>
          <a:endParaRPr lang="en-US" dirty="0"/>
        </a:p>
      </dgm:t>
    </dgm:pt>
    <dgm:pt modelId="{AD3A894F-E8E9-0048-9D16-C664A755BEC6}" type="parTrans" cxnId="{11C9A008-1B27-D34E-8A27-82828CD9834D}">
      <dgm:prSet/>
      <dgm:spPr/>
      <dgm:t>
        <a:bodyPr/>
        <a:lstStyle/>
        <a:p>
          <a:endParaRPr lang="en-US"/>
        </a:p>
      </dgm:t>
    </dgm:pt>
    <dgm:pt modelId="{F9ABCD11-F1A5-9441-A7F1-9C12B1EADBE4}" type="sibTrans" cxnId="{11C9A008-1B27-D34E-8A27-82828CD9834D}">
      <dgm:prSet/>
      <dgm:spPr/>
      <dgm:t>
        <a:bodyPr/>
        <a:lstStyle/>
        <a:p>
          <a:endParaRPr lang="en-US"/>
        </a:p>
      </dgm:t>
    </dgm:pt>
    <dgm:pt modelId="{E43F418D-A067-A149-A861-8445543B39C2}">
      <dgm:prSet phldrT="[Text]"/>
      <dgm:spPr/>
      <dgm:t>
        <a:bodyPr/>
        <a:lstStyle/>
        <a:p>
          <a:r>
            <a:rPr lang="en-US" dirty="0" smtClean="0"/>
            <a:t>Teams supported that focus</a:t>
          </a:r>
          <a:endParaRPr lang="en-US" dirty="0"/>
        </a:p>
      </dgm:t>
    </dgm:pt>
    <dgm:pt modelId="{8F00EC1B-9EFA-1643-8FA0-738939F93476}" type="parTrans" cxnId="{EAB13B22-A1E9-294D-9D94-9D1FA0D3635E}">
      <dgm:prSet/>
      <dgm:spPr/>
      <dgm:t>
        <a:bodyPr/>
        <a:lstStyle/>
        <a:p>
          <a:endParaRPr lang="en-US"/>
        </a:p>
      </dgm:t>
    </dgm:pt>
    <dgm:pt modelId="{8DDB68A4-19A1-C04B-AC48-2D5EC8B23BAF}" type="sibTrans" cxnId="{EAB13B22-A1E9-294D-9D94-9D1FA0D3635E}">
      <dgm:prSet/>
      <dgm:spPr/>
      <dgm:t>
        <a:bodyPr/>
        <a:lstStyle/>
        <a:p>
          <a:endParaRPr lang="en-US"/>
        </a:p>
      </dgm:t>
    </dgm:pt>
    <dgm:pt modelId="{AA640934-A3A2-0B49-A703-2FD45AE1E09A}">
      <dgm:prSet phldrT="[Text]"/>
      <dgm:spPr/>
      <dgm:t>
        <a:bodyPr/>
        <a:lstStyle/>
        <a:p>
          <a:r>
            <a:rPr lang="en-US" dirty="0" smtClean="0"/>
            <a:t>Teachers had a voice in the work of teams and drew benefit from that work</a:t>
          </a:r>
          <a:endParaRPr lang="en-US" dirty="0"/>
        </a:p>
      </dgm:t>
    </dgm:pt>
    <dgm:pt modelId="{DA2D19B9-BC0E-9F4B-8BDF-FDADC8B79449}" type="parTrans" cxnId="{F1D5519B-6FF1-0E4C-9E29-B798AAB9770C}">
      <dgm:prSet/>
      <dgm:spPr/>
      <dgm:t>
        <a:bodyPr/>
        <a:lstStyle/>
        <a:p>
          <a:endParaRPr lang="en-US"/>
        </a:p>
      </dgm:t>
    </dgm:pt>
    <dgm:pt modelId="{1EA13056-C456-8749-81FB-6BE1298A4AFC}" type="sibTrans" cxnId="{F1D5519B-6FF1-0E4C-9E29-B798AAB9770C}">
      <dgm:prSet/>
      <dgm:spPr/>
      <dgm:t>
        <a:bodyPr/>
        <a:lstStyle/>
        <a:p>
          <a:endParaRPr lang="en-US"/>
        </a:p>
      </dgm:t>
    </dgm:pt>
    <dgm:pt modelId="{F5DCE7F5-F6A6-334A-9259-B70E3416986C}" type="pres">
      <dgm:prSet presAssocID="{D743009A-2C05-884B-A4BA-DD4C37FD36D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EFEBBE-1481-6D40-9E84-F426F378AF1D}" type="pres">
      <dgm:prSet presAssocID="{D743009A-2C05-884B-A4BA-DD4C37FD36DC}" presName="arrow" presStyleLbl="bgShp" presStyleIdx="0" presStyleCnt="1"/>
      <dgm:spPr/>
    </dgm:pt>
    <dgm:pt modelId="{FCFF3892-505D-7343-8F4E-D6CCC17AB38C}" type="pres">
      <dgm:prSet presAssocID="{D743009A-2C05-884B-A4BA-DD4C37FD36DC}" presName="linearProcess" presStyleCnt="0"/>
      <dgm:spPr/>
    </dgm:pt>
    <dgm:pt modelId="{F91487ED-1ED2-4B44-A9BC-E4008F94FDC4}" type="pres">
      <dgm:prSet presAssocID="{644DC034-FD4F-9E48-9AE7-A2AA521F49B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109F1-E8F8-904E-BE9A-7622FF6DC202}" type="pres">
      <dgm:prSet presAssocID="{F9ABCD11-F1A5-9441-A7F1-9C12B1EADBE4}" presName="sibTrans" presStyleCnt="0"/>
      <dgm:spPr/>
    </dgm:pt>
    <dgm:pt modelId="{07E8E057-C0A7-2A4E-9EEE-455FAE540A44}" type="pres">
      <dgm:prSet presAssocID="{E43F418D-A067-A149-A861-8445543B39C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E5C8C-338F-A84A-ACDE-A15349E4DDFC}" type="pres">
      <dgm:prSet presAssocID="{8DDB68A4-19A1-C04B-AC48-2D5EC8B23BAF}" presName="sibTrans" presStyleCnt="0"/>
      <dgm:spPr/>
    </dgm:pt>
    <dgm:pt modelId="{1FD52C1E-51F2-F241-A9D0-384BAEDE4A59}" type="pres">
      <dgm:prSet presAssocID="{AA640934-A3A2-0B49-A703-2FD45AE1E09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D5519B-6FF1-0E4C-9E29-B798AAB9770C}" srcId="{D743009A-2C05-884B-A4BA-DD4C37FD36DC}" destId="{AA640934-A3A2-0B49-A703-2FD45AE1E09A}" srcOrd="2" destOrd="0" parTransId="{DA2D19B9-BC0E-9F4B-8BDF-FDADC8B79449}" sibTransId="{1EA13056-C456-8749-81FB-6BE1298A4AFC}"/>
    <dgm:cxn modelId="{E5836074-1020-0546-AE30-37931B6C86E9}" type="presOf" srcId="{AA640934-A3A2-0B49-A703-2FD45AE1E09A}" destId="{1FD52C1E-51F2-F241-A9D0-384BAEDE4A59}" srcOrd="0" destOrd="0" presId="urn:microsoft.com/office/officeart/2005/8/layout/hProcess9"/>
    <dgm:cxn modelId="{A0B6FCF8-29F4-EF46-BB48-0C8F5233E295}" type="presOf" srcId="{D743009A-2C05-884B-A4BA-DD4C37FD36DC}" destId="{F5DCE7F5-F6A6-334A-9259-B70E3416986C}" srcOrd="0" destOrd="0" presId="urn:microsoft.com/office/officeart/2005/8/layout/hProcess9"/>
    <dgm:cxn modelId="{01BBE3A4-93E4-D84E-B1E5-F6A6A55E517D}" type="presOf" srcId="{E43F418D-A067-A149-A861-8445543B39C2}" destId="{07E8E057-C0A7-2A4E-9EEE-455FAE540A44}" srcOrd="0" destOrd="0" presId="urn:microsoft.com/office/officeart/2005/8/layout/hProcess9"/>
    <dgm:cxn modelId="{11C9A008-1B27-D34E-8A27-82828CD9834D}" srcId="{D743009A-2C05-884B-A4BA-DD4C37FD36DC}" destId="{644DC034-FD4F-9E48-9AE7-A2AA521F49B7}" srcOrd="0" destOrd="0" parTransId="{AD3A894F-E8E9-0048-9D16-C664A755BEC6}" sibTransId="{F9ABCD11-F1A5-9441-A7F1-9C12B1EADBE4}"/>
    <dgm:cxn modelId="{32CA996A-4302-154B-A2BD-85F2A4901725}" type="presOf" srcId="{644DC034-FD4F-9E48-9AE7-A2AA521F49B7}" destId="{F91487ED-1ED2-4B44-A9BC-E4008F94FDC4}" srcOrd="0" destOrd="0" presId="urn:microsoft.com/office/officeart/2005/8/layout/hProcess9"/>
    <dgm:cxn modelId="{EAB13B22-A1E9-294D-9D94-9D1FA0D3635E}" srcId="{D743009A-2C05-884B-A4BA-DD4C37FD36DC}" destId="{E43F418D-A067-A149-A861-8445543B39C2}" srcOrd="1" destOrd="0" parTransId="{8F00EC1B-9EFA-1643-8FA0-738939F93476}" sibTransId="{8DDB68A4-19A1-C04B-AC48-2D5EC8B23BAF}"/>
    <dgm:cxn modelId="{76903E62-E9DA-7B40-8730-6ECEA07210D2}" type="presParOf" srcId="{F5DCE7F5-F6A6-334A-9259-B70E3416986C}" destId="{46EFEBBE-1481-6D40-9E84-F426F378AF1D}" srcOrd="0" destOrd="0" presId="urn:microsoft.com/office/officeart/2005/8/layout/hProcess9"/>
    <dgm:cxn modelId="{4B41117A-5F16-FD47-9C72-4DE33F9C2B75}" type="presParOf" srcId="{F5DCE7F5-F6A6-334A-9259-B70E3416986C}" destId="{FCFF3892-505D-7343-8F4E-D6CCC17AB38C}" srcOrd="1" destOrd="0" presId="urn:microsoft.com/office/officeart/2005/8/layout/hProcess9"/>
    <dgm:cxn modelId="{C12C2C4D-058D-1144-89AC-EB9DB397B787}" type="presParOf" srcId="{FCFF3892-505D-7343-8F4E-D6CCC17AB38C}" destId="{F91487ED-1ED2-4B44-A9BC-E4008F94FDC4}" srcOrd="0" destOrd="0" presId="urn:microsoft.com/office/officeart/2005/8/layout/hProcess9"/>
    <dgm:cxn modelId="{225D4935-1E93-4A42-804D-B4B9B6C285CC}" type="presParOf" srcId="{FCFF3892-505D-7343-8F4E-D6CCC17AB38C}" destId="{E0F109F1-E8F8-904E-BE9A-7622FF6DC202}" srcOrd="1" destOrd="0" presId="urn:microsoft.com/office/officeart/2005/8/layout/hProcess9"/>
    <dgm:cxn modelId="{FAB936A8-F46D-B041-A15F-24EB47317953}" type="presParOf" srcId="{FCFF3892-505D-7343-8F4E-D6CCC17AB38C}" destId="{07E8E057-C0A7-2A4E-9EEE-455FAE540A44}" srcOrd="2" destOrd="0" presId="urn:microsoft.com/office/officeart/2005/8/layout/hProcess9"/>
    <dgm:cxn modelId="{09116F22-ED2A-A64C-B5C8-586B46B5B8C9}" type="presParOf" srcId="{FCFF3892-505D-7343-8F4E-D6CCC17AB38C}" destId="{352E5C8C-338F-A84A-ACDE-A15349E4DDFC}" srcOrd="3" destOrd="0" presId="urn:microsoft.com/office/officeart/2005/8/layout/hProcess9"/>
    <dgm:cxn modelId="{C3CC614A-4092-7A45-AA38-D9F1726C0ABC}" type="presParOf" srcId="{FCFF3892-505D-7343-8F4E-D6CCC17AB38C}" destId="{1FD52C1E-51F2-F241-A9D0-384BAEDE4A5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EF6E4-701B-7C42-B8C5-685BD68F554E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2F643-F3AD-154E-8A20-0F308256D2D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200" dirty="0" smtClean="0"/>
            <a:t>Hiring</a:t>
          </a:r>
          <a:endParaRPr lang="en-US" sz="3200" dirty="0"/>
        </a:p>
      </dgm:t>
    </dgm:pt>
    <dgm:pt modelId="{D1D52B84-F565-4242-9035-B73F74D23577}" type="parTrans" cxnId="{7E4BC12F-5FE8-194E-8BC8-46A3FFDF9644}">
      <dgm:prSet/>
      <dgm:spPr/>
      <dgm:t>
        <a:bodyPr/>
        <a:lstStyle/>
        <a:p>
          <a:endParaRPr lang="en-US"/>
        </a:p>
      </dgm:t>
    </dgm:pt>
    <dgm:pt modelId="{64FBB3B2-711D-6943-ACAF-0096ACEEB788}" type="sibTrans" cxnId="{7E4BC12F-5FE8-194E-8BC8-46A3FFDF9644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67A732C-CD7F-3042-8A7A-5B1B284A91F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F0F6E5EB-7B72-6943-BD61-DD04CCB6176C}" type="parTrans" cxnId="{5C8FAB6F-03A4-8741-8BEE-11942CDC073B}">
      <dgm:prSet/>
      <dgm:spPr/>
      <dgm:t>
        <a:bodyPr/>
        <a:lstStyle/>
        <a:p>
          <a:endParaRPr lang="en-US"/>
        </a:p>
      </dgm:t>
    </dgm:pt>
    <dgm:pt modelId="{723B4B5D-6944-5140-A76A-28F41D2956BC}" type="sibTrans" cxnId="{5C8FAB6F-03A4-8741-8BEE-11942CDC073B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1ECB053-4FCE-294E-8EDB-67558D9C700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200" dirty="0" smtClean="0"/>
            <a:t>Teams</a:t>
          </a:r>
          <a:endParaRPr lang="en-US" sz="3200" dirty="0"/>
        </a:p>
      </dgm:t>
    </dgm:pt>
    <dgm:pt modelId="{49759832-AE05-FC40-A24D-CB7315EFBAA7}" type="parTrans" cxnId="{7097A407-9FF8-B447-A508-52D73BEC3C77}">
      <dgm:prSet/>
      <dgm:spPr/>
      <dgm:t>
        <a:bodyPr/>
        <a:lstStyle/>
        <a:p>
          <a:endParaRPr lang="en-US"/>
        </a:p>
      </dgm:t>
    </dgm:pt>
    <dgm:pt modelId="{9BDA73CB-E530-AA43-A22B-5BB24E663DBC}" type="sibTrans" cxnId="{7097A407-9FF8-B447-A508-52D73BEC3C77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6AFDFAE-34DB-7A42-81B3-5CFE27B47ECD}" type="pres">
      <dgm:prSet presAssocID="{CDCEF6E4-701B-7C42-B8C5-685BD68F55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99A0D4-EDD7-6D4D-8B1A-DB0440E7EEF1}" type="pres">
      <dgm:prSet presAssocID="{8642F643-F3AD-154E-8A20-0F308256D2D5}" presName="node" presStyleLbl="node1" presStyleIdx="0" presStyleCnt="3" custRadScaleRad="100003" custRadScaleInc="-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A659D-7A0B-B646-899E-B19A83BA4F5C}" type="pres">
      <dgm:prSet presAssocID="{64FBB3B2-711D-6943-ACAF-0096ACEEB788}" presName="sibTrans" presStyleLbl="sibTrans2D1" presStyleIdx="0" presStyleCnt="3" custScaleX="175850" custLinFactNeighborX="6950" custLinFactNeighborY="18150"/>
      <dgm:spPr/>
      <dgm:t>
        <a:bodyPr/>
        <a:lstStyle/>
        <a:p>
          <a:endParaRPr lang="en-US"/>
        </a:p>
      </dgm:t>
    </dgm:pt>
    <dgm:pt modelId="{04F212E0-BD05-0248-9877-24B346AAD86A}" type="pres">
      <dgm:prSet presAssocID="{64FBB3B2-711D-6943-ACAF-0096ACEEB78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D32DE2D-994E-6E49-9DA3-7D5635F43736}" type="pres">
      <dgm:prSet presAssocID="{967A732C-CD7F-3042-8A7A-5B1B284A91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4965B-BF43-BE4C-A9D6-FDB01EC3EDE3}" type="pres">
      <dgm:prSet presAssocID="{723B4B5D-6944-5140-A76A-28F41D2956B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A3C403A-A3DF-724B-8105-92FD9BD3D80F}" type="pres">
      <dgm:prSet presAssocID="{723B4B5D-6944-5140-A76A-28F41D2956B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1734740-9695-794F-B7F9-ABC00D205AC3}" type="pres">
      <dgm:prSet presAssocID="{81ECB053-4FCE-294E-8EDB-67558D9C70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CA93C-976F-214B-8BFF-2A4DBE5D02BB}" type="pres">
      <dgm:prSet presAssocID="{9BDA73CB-E530-AA43-A22B-5BB24E663DBC}" presName="sibTrans" presStyleLbl="sibTrans2D1" presStyleIdx="2" presStyleCnt="3" custScaleX="169084" custScaleY="105032" custLinFactNeighborX="-423" custLinFactNeighborY="7804"/>
      <dgm:spPr/>
      <dgm:t>
        <a:bodyPr/>
        <a:lstStyle/>
        <a:p>
          <a:endParaRPr lang="en-US"/>
        </a:p>
      </dgm:t>
    </dgm:pt>
    <dgm:pt modelId="{84FFB60A-6556-7549-B711-FF7817D76050}" type="pres">
      <dgm:prSet presAssocID="{9BDA73CB-E530-AA43-A22B-5BB24E663DB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8856682-D438-3741-A6DC-A0853BB8EBEC}" type="presOf" srcId="{81ECB053-4FCE-294E-8EDB-67558D9C700B}" destId="{91734740-9695-794F-B7F9-ABC00D205AC3}" srcOrd="0" destOrd="0" presId="urn:microsoft.com/office/officeart/2005/8/layout/cycle7"/>
    <dgm:cxn modelId="{003182A3-7332-5D44-8E41-EDD46FEA836F}" type="presOf" srcId="{9BDA73CB-E530-AA43-A22B-5BB24E663DBC}" destId="{84FFB60A-6556-7549-B711-FF7817D76050}" srcOrd="1" destOrd="0" presId="urn:microsoft.com/office/officeart/2005/8/layout/cycle7"/>
    <dgm:cxn modelId="{EE611FAF-81D7-2B4A-A2AE-BC4F881EF65B}" type="presOf" srcId="{723B4B5D-6944-5140-A76A-28F41D2956BC}" destId="{34F4965B-BF43-BE4C-A9D6-FDB01EC3EDE3}" srcOrd="0" destOrd="0" presId="urn:microsoft.com/office/officeart/2005/8/layout/cycle7"/>
    <dgm:cxn modelId="{7B31228E-E48B-EE43-B4E1-E78961F17F3D}" type="presOf" srcId="{967A732C-CD7F-3042-8A7A-5B1B284A91FC}" destId="{0D32DE2D-994E-6E49-9DA3-7D5635F43736}" srcOrd="0" destOrd="0" presId="urn:microsoft.com/office/officeart/2005/8/layout/cycle7"/>
    <dgm:cxn modelId="{D8406C4A-0572-BE43-ABEA-AFACD3613210}" type="presOf" srcId="{CDCEF6E4-701B-7C42-B8C5-685BD68F554E}" destId="{A6AFDFAE-34DB-7A42-81B3-5CFE27B47ECD}" srcOrd="0" destOrd="0" presId="urn:microsoft.com/office/officeart/2005/8/layout/cycle7"/>
    <dgm:cxn modelId="{FB6D700A-342A-1745-A5D2-CB0E83EE5973}" type="presOf" srcId="{9BDA73CB-E530-AA43-A22B-5BB24E663DBC}" destId="{3E8CA93C-976F-214B-8BFF-2A4DBE5D02BB}" srcOrd="0" destOrd="0" presId="urn:microsoft.com/office/officeart/2005/8/layout/cycle7"/>
    <dgm:cxn modelId="{05CE03BE-716B-7042-8D69-68F5E8514EBC}" type="presOf" srcId="{64FBB3B2-711D-6943-ACAF-0096ACEEB788}" destId="{86DA659D-7A0B-B646-899E-B19A83BA4F5C}" srcOrd="0" destOrd="0" presId="urn:microsoft.com/office/officeart/2005/8/layout/cycle7"/>
    <dgm:cxn modelId="{914FCEFC-B4DE-0D4A-9C7C-9EC8E50CCF46}" type="presOf" srcId="{723B4B5D-6944-5140-A76A-28F41D2956BC}" destId="{AA3C403A-A3DF-724B-8105-92FD9BD3D80F}" srcOrd="1" destOrd="0" presId="urn:microsoft.com/office/officeart/2005/8/layout/cycle7"/>
    <dgm:cxn modelId="{7E4BC12F-5FE8-194E-8BC8-46A3FFDF9644}" srcId="{CDCEF6E4-701B-7C42-B8C5-685BD68F554E}" destId="{8642F643-F3AD-154E-8A20-0F308256D2D5}" srcOrd="0" destOrd="0" parTransId="{D1D52B84-F565-4242-9035-B73F74D23577}" sibTransId="{64FBB3B2-711D-6943-ACAF-0096ACEEB788}"/>
    <dgm:cxn modelId="{1968CE62-B09D-654F-9E48-76C19EB847B5}" type="presOf" srcId="{8642F643-F3AD-154E-8A20-0F308256D2D5}" destId="{6199A0D4-EDD7-6D4D-8B1A-DB0440E7EEF1}" srcOrd="0" destOrd="0" presId="urn:microsoft.com/office/officeart/2005/8/layout/cycle7"/>
    <dgm:cxn modelId="{7097A407-9FF8-B447-A508-52D73BEC3C77}" srcId="{CDCEF6E4-701B-7C42-B8C5-685BD68F554E}" destId="{81ECB053-4FCE-294E-8EDB-67558D9C700B}" srcOrd="2" destOrd="0" parTransId="{49759832-AE05-FC40-A24D-CB7315EFBAA7}" sibTransId="{9BDA73CB-E530-AA43-A22B-5BB24E663DBC}"/>
    <dgm:cxn modelId="{C142887A-3153-7A4E-9B1F-51EACD94A18B}" type="presOf" srcId="{64FBB3B2-711D-6943-ACAF-0096ACEEB788}" destId="{04F212E0-BD05-0248-9877-24B346AAD86A}" srcOrd="1" destOrd="0" presId="urn:microsoft.com/office/officeart/2005/8/layout/cycle7"/>
    <dgm:cxn modelId="{5C8FAB6F-03A4-8741-8BEE-11942CDC073B}" srcId="{CDCEF6E4-701B-7C42-B8C5-685BD68F554E}" destId="{967A732C-CD7F-3042-8A7A-5B1B284A91FC}" srcOrd="1" destOrd="0" parTransId="{F0F6E5EB-7B72-6943-BD61-DD04CCB6176C}" sibTransId="{723B4B5D-6944-5140-A76A-28F41D2956BC}"/>
    <dgm:cxn modelId="{AF4FE192-DCED-E643-AC35-5CD132CA8D14}" type="presParOf" srcId="{A6AFDFAE-34DB-7A42-81B3-5CFE27B47ECD}" destId="{6199A0D4-EDD7-6D4D-8B1A-DB0440E7EEF1}" srcOrd="0" destOrd="0" presId="urn:microsoft.com/office/officeart/2005/8/layout/cycle7"/>
    <dgm:cxn modelId="{BF83DC7A-90C0-A04A-8A6C-65AB4EDC0C4B}" type="presParOf" srcId="{A6AFDFAE-34DB-7A42-81B3-5CFE27B47ECD}" destId="{86DA659D-7A0B-B646-899E-B19A83BA4F5C}" srcOrd="1" destOrd="0" presId="urn:microsoft.com/office/officeart/2005/8/layout/cycle7"/>
    <dgm:cxn modelId="{7D723F1B-B8F1-CD4F-9EC7-2BC689EA8DCC}" type="presParOf" srcId="{86DA659D-7A0B-B646-899E-B19A83BA4F5C}" destId="{04F212E0-BD05-0248-9877-24B346AAD86A}" srcOrd="0" destOrd="0" presId="urn:microsoft.com/office/officeart/2005/8/layout/cycle7"/>
    <dgm:cxn modelId="{639573E9-41EB-A84B-9416-510EE45D80B1}" type="presParOf" srcId="{A6AFDFAE-34DB-7A42-81B3-5CFE27B47ECD}" destId="{0D32DE2D-994E-6E49-9DA3-7D5635F43736}" srcOrd="2" destOrd="0" presId="urn:microsoft.com/office/officeart/2005/8/layout/cycle7"/>
    <dgm:cxn modelId="{F4B3963D-F4F0-F446-8C9E-1362105DC37A}" type="presParOf" srcId="{A6AFDFAE-34DB-7A42-81B3-5CFE27B47ECD}" destId="{34F4965B-BF43-BE4C-A9D6-FDB01EC3EDE3}" srcOrd="3" destOrd="0" presId="urn:microsoft.com/office/officeart/2005/8/layout/cycle7"/>
    <dgm:cxn modelId="{160933AA-641A-614D-80CB-099A067CA420}" type="presParOf" srcId="{34F4965B-BF43-BE4C-A9D6-FDB01EC3EDE3}" destId="{AA3C403A-A3DF-724B-8105-92FD9BD3D80F}" srcOrd="0" destOrd="0" presId="urn:microsoft.com/office/officeart/2005/8/layout/cycle7"/>
    <dgm:cxn modelId="{5DACC869-0BD9-D94F-9F63-42F8BE3A6D3D}" type="presParOf" srcId="{A6AFDFAE-34DB-7A42-81B3-5CFE27B47ECD}" destId="{91734740-9695-794F-B7F9-ABC00D205AC3}" srcOrd="4" destOrd="0" presId="urn:microsoft.com/office/officeart/2005/8/layout/cycle7"/>
    <dgm:cxn modelId="{85987864-39DE-7742-9D26-489708FEC1FE}" type="presParOf" srcId="{A6AFDFAE-34DB-7A42-81B3-5CFE27B47ECD}" destId="{3E8CA93C-976F-214B-8BFF-2A4DBE5D02BB}" srcOrd="5" destOrd="0" presId="urn:microsoft.com/office/officeart/2005/8/layout/cycle7"/>
    <dgm:cxn modelId="{780DCE4A-AB32-FA41-93A1-5C47CAB16669}" type="presParOf" srcId="{3E8CA93C-976F-214B-8BFF-2A4DBE5D02BB}" destId="{84FFB60A-6556-7549-B711-FF7817D7605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1CDE7-56BD-AF4A-A2D0-A0C4D03D3373}">
      <dsp:nvSpPr>
        <dsp:cNvPr id="0" name=""/>
        <dsp:cNvSpPr/>
      </dsp:nvSpPr>
      <dsp:spPr>
        <a:xfrm>
          <a:off x="105136" y="966292"/>
          <a:ext cx="2593378" cy="259337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Individual Benefits</a:t>
          </a:r>
          <a:endParaRPr lang="en-US" sz="1700" kern="1200" dirty="0"/>
        </a:p>
      </dsp:txBody>
      <dsp:txXfrm>
        <a:off x="467275" y="1272107"/>
        <a:ext cx="1495281" cy="1981748"/>
      </dsp:txXfrm>
    </dsp:sp>
    <dsp:sp modelId="{919DDBB9-52E8-3544-B8AC-ED6B50C7419F}">
      <dsp:nvSpPr>
        <dsp:cNvPr id="0" name=""/>
        <dsp:cNvSpPr/>
      </dsp:nvSpPr>
      <dsp:spPr>
        <a:xfrm>
          <a:off x="1974238" y="875342"/>
          <a:ext cx="2593378" cy="259337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11152725"/>
                <a:satOff val="32102"/>
                <a:lumOff val="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alpha val="50000"/>
                <a:hueOff val="-11152725"/>
                <a:satOff val="32102"/>
                <a:lumOff val="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Organizational Benefits</a:t>
          </a:r>
          <a:endParaRPr lang="en-US" sz="1700" kern="1200" dirty="0"/>
        </a:p>
      </dsp:txBody>
      <dsp:txXfrm>
        <a:off x="2710197" y="1181157"/>
        <a:ext cx="1495281" cy="19817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7CCEA-E994-9044-A114-BA7A16039501}">
      <dsp:nvSpPr>
        <dsp:cNvPr id="0" name=""/>
        <dsp:cNvSpPr/>
      </dsp:nvSpPr>
      <dsp:spPr>
        <a:xfrm>
          <a:off x="0" y="1508759"/>
          <a:ext cx="3886200" cy="1554480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FEC81-5701-8B47-AA52-1AC2B8BFCB4A}">
      <dsp:nvSpPr>
        <dsp:cNvPr id="0" name=""/>
        <dsp:cNvSpPr/>
      </dsp:nvSpPr>
      <dsp:spPr>
        <a:xfrm>
          <a:off x="466344" y="1780794"/>
          <a:ext cx="1282446" cy="76169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Schoolwide</a:t>
          </a:r>
          <a:r>
            <a:rPr lang="en-US" sz="1600" kern="1200" dirty="0" smtClean="0"/>
            <a:t> Focus</a:t>
          </a:r>
          <a:endParaRPr lang="en-US" sz="1600" kern="1200" dirty="0"/>
        </a:p>
      </dsp:txBody>
      <dsp:txXfrm>
        <a:off x="466344" y="1780794"/>
        <a:ext cx="1282446" cy="761695"/>
      </dsp:txXfrm>
    </dsp:sp>
    <dsp:sp modelId="{1978227C-F2F2-B644-A4E2-4E19AED1EC70}">
      <dsp:nvSpPr>
        <dsp:cNvPr id="0" name=""/>
        <dsp:cNvSpPr/>
      </dsp:nvSpPr>
      <dsp:spPr>
        <a:xfrm>
          <a:off x="1943100" y="2029510"/>
          <a:ext cx="1515618" cy="76169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Teachers’ Perceived Needs</a:t>
          </a:r>
          <a:endParaRPr lang="en-US" sz="1600" kern="1200" dirty="0"/>
        </a:p>
      </dsp:txBody>
      <dsp:txXfrm>
        <a:off x="1943100" y="2029510"/>
        <a:ext cx="1515618" cy="7616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FEBBE-1481-6D40-9E84-F426F378AF1D}">
      <dsp:nvSpPr>
        <dsp:cNvPr id="0" name=""/>
        <dsp:cNvSpPr/>
      </dsp:nvSpPr>
      <dsp:spPr>
        <a:xfrm>
          <a:off x="611504" y="0"/>
          <a:ext cx="6930390" cy="44958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1487ED-1ED2-4B44-A9BC-E4008F94FDC4}">
      <dsp:nvSpPr>
        <dsp:cNvPr id="0" name=""/>
        <dsp:cNvSpPr/>
      </dsp:nvSpPr>
      <dsp:spPr>
        <a:xfrm>
          <a:off x="276291" y="1348740"/>
          <a:ext cx="2446020" cy="1798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Clear, agreed improvement focus</a:t>
          </a:r>
          <a:endParaRPr lang="en-US" sz="2200" kern="1200" dirty="0"/>
        </a:p>
      </dsp:txBody>
      <dsp:txXfrm>
        <a:off x="364078" y="1436527"/>
        <a:ext cx="2270446" cy="1622746"/>
      </dsp:txXfrm>
    </dsp:sp>
    <dsp:sp modelId="{07E8E057-C0A7-2A4E-9EEE-455FAE540A44}">
      <dsp:nvSpPr>
        <dsp:cNvPr id="0" name=""/>
        <dsp:cNvSpPr/>
      </dsp:nvSpPr>
      <dsp:spPr>
        <a:xfrm>
          <a:off x="2853689" y="1348740"/>
          <a:ext cx="2446020" cy="1798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Teams supported that focus</a:t>
          </a:r>
          <a:endParaRPr lang="en-US" sz="2200" kern="1200" dirty="0"/>
        </a:p>
      </dsp:txBody>
      <dsp:txXfrm>
        <a:off x="2941476" y="1436527"/>
        <a:ext cx="2270446" cy="1622746"/>
      </dsp:txXfrm>
    </dsp:sp>
    <dsp:sp modelId="{1FD52C1E-51F2-F241-A9D0-384BAEDE4A59}">
      <dsp:nvSpPr>
        <dsp:cNvPr id="0" name=""/>
        <dsp:cNvSpPr/>
      </dsp:nvSpPr>
      <dsp:spPr>
        <a:xfrm>
          <a:off x="5431088" y="1348740"/>
          <a:ext cx="2446020" cy="1798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Teachers had a voice in the work of teams and drew benefit from that work</a:t>
          </a:r>
          <a:endParaRPr lang="en-US" sz="2200" kern="1200" dirty="0"/>
        </a:p>
      </dsp:txBody>
      <dsp:txXfrm>
        <a:off x="5518875" y="1436527"/>
        <a:ext cx="2270446" cy="16227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9A0D4-EDD7-6D4D-8B1A-DB0440E7EEF1}">
      <dsp:nvSpPr>
        <dsp:cNvPr id="0" name=""/>
        <dsp:cNvSpPr/>
      </dsp:nvSpPr>
      <dsp:spPr>
        <a:xfrm>
          <a:off x="1979733" y="1183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Hiring</a:t>
          </a:r>
          <a:endParaRPr lang="en-US" sz="3200" kern="1200" dirty="0"/>
        </a:p>
      </dsp:txBody>
      <dsp:txXfrm>
        <a:off x="2010551" y="32001"/>
        <a:ext cx="2042793" cy="990578"/>
      </dsp:txXfrm>
    </dsp:sp>
    <dsp:sp modelId="{86DA659D-7A0B-B646-899E-B19A83BA4F5C}">
      <dsp:nvSpPr>
        <dsp:cNvPr id="0" name=""/>
        <dsp:cNvSpPr/>
      </dsp:nvSpPr>
      <dsp:spPr>
        <a:xfrm rot="3586277">
          <a:off x="3020874" y="1914706"/>
          <a:ext cx="1928099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131357" y="1988361"/>
        <a:ext cx="1707134" cy="220965"/>
      </dsp:txXfrm>
    </dsp:sp>
    <dsp:sp modelId="{0D32DE2D-994E-6E49-9DA3-7D5635F43736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Evaluation</a:t>
          </a:r>
          <a:endParaRPr lang="en-US" sz="3000" kern="1200" dirty="0"/>
        </a:p>
      </dsp:txBody>
      <dsp:txXfrm>
        <a:off x="3764096" y="3041423"/>
        <a:ext cx="2042793" cy="990578"/>
      </dsp:txXfrm>
    </dsp:sp>
    <dsp:sp modelId="{34F4965B-BF43-BE4C-A9D6-FDB01EC3EDE3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610259" y="3426230"/>
        <a:ext cx="875480" cy="220965"/>
      </dsp:txXfrm>
    </dsp:sp>
    <dsp:sp modelId="{91734740-9695-794F-B7F9-ABC00D205AC3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Teams</a:t>
          </a:r>
          <a:endParaRPr lang="en-US" sz="3200" kern="1200" dirty="0"/>
        </a:p>
      </dsp:txBody>
      <dsp:txXfrm>
        <a:off x="289109" y="3041423"/>
        <a:ext cx="2042793" cy="990578"/>
      </dsp:txXfrm>
    </dsp:sp>
    <dsp:sp modelId="{3E8CA93C-976F-214B-8BFF-2A4DBE5D02BB}">
      <dsp:nvSpPr>
        <dsp:cNvPr id="0" name=""/>
        <dsp:cNvSpPr/>
      </dsp:nvSpPr>
      <dsp:spPr>
        <a:xfrm rot="17986218">
          <a:off x="1239632" y="1867338"/>
          <a:ext cx="1853913" cy="38680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355674" y="1944699"/>
        <a:ext cx="1621829" cy="232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w Cen MT"/>
              <a:ea typeface="Tw Cen MT"/>
              <a:cs typeface="Tw Cen M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A9ED2-D475-B14A-B565-34F581BE06BE}" type="datetimeFigureOut">
              <a:rPr lang="en-US" smtClean="0">
                <a:latin typeface="Tw Cen MT"/>
                <a:ea typeface="Tw Cen MT"/>
                <a:cs typeface="Tw Cen MT"/>
              </a:rPr>
              <a:t>12/4/16</a:t>
            </a:fld>
            <a:endParaRPr lang="en-US" dirty="0">
              <a:latin typeface="Tw Cen MT"/>
              <a:ea typeface="Tw Cen MT"/>
              <a:cs typeface="Tw Cen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w Cen MT"/>
              <a:ea typeface="Tw Cen MT"/>
              <a:cs typeface="Tw Cen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9C572-CCDC-7C4A-9EC1-087FBEA1D394}" type="slidenum">
              <a:rPr lang="en-US" smtClean="0">
                <a:latin typeface="Tw Cen MT"/>
                <a:ea typeface="Tw Cen MT"/>
                <a:cs typeface="Tw Cen MT"/>
              </a:rPr>
              <a:t>‹#›</a:t>
            </a:fld>
            <a:endParaRPr lang="en-US" dirty="0">
              <a:latin typeface="Tw Cen MT"/>
              <a:ea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471935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>
                <a:latin typeface="Tw Cen MT"/>
                <a:ea typeface="Tw Cen MT"/>
                <a:cs typeface="Tw Cen MT"/>
              </a:defRPr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>
                <a:latin typeface="Tw Cen MT"/>
                <a:ea typeface="Tw Cen MT"/>
                <a:cs typeface="Tw Cen MT"/>
              </a:defRPr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>
                <a:latin typeface="Tw Cen MT"/>
                <a:ea typeface="Tw Cen MT"/>
                <a:cs typeface="Tw Cen MT"/>
              </a:defRPr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2050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Tw Cen M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AC60C-C147-4723-AA0C-692DB37718E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66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AC60C-C147-4723-AA0C-692DB37718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86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AC60C-C147-4723-AA0C-692DB37718E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984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8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8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AC60C-C147-4723-AA0C-692DB37718E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02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AC60C-C147-4723-AA0C-692DB37718E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0"/>
            <a:ext cx="2436812" cy="18288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155496" y="1828800"/>
            <a:ext cx="6543769" cy="662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dirty="0">
              <a:solidFill>
                <a:schemeClr val="dk1"/>
              </a:solidFill>
              <a:ea typeface="Times New Roman"/>
              <a:cs typeface="Tw Cen MT"/>
              <a:sym typeface="Times New Roman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buSzPct val="25000"/>
                <a:buNone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B3F7AA-9B96-E547-A434-B6FA366E8D1F}" type="slidenum">
              <a:rPr lang="en-US" sz="1200">
                <a:solidFill>
                  <a:prstClr val="black"/>
                </a:solidFill>
                <a:latin typeface="Garamond" charset="0"/>
              </a:rPr>
              <a:pPr/>
              <a:t>23</a:t>
            </a:fld>
            <a:endParaRPr lang="en-US" sz="1200">
              <a:solidFill>
                <a:prstClr val="black"/>
              </a:solidFill>
              <a:latin typeface="Garamond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9600" y="533400"/>
            <a:ext cx="2946400" cy="22098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009220-4BE7-C644-B1F2-782B5B8AE419}" type="datetime1">
              <a:rPr lang="en-US" sz="1200">
                <a:solidFill>
                  <a:prstClr val="black"/>
                </a:solidFill>
                <a:latin typeface="Arial" charset="0"/>
              </a:rPr>
              <a:pPr/>
              <a:t>12/4/16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4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D58DA4-7CCA-0E45-95BE-351328D09AFD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879600" y="533400"/>
            <a:ext cx="2946400" cy="22098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Finders and Keepers provides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an overview of the 50, but focuses on 10 who illustrate the range.  In FAK, we write about many of the experiences  these teachers had in their schools. </a:t>
            </a:r>
          </a:p>
          <a:p>
            <a:pPr lvl="0"/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One thing we found early on is that most of these teachers did not plan to stay in teaching for an entire career </a:t>
            </a:r>
            <a:r>
              <a:rPr lang="en-US" i="1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i="0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after 4 years, we saw notable attrition: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50 new teachers we interviewed only 17 planned to stay in education long-term and only 3 first-career entrants planned to remain in the classroom full-time for an entire career. </a:t>
            </a:r>
            <a:r>
              <a:rPr lang="en-US" i="0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As you’ll see, we’ve focused much of our subsequent work on the causes and consequences of that turnover.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3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1ADBE7-FC36-5840-A6E8-497D62CFF529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 smtClean="0">
              <a:solidFill>
                <a:srgbClr val="00339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aseline="0" dirty="0" smtClean="0">
              <a:solidFill>
                <a:srgbClr val="00339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aseline="0" dirty="0" smtClean="0">
              <a:solidFill>
                <a:srgbClr val="00339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solidFill>
                <a:srgbClr val="003399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926719-CB05-0A45-8F6C-C278E1E1AC52}" type="slidenum">
              <a:rPr lang="en-US" sz="1200">
                <a:latin typeface="Garamond" charset="0"/>
              </a:rPr>
              <a:pPr/>
              <a:t>4</a:t>
            </a:fld>
            <a:endParaRPr lang="en-US" sz="1200">
              <a:latin typeface="Garamond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9600" y="533400"/>
            <a:ext cx="2946400" cy="22098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0B0954-41DC-6B40-94B3-2DACC81B8F6D}" type="slidenum">
              <a:rPr lang="en-US" sz="1200">
                <a:solidFill>
                  <a:prstClr val="black"/>
                </a:solidFill>
                <a:latin typeface="Garamond" charset="0"/>
              </a:rPr>
              <a:pPr/>
              <a:t>5</a:t>
            </a:fld>
            <a:endParaRPr lang="en-US" sz="1200">
              <a:solidFill>
                <a:prstClr val="black"/>
              </a:solidFill>
              <a:latin typeface="Garamond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9600" y="533400"/>
            <a:ext cx="2946400" cy="22098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403A18-0829-F14E-9DD9-F83A9377B2D4}" type="slidenum">
              <a:rPr lang="en-US" altLang="en-US" sz="1200">
                <a:latin typeface="Arial" charset="0"/>
              </a:rPr>
              <a:pPr/>
              <a:t>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9600" y="533400"/>
            <a:ext cx="2946400" cy="22098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704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4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AC60C-C147-4723-AA0C-692DB37718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63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A403A18-0829-F14E-9DD9-F83A9377B2D4}" type="slidenum">
              <a:rPr lang="en-US" altLang="en-US" sz="1200">
                <a:latin typeface="Arial" charset="0"/>
              </a:rPr>
              <a:pPr/>
              <a:t>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9600" y="533400"/>
            <a:ext cx="2946400" cy="22098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90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971032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2359151" y="6044183"/>
            <a:ext cx="6784847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500"/>
              </a:spcBef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6200" y="6068698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400" b="1" i="0" u="none" strike="noStrike" cap="none" baseline="0">
                <a:solidFill>
                  <a:schemeClr val="lt2"/>
                </a:solidFill>
                <a:latin typeface="Tw Cen MT"/>
                <a:ea typeface="Tw Cen MT"/>
                <a:cs typeface="Tw Cen MT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400" b="1" i="0" u="none" strike="noStrike" cap="none" baseline="0">
                <a:solidFill>
                  <a:schemeClr val="dk2"/>
                </a:solidFill>
                <a:latin typeface="Tw Cen MT"/>
                <a:ea typeface="Tw Cen MT"/>
                <a:cs typeface="Tw Cen MT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9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7" name="Shape 16"/>
          <p:cNvSpPr txBox="1">
            <a:spLocks/>
          </p:cNvSpPr>
          <p:nvPr userDrawn="1"/>
        </p:nvSpPr>
        <p:spPr>
          <a:xfrm>
            <a:off x="8229600" y="6371206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chemeClr val="tx1"/>
                </a:solidFill>
                <a:latin typeface="Tw Cen MT"/>
                <a:ea typeface="Tw Cen MT"/>
                <a:cs typeface="Tw Cen MT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3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6"/>
          <p:cNvSpPr txBox="1">
            <a:spLocks/>
          </p:cNvSpPr>
          <p:nvPr userDrawn="1"/>
        </p:nvSpPr>
        <p:spPr>
          <a:xfrm>
            <a:off x="8229600" y="6371206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chemeClr val="tx1"/>
                </a:solidFill>
                <a:latin typeface="Tw Cen MT"/>
                <a:ea typeface="Tw Cen MT"/>
                <a:cs typeface="Tw Cen MT"/>
                <a:sym typeface="Arial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w="50800" cap="sq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8" name="Shape 16"/>
          <p:cNvSpPr txBox="1">
            <a:spLocks noGrp="1"/>
          </p:cNvSpPr>
          <p:nvPr>
            <p:ph type="sldNum" idx="12"/>
          </p:nvPr>
        </p:nvSpPr>
        <p:spPr>
          <a:xfrm>
            <a:off x="8229600" y="6371206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400" b="1" i="0" u="none" strike="noStrike" cap="none" baseline="0">
                <a:solidFill>
                  <a:schemeClr val="tx1"/>
                </a:solidFill>
                <a:latin typeface="Tw Cen MT"/>
                <a:ea typeface="Tw Cen MT"/>
                <a:cs typeface="Tw Cen MT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-9144" y="4572000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-9144" y="4663439"/>
            <a:ext cx="1463039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1545336" y="4654296"/>
            <a:ext cx="7598663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447800" y="0"/>
            <a:ext cx="100584" cy="6867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0" y="4667248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2800" b="1" i="0" u="none" strike="noStrike" cap="none" baseline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600200" y="624820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560575" y="0"/>
            <a:ext cx="7583423" cy="4568952"/>
          </a:xfrm>
          <a:prstGeom prst="rect">
            <a:avLst/>
          </a:prstGeom>
          <a:solidFill>
            <a:srgbClr val="DBE5F1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2426207" y="-213359"/>
            <a:ext cx="4526279" cy="81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16"/>
          <p:cNvSpPr txBox="1">
            <a:spLocks noGrp="1"/>
          </p:cNvSpPr>
          <p:nvPr>
            <p:ph type="sldNum" idx="12"/>
          </p:nvPr>
        </p:nvSpPr>
        <p:spPr>
          <a:xfrm>
            <a:off x="8229600" y="6371206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400" b="1" i="0" u="none" strike="noStrike" cap="none" baseline="0">
                <a:solidFill>
                  <a:schemeClr val="tx1"/>
                </a:solidFill>
                <a:latin typeface="Tw Cen MT"/>
                <a:ea typeface="Tw Cen MT"/>
                <a:cs typeface="Tw Cen MT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48236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480217" y="586581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6553200" y="6248401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457200" y="6248207"/>
            <a:ext cx="557348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096317" y="0"/>
            <a:ext cx="3200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6142037" y="609600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400" b="1" i="0" u="none" strike="noStrike" cap="none" baseline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2pPr>
              <a:defRPr>
                <a:latin typeface="Tw Cen MT"/>
                <a:ea typeface="Tw Cen MT"/>
                <a:cs typeface="Tw Cen MT"/>
              </a:defRPr>
            </a:lvl2pPr>
            <a:lvl3pPr>
              <a:defRPr>
                <a:latin typeface="Tw Cen MT"/>
                <a:ea typeface="Tw Cen MT"/>
                <a:cs typeface="Tw Cen MT"/>
              </a:defRPr>
            </a:lvl3pPr>
            <a:lvl4pPr>
              <a:defRPr>
                <a:latin typeface="Tw Cen MT"/>
                <a:ea typeface="Tw Cen MT"/>
                <a:cs typeface="Tw Cen MT"/>
              </a:defRPr>
            </a:lvl4pPr>
            <a:lvl5pPr>
              <a:defRPr>
                <a:latin typeface="Tw Cen MT"/>
                <a:ea typeface="Tw Cen MT"/>
                <a:cs typeface="Tw Cen M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2pPr>
              <a:defRPr>
                <a:latin typeface="Tw Cen MT"/>
                <a:ea typeface="Tw Cen MT"/>
                <a:cs typeface="Tw Cen MT"/>
              </a:defRPr>
            </a:lvl2pPr>
            <a:lvl3pPr>
              <a:defRPr>
                <a:latin typeface="Tw Cen MT"/>
                <a:ea typeface="Tw Cen MT"/>
                <a:cs typeface="Tw Cen MT"/>
              </a:defRPr>
            </a:lvl3pPr>
            <a:lvl4pPr>
              <a:defRPr>
                <a:latin typeface="Tw Cen MT"/>
                <a:ea typeface="Tw Cen MT"/>
                <a:cs typeface="Tw Cen MT"/>
              </a:defRPr>
            </a:lvl4pPr>
            <a:lvl5pPr>
              <a:defRPr>
                <a:latin typeface="Tw Cen MT"/>
                <a:ea typeface="Tw Cen MT"/>
                <a:cs typeface="Tw Cen M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E0B72E4-501C-924E-AB03-9EDCF5915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marR="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marR="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marR="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marR="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marR="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marR="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marR="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marR="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>
                <a:latin typeface="Tw Cen MT"/>
                <a:ea typeface="Tw Cen MT"/>
                <a:cs typeface="Tw Cen MT"/>
              </a:defRPr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>
                <a:latin typeface="Tw Cen MT"/>
                <a:ea typeface="Tw Cen MT"/>
                <a:cs typeface="Tw Cen MT"/>
              </a:defRPr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 lang="en-US" dirty="0"/>
          </a:p>
        </p:txBody>
      </p:sp>
      <p:sp>
        <p:nvSpPr>
          <p:cNvPr id="13" name="Shape 13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Tw Cen MT"/>
              <a:ea typeface="Tw Cen MT"/>
              <a:cs typeface="Tw Cen MT"/>
              <a:sym typeface="Arial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29600" y="6371206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ctr" rtl="0">
              <a:spcBef>
                <a:spcPts val="0"/>
              </a:spcBef>
              <a:buNone/>
              <a:defRPr sz="1400" b="1" i="0" u="none" strike="noStrike" cap="none" baseline="0">
                <a:solidFill>
                  <a:schemeClr val="tx1"/>
                </a:solidFill>
                <a:latin typeface="Tw Cen MT"/>
                <a:ea typeface="Tw Cen MT"/>
                <a:cs typeface="Tw Cen MT"/>
                <a:sym typeface="Arial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 smtClean="0"/>
              <a:pPr>
                <a:buSzPct val="25000"/>
              </a:pPr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0" r:id="rId9"/>
    <p:sldLayoutId id="2147483661" r:id="rId10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Tw Cen MT"/>
          <a:ea typeface="Tw Cen MT"/>
          <a:cs typeface="Tw Cen MT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Tw Cen MT"/>
          <a:ea typeface="Tw Cen MT"/>
          <a:cs typeface="Tw Cen MT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US" sz="2200" i="1" dirty="0" smtClean="0">
                <a:solidFill>
                  <a:schemeClr val="bg1"/>
                </a:solidFill>
              </a:rPr>
              <a:t>NEASC Annual Meeting, 2016</a:t>
            </a:r>
          </a:p>
          <a:p>
            <a:pPr lvl="0" algn="r">
              <a:spcBef>
                <a:spcPts val="0"/>
              </a:spcBef>
              <a:buClr>
                <a:schemeClr val="lt2"/>
              </a:buClr>
              <a:buSzPct val="25000"/>
            </a:pPr>
            <a:endParaRPr lang="en-US" sz="2200" i="1" dirty="0">
              <a:solidFill>
                <a:schemeClr val="dk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472" y="1712621"/>
            <a:ext cx="906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lt1"/>
                </a:solidFill>
                <a:latin typeface="Tw Cen MT"/>
                <a:ea typeface="Tw Cen MT"/>
                <a:cs typeface="Tw Cen MT"/>
              </a:rPr>
              <a:t>Teacher Teams: Powerful Engines of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6149" y="3245973"/>
            <a:ext cx="8291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Susan </a:t>
            </a:r>
            <a:r>
              <a:rPr lang="en-US" sz="2400" dirty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Moore </a:t>
            </a:r>
            <a:r>
              <a:rPr lang="en-US" sz="2400" dirty="0" smtClean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Johnson</a:t>
            </a:r>
          </a:p>
          <a:p>
            <a:r>
              <a:rPr lang="en-US" sz="2400" dirty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The Project on the Next Generation of </a:t>
            </a:r>
            <a:r>
              <a:rPr lang="en-US" sz="2400" dirty="0" smtClean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Teachers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Harvard Graduate School of Education.</a:t>
            </a:r>
            <a:endParaRPr lang="en-US" sz="2400" i="1" dirty="0" smtClean="0">
              <a:solidFill>
                <a:schemeClr val="bg1"/>
              </a:solidFill>
              <a:latin typeface="Tw Cen MT"/>
              <a:ea typeface="Tw Cen MT"/>
              <a:cs typeface="Tw Cen MT"/>
            </a:endParaRPr>
          </a:p>
          <a:p>
            <a:endParaRPr lang="en-US" sz="2400" dirty="0">
              <a:solidFill>
                <a:schemeClr val="bg1"/>
              </a:solidFill>
              <a:latin typeface="Tw Cen MT"/>
              <a:ea typeface="Tw Cen MT"/>
              <a:cs typeface="Tw Cen M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8737600" cy="990599"/>
          </a:xfrm>
        </p:spPr>
        <p:txBody>
          <a:bodyPr/>
          <a:lstStyle/>
          <a:p>
            <a:r>
              <a:rPr lang="en-US" sz="3600" dirty="0" smtClean="0"/>
              <a:t>Teachers Gauge Their Teams’ Goodness of Fit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Teachers judged teams to be a “good fit” for their needs when:</a:t>
            </a:r>
          </a:p>
          <a:p>
            <a:r>
              <a:rPr lang="en-US" sz="2000" dirty="0" smtClean="0"/>
              <a:t>Teams helped them teach their own students more effectively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AND</a:t>
            </a:r>
          </a:p>
          <a:p>
            <a:r>
              <a:rPr lang="en-US" sz="2000" dirty="0" smtClean="0"/>
              <a:t>Teams helped to advance overall improvement goals of their school, grade level, or department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1237934"/>
              </p:ext>
            </p:extLst>
          </p:nvPr>
        </p:nvGraphicFramePr>
        <p:xfrm>
          <a:off x="4206241" y="1600200"/>
          <a:ext cx="467275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0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627"/>
            <a:ext cx="8153399" cy="90054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Poor Fit: Stowe Middle School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778657"/>
            <a:ext cx="3886200" cy="3382909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800" dirty="0" smtClean="0"/>
              <a:t>Maintaining funding for extended day versus</a:t>
            </a:r>
          </a:p>
          <a:p>
            <a:pPr marL="457200" indent="-457200"/>
            <a:endParaRPr lang="en-US" sz="2800" dirty="0" smtClean="0"/>
          </a:p>
          <a:p>
            <a:pPr marL="457200" indent="-457200"/>
            <a:r>
              <a:rPr lang="en-US" sz="2800" dirty="0"/>
              <a:t>S</a:t>
            </a:r>
            <a:r>
              <a:rPr lang="en-US" sz="2800" dirty="0" smtClean="0"/>
              <a:t>upporting instruction and coordination of teachers’ work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4844901" y="1589567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5101" y="2039993"/>
            <a:ext cx="873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Lack of agreement about </a:t>
            </a:r>
            <a:r>
              <a:rPr lang="en-US" sz="2800" dirty="0" smtClean="0"/>
              <a:t>the focus </a:t>
            </a:r>
            <a:r>
              <a:rPr lang="en-US" sz="2800" dirty="0"/>
              <a:t>of </a:t>
            </a:r>
            <a:r>
              <a:rPr lang="en-US" sz="2800" dirty="0" smtClean="0"/>
              <a:t>the teams</a:t>
            </a:r>
            <a:r>
              <a:rPr lang="en-US" sz="2800" dirty="0" smtClean="0"/>
              <a:t>’ work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Good Fit: Giovanni Elementary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99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40907" y="2142971"/>
            <a:ext cx="2488489" cy="338554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State Charters</a:t>
            </a:r>
            <a:endParaRPr lang="en-US" sz="1600" dirty="0">
              <a:solidFill>
                <a:schemeClr val="bg1"/>
              </a:solidFill>
              <a:latin typeface="Tw Cen MT"/>
              <a:ea typeface="Tw Cen MT"/>
              <a:cs typeface="Tw Cen MT"/>
            </a:endParaRPr>
          </a:p>
        </p:txBody>
      </p:sp>
      <p:sp>
        <p:nvSpPr>
          <p:cNvPr id="16" name="Connector 15"/>
          <p:cNvSpPr/>
          <p:nvPr/>
        </p:nvSpPr>
        <p:spPr>
          <a:xfrm>
            <a:off x="0" y="1"/>
            <a:ext cx="9144000" cy="68580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w Cen M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18169" y="404048"/>
            <a:ext cx="2678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w Cen MT"/>
                <a:ea typeface="Tw Cen MT"/>
                <a:cs typeface="Tw Cen MT"/>
              </a:rPr>
              <a:t>WALKER CITY 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w Cen MT"/>
                <a:ea typeface="Tw Cen MT"/>
                <a:cs typeface="Tw Cen MT"/>
              </a:rPr>
              <a:t>2013 - 14</a:t>
            </a:r>
            <a:endParaRPr lang="en-US" sz="1800" b="1" dirty="0">
              <a:solidFill>
                <a:srgbClr val="FF0000"/>
              </a:solidFill>
              <a:latin typeface="Tw Cen MT"/>
              <a:ea typeface="Tw Cen MT"/>
              <a:cs typeface="Tw Cen M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2610" y="5114188"/>
            <a:ext cx="759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w Cen MT"/>
                <a:ea typeface="Tw Cen MT"/>
                <a:cs typeface="Tw Cen MT"/>
              </a:rPr>
              <a:t>All 6 schools received the highest rating in the state’s accountability system.</a:t>
            </a:r>
            <a:endParaRPr lang="en-US" sz="1800" dirty="0">
              <a:latin typeface="Tw Cen MT"/>
              <a:ea typeface="Tw Cen MT"/>
              <a:cs typeface="Tw Cen M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5840" y="2142971"/>
            <a:ext cx="1999523" cy="338554"/>
          </a:xfrm>
          <a:prstGeom prst="rect">
            <a:avLst/>
          </a:prstGeom>
          <a:solidFill>
            <a:srgbClr val="32C61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w Cen MT"/>
                <a:ea typeface="Tw Cen MT"/>
                <a:cs typeface="Tw Cen MT"/>
              </a:rPr>
              <a:t>Former Turnaround </a:t>
            </a:r>
            <a:endParaRPr lang="en-US" sz="1600" dirty="0">
              <a:latin typeface="Tw Cen MT"/>
              <a:ea typeface="Tw Cen MT"/>
              <a:cs typeface="Tw Cen M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02609" y="2531226"/>
            <a:ext cx="1144427" cy="1808150"/>
            <a:chOff x="129168" y="2615771"/>
            <a:chExt cx="1279416" cy="18081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168" y="2615771"/>
              <a:ext cx="1236360" cy="1808150"/>
            </a:xfrm>
            <a:prstGeom prst="rect">
              <a:avLst/>
            </a:prstGeom>
            <a:solidFill>
              <a:srgbClr val="0000FF"/>
            </a:solidFill>
          </p:spPr>
        </p:pic>
        <p:sp>
          <p:nvSpPr>
            <p:cNvPr id="17" name="TextBox 16"/>
            <p:cNvSpPr txBox="1"/>
            <p:nvPr/>
          </p:nvSpPr>
          <p:spPr>
            <a:xfrm>
              <a:off x="385744" y="3403663"/>
              <a:ext cx="1022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w Cen MT"/>
                  <a:ea typeface="Tw Cen MT"/>
                  <a:cs typeface="Tw Cen MT"/>
                </a:rPr>
                <a:t>Naylor</a:t>
              </a:r>
              <a:endParaRPr lang="en-US" sz="1600" b="1" dirty="0">
                <a:latin typeface="Tw Cen MT"/>
                <a:ea typeface="Tw Cen MT"/>
                <a:cs typeface="Tw Cen M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54738" y="2538320"/>
            <a:ext cx="1467974" cy="1808150"/>
            <a:chOff x="1530877" y="2615771"/>
            <a:chExt cx="1467974" cy="18081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0877" y="2615771"/>
              <a:ext cx="1236360" cy="1808150"/>
            </a:xfrm>
            <a:prstGeom prst="rect">
              <a:avLst/>
            </a:prstGeom>
            <a:solidFill>
              <a:srgbClr val="0000FF"/>
            </a:solidFill>
          </p:spPr>
        </p:pic>
        <p:sp>
          <p:nvSpPr>
            <p:cNvPr id="27" name="TextBox 26"/>
            <p:cNvSpPr txBox="1"/>
            <p:nvPr/>
          </p:nvSpPr>
          <p:spPr>
            <a:xfrm>
              <a:off x="1665866" y="3446711"/>
              <a:ext cx="1332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w Cen MT"/>
                  <a:ea typeface="Tw Cen MT"/>
                  <a:cs typeface="Tw Cen MT"/>
                </a:rPr>
                <a:t>Rodriguez</a:t>
              </a:r>
              <a:endParaRPr lang="en-US" sz="1600" b="1" dirty="0">
                <a:latin typeface="Tw Cen MT"/>
                <a:ea typeface="Tw Cen MT"/>
                <a:cs typeface="Tw Cen M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43489" y="2598754"/>
            <a:ext cx="1497938" cy="1808151"/>
            <a:chOff x="7612752" y="2598754"/>
            <a:chExt cx="1462152" cy="18081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2752" y="2598754"/>
              <a:ext cx="1176972" cy="1808151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29" name="TextBox 28"/>
            <p:cNvSpPr txBox="1"/>
            <p:nvPr/>
          </p:nvSpPr>
          <p:spPr>
            <a:xfrm>
              <a:off x="7741919" y="3457412"/>
              <a:ext cx="1332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w Cen MT"/>
                  <a:ea typeface="Tw Cen MT"/>
                  <a:cs typeface="Tw Cen MT"/>
                </a:rPr>
                <a:t>Dickinson</a:t>
              </a:r>
              <a:endParaRPr lang="en-US" sz="1600" b="1" dirty="0">
                <a:latin typeface="Tw Cen MT"/>
                <a:ea typeface="Tw Cen MT"/>
                <a:cs typeface="Tw Cen M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906489" y="2598755"/>
            <a:ext cx="1332986" cy="1808150"/>
            <a:chOff x="4936208" y="2615771"/>
            <a:chExt cx="1332986" cy="18081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6208" y="2615771"/>
              <a:ext cx="1117705" cy="1808150"/>
            </a:xfrm>
            <a:prstGeom prst="rect">
              <a:avLst/>
            </a:prstGeom>
            <a:solidFill>
              <a:srgbClr val="32C615"/>
            </a:solidFill>
          </p:spPr>
        </p:pic>
        <p:sp>
          <p:nvSpPr>
            <p:cNvPr id="31" name="TextBox 30"/>
            <p:cNvSpPr txBox="1"/>
            <p:nvPr/>
          </p:nvSpPr>
          <p:spPr>
            <a:xfrm>
              <a:off x="4936209" y="3468235"/>
              <a:ext cx="1332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w Cen MT"/>
                  <a:ea typeface="Tw Cen MT"/>
                  <a:cs typeface="Tw Cen MT"/>
                </a:rPr>
                <a:t>Fitzgerald</a:t>
              </a:r>
              <a:endParaRPr lang="en-US" sz="1600" b="1" dirty="0">
                <a:latin typeface="Tw Cen MT"/>
                <a:ea typeface="Tw Cen MT"/>
                <a:cs typeface="Tw Cen M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94388" y="2598755"/>
            <a:ext cx="2057586" cy="1808150"/>
            <a:chOff x="6462946" y="2610165"/>
            <a:chExt cx="1332985" cy="180815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3458" y="2610165"/>
              <a:ext cx="754238" cy="1808150"/>
            </a:xfrm>
            <a:prstGeom prst="rect">
              <a:avLst/>
            </a:prstGeom>
            <a:solidFill>
              <a:srgbClr val="32C615"/>
            </a:solidFill>
          </p:spPr>
        </p:pic>
        <p:sp>
          <p:nvSpPr>
            <p:cNvPr id="33" name="TextBox 32"/>
            <p:cNvSpPr txBox="1"/>
            <p:nvPr/>
          </p:nvSpPr>
          <p:spPr>
            <a:xfrm>
              <a:off x="6462946" y="3446711"/>
              <a:ext cx="1332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w Cen MT"/>
                  <a:ea typeface="Tw Cen MT"/>
                  <a:cs typeface="Tw Cen MT"/>
                </a:rPr>
                <a:t>      Hurston </a:t>
              </a:r>
              <a:endParaRPr lang="en-US" sz="1600" b="1" dirty="0">
                <a:latin typeface="Tw Cen MT"/>
                <a:ea typeface="Tw Cen MT"/>
                <a:cs typeface="Tw Cen M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26087" y="2598755"/>
            <a:ext cx="1548265" cy="1808150"/>
            <a:chOff x="2934267" y="2628779"/>
            <a:chExt cx="1548265" cy="180815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4267" y="2628779"/>
              <a:ext cx="1236360" cy="1808150"/>
            </a:xfrm>
            <a:prstGeom prst="rect">
              <a:avLst/>
            </a:prstGeom>
            <a:solidFill>
              <a:srgbClr val="008000"/>
            </a:solidFill>
          </p:spPr>
        </p:pic>
        <p:sp>
          <p:nvSpPr>
            <p:cNvPr id="35" name="TextBox 34"/>
            <p:cNvSpPr txBox="1"/>
            <p:nvPr/>
          </p:nvSpPr>
          <p:spPr>
            <a:xfrm>
              <a:off x="3149547" y="3446711"/>
              <a:ext cx="13329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Tw Cen MT"/>
                  <a:ea typeface="Tw Cen MT"/>
                  <a:cs typeface="Tw Cen MT"/>
                </a:rPr>
                <a:t>Kincaid </a:t>
              </a:r>
              <a:endParaRPr lang="en-US" sz="1600" b="1" dirty="0">
                <a:latin typeface="Tw Cen MT"/>
                <a:ea typeface="Tw Cen MT"/>
                <a:cs typeface="Tw Cen M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buSzPct val="25000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340599" y="2142971"/>
            <a:ext cx="114497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w Cen MT"/>
                <a:cs typeface="Tw Cen MT"/>
              </a:rPr>
              <a:t>Traditional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526087" y="2118669"/>
            <a:ext cx="1380402" cy="338554"/>
          </a:xfrm>
          <a:prstGeom prst="rect">
            <a:avLst/>
          </a:prstGeom>
          <a:solidFill>
            <a:srgbClr val="2186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CMO Restart</a:t>
            </a:r>
            <a:endParaRPr lang="en-US" sz="1600" dirty="0">
              <a:solidFill>
                <a:schemeClr val="bg1"/>
              </a:solidFill>
              <a:latin typeface="Tw Cen MT"/>
              <a:ea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9444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28600"/>
            <a:ext cx="8481517" cy="990599"/>
          </a:xfrm>
        </p:spPr>
        <p:txBody>
          <a:bodyPr/>
          <a:lstStyle/>
          <a:p>
            <a:r>
              <a:rPr lang="en-US" sz="3600" dirty="0" smtClean="0">
                <a:latin typeface="Tw Cen MT"/>
                <a:cs typeface="Tw Cen MT"/>
              </a:rPr>
              <a:t>Teams: Central to Improvement in 5 Schools</a:t>
            </a:r>
            <a:endParaRPr lang="en-US" sz="3600" dirty="0">
              <a:latin typeface="Tw Cen MT"/>
              <a:cs typeface="Tw Cen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47663"/>
            <a:r>
              <a:rPr lang="en-US" sz="2500" dirty="0" smtClean="0">
                <a:latin typeface="Tw Cen MT"/>
                <a:cs typeface="Tw Cen MT"/>
              </a:rPr>
              <a:t>5 of 6 schools relied on teams for improvement</a:t>
            </a:r>
          </a:p>
          <a:p>
            <a:pPr marL="457200" indent="-347663"/>
            <a:endParaRPr lang="en-US" sz="2500" dirty="0" smtClean="0">
              <a:latin typeface="Tw Cen MT"/>
              <a:cs typeface="Tw Cen MT"/>
            </a:endParaRPr>
          </a:p>
          <a:p>
            <a:pPr marL="457200" indent="-347663"/>
            <a:r>
              <a:rPr lang="en-US" sz="2500" dirty="0" smtClean="0">
                <a:latin typeface="Tw Cen MT"/>
                <a:cs typeface="Tw Cen MT"/>
              </a:rPr>
              <a:t>At these 5 schools, teachers said that their teams provided a “goodness of fit” with the demands of their </a:t>
            </a:r>
            <a:r>
              <a:rPr lang="en-US" sz="2500" dirty="0" smtClean="0">
                <a:latin typeface="Tw Cen MT"/>
                <a:cs typeface="Tw Cen MT"/>
              </a:rPr>
              <a:t>work:</a:t>
            </a:r>
          </a:p>
          <a:p>
            <a:pPr marL="457200" indent="-347663"/>
            <a:endParaRPr lang="en-US" sz="2500" dirty="0">
              <a:ea typeface="Tw Cen MT"/>
            </a:endParaRPr>
          </a:p>
          <a:p>
            <a:pPr marL="777240" lvl="1" indent="-347663">
              <a:buFont typeface="Wingdings" charset="2"/>
              <a:buChar char="q"/>
            </a:pPr>
            <a:r>
              <a:rPr lang="en-US" sz="2500" dirty="0" smtClean="0">
                <a:latin typeface="Tw Cen MT"/>
                <a:ea typeface="Tw Cen MT"/>
                <a:cs typeface="Tw Cen MT"/>
              </a:rPr>
              <a:t>Contributing </a:t>
            </a:r>
            <a:r>
              <a:rPr lang="en-US" sz="2500" dirty="0" smtClean="0">
                <a:latin typeface="Tw Cen MT"/>
                <a:ea typeface="Tw Cen MT"/>
                <a:cs typeface="Tw Cen MT"/>
              </a:rPr>
              <a:t>to </a:t>
            </a:r>
            <a:r>
              <a:rPr lang="en-US" sz="2500" dirty="0" smtClean="0">
                <a:latin typeface="Tw Cen MT"/>
                <a:ea typeface="Tw Cen MT"/>
                <a:cs typeface="Tw Cen MT"/>
              </a:rPr>
              <a:t>their </a:t>
            </a:r>
            <a:r>
              <a:rPr lang="en-US" sz="2500" dirty="0" smtClean="0">
                <a:latin typeface="Tw Cen MT"/>
                <a:ea typeface="Tw Cen MT"/>
                <a:cs typeface="Tw Cen MT"/>
              </a:rPr>
              <a:t>success in </a:t>
            </a:r>
            <a:r>
              <a:rPr lang="en-US" sz="2500" dirty="0" smtClean="0">
                <a:latin typeface="Tw Cen MT"/>
                <a:ea typeface="Tw Cen MT"/>
                <a:cs typeface="Tw Cen MT"/>
              </a:rPr>
              <a:t>the classroom and</a:t>
            </a:r>
          </a:p>
          <a:p>
            <a:pPr marL="772477" lvl="1" indent="-342900">
              <a:buFont typeface="Wingdings" charset="2"/>
              <a:buChar char="q"/>
            </a:pPr>
            <a:r>
              <a:rPr lang="en-US" sz="2500" dirty="0" smtClean="0">
                <a:latin typeface="Tw Cen MT"/>
                <a:ea typeface="Tw Cen MT"/>
                <a:cs typeface="Tw Cen MT"/>
              </a:rPr>
              <a:t>Contributing </a:t>
            </a:r>
            <a:r>
              <a:rPr lang="en-US" sz="2500" dirty="0" smtClean="0">
                <a:latin typeface="Tw Cen MT"/>
                <a:ea typeface="Tw Cen MT"/>
                <a:cs typeface="Tw Cen MT"/>
              </a:rPr>
              <a:t>to a better school</a:t>
            </a:r>
          </a:p>
        </p:txBody>
      </p:sp>
    </p:spTree>
    <p:extLst>
      <p:ext uri="{BB962C8B-B14F-4D97-AF65-F5344CB8AC3E}">
        <p14:creationId xmlns:p14="http://schemas.microsoft.com/office/powerpoint/2010/main" val="1973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4" grpId="2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8388314" cy="990599"/>
          </a:xfrm>
        </p:spPr>
        <p:txBody>
          <a:bodyPr/>
          <a:lstStyle/>
          <a:p>
            <a:r>
              <a:rPr lang="en-US" sz="4400" dirty="0" smtClean="0">
                <a:latin typeface="Tw Cen MT"/>
                <a:cs typeface="Tw Cen MT"/>
              </a:rPr>
              <a:t>Teacher Teams Served Two Functions</a:t>
            </a:r>
            <a:endParaRPr lang="en-US" sz="4400" dirty="0">
              <a:latin typeface="Tw Cen MT"/>
              <a:cs typeface="Tw Cen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8513" indent="-284163">
              <a:buNone/>
            </a:pPr>
            <a:endParaRPr lang="en-US" sz="2500" dirty="0" smtClean="0">
              <a:latin typeface="Tw Cen MT"/>
              <a:cs typeface="Tw Cen MT"/>
            </a:endParaRPr>
          </a:p>
          <a:p>
            <a:pPr marL="857250" lvl="1" indent="-342900">
              <a:buClrTx/>
              <a:buFont typeface="Wingdings" charset="2"/>
              <a:buChar char="q"/>
            </a:pPr>
            <a:r>
              <a:rPr lang="en-US" sz="2500" dirty="0">
                <a:latin typeface="Tw Cen MT"/>
                <a:ea typeface="Tw Cen MT"/>
                <a:cs typeface="Tw Cen MT"/>
              </a:rPr>
              <a:t> </a:t>
            </a:r>
            <a:r>
              <a:rPr lang="en-US" sz="2500" b="1" i="1" dirty="0">
                <a:latin typeface="Tw Cen MT"/>
                <a:ea typeface="Tw Cen MT"/>
                <a:cs typeface="Tw Cen MT"/>
              </a:rPr>
              <a:t>Content</a:t>
            </a:r>
            <a:r>
              <a:rPr lang="en-US" sz="2500" dirty="0">
                <a:latin typeface="Tw Cen MT"/>
                <a:ea typeface="Tw Cen MT"/>
                <a:cs typeface="Tw Cen MT"/>
              </a:rPr>
              <a:t> teams focused on curriculum, instruction, and 	</a:t>
            </a:r>
            <a:r>
              <a:rPr lang="en-US" sz="2500" dirty="0" smtClean="0">
                <a:latin typeface="Tw Cen MT"/>
                <a:ea typeface="Tw Cen MT"/>
                <a:cs typeface="Tw Cen MT"/>
              </a:rPr>
              <a:t>lesson planning, also monitoring evidence </a:t>
            </a:r>
            <a:r>
              <a:rPr lang="en-US" sz="2500" dirty="0">
                <a:latin typeface="Tw Cen MT"/>
                <a:ea typeface="Tw Cen MT"/>
                <a:cs typeface="Tw Cen MT"/>
              </a:rPr>
              <a:t>of students’ </a:t>
            </a:r>
            <a:r>
              <a:rPr lang="en-US" sz="2500" dirty="0" smtClean="0">
                <a:latin typeface="Tw Cen MT"/>
                <a:ea typeface="Tw Cen MT"/>
                <a:cs typeface="Tw Cen MT"/>
              </a:rPr>
              <a:t>	</a:t>
            </a:r>
            <a:r>
              <a:rPr lang="en-US" sz="2500" dirty="0" smtClean="0">
                <a:latin typeface="Tw Cen MT"/>
                <a:ea typeface="Tw Cen MT"/>
                <a:cs typeface="Tw Cen MT"/>
              </a:rPr>
              <a:t>learning.</a:t>
            </a:r>
          </a:p>
          <a:p>
            <a:pPr marL="857250" lvl="1" indent="-342900">
              <a:buClrTx/>
              <a:buFont typeface="Wingdings" charset="2"/>
              <a:buChar char="q"/>
            </a:pPr>
            <a:endParaRPr lang="en-US" sz="2500" dirty="0">
              <a:latin typeface="Tw Cen MT"/>
              <a:ea typeface="Tw Cen MT"/>
              <a:cs typeface="Tw Cen MT"/>
            </a:endParaRPr>
          </a:p>
          <a:p>
            <a:pPr marL="857250" lvl="1" indent="-342900">
              <a:buClrTx/>
              <a:buFont typeface="Wingdings" charset="2"/>
              <a:buChar char="q"/>
            </a:pPr>
            <a:r>
              <a:rPr lang="en-US" sz="2500" b="1" i="1" dirty="0" smtClean="0">
                <a:latin typeface="Tw Cen MT"/>
                <a:ea typeface="Tw Cen MT"/>
                <a:cs typeface="Tw Cen MT"/>
              </a:rPr>
              <a:t>Cohort</a:t>
            </a:r>
            <a:r>
              <a:rPr lang="en-US" sz="2500" b="1" dirty="0" smtClean="0">
                <a:latin typeface="Tw Cen MT"/>
                <a:ea typeface="Tw Cen MT"/>
                <a:cs typeface="Tw Cen MT"/>
              </a:rPr>
              <a:t> </a:t>
            </a:r>
            <a:r>
              <a:rPr lang="en-US" sz="2500" dirty="0">
                <a:latin typeface="Tw Cen MT"/>
                <a:ea typeface="Tw Cen MT"/>
                <a:cs typeface="Tw Cen MT"/>
              </a:rPr>
              <a:t>teams focused on individual students, group 	behavior, and the culture of the cohort.</a:t>
            </a:r>
            <a:endParaRPr lang="en-US" sz="2500" b="1" i="1" dirty="0">
              <a:latin typeface="Tw Cen MT"/>
              <a:ea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6042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68962"/>
            <a:ext cx="8153399" cy="807218"/>
          </a:xfrm>
        </p:spPr>
        <p:txBody>
          <a:bodyPr/>
          <a:lstStyle/>
          <a:p>
            <a:r>
              <a:rPr lang="en-US" sz="3600" dirty="0" smtClean="0">
                <a:latin typeface="Tw Cen MT"/>
                <a:cs typeface="Tw Cen MT"/>
              </a:rPr>
              <a:t>Factors that Contributed to Teams’ Success</a:t>
            </a:r>
            <a:endParaRPr lang="en-US" sz="3600" dirty="0">
              <a:latin typeface="Tw Cen MT"/>
              <a:cs typeface="Tw Cen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6777" lvl="1" indent="-457200">
              <a:buFont typeface="Wingdings" charset="2"/>
              <a:buChar char="q"/>
            </a:pPr>
            <a:r>
              <a:rPr lang="en-US" sz="3200" dirty="0">
                <a:latin typeface="Tw Cen MT"/>
                <a:ea typeface="Tw Cen MT"/>
                <a:cs typeface="Tw Cen MT"/>
              </a:rPr>
              <a:t>Team time was inviolable</a:t>
            </a:r>
            <a:r>
              <a:rPr lang="en-US" sz="3200" dirty="0" smtClean="0">
                <a:latin typeface="Tw Cen MT"/>
                <a:ea typeface="Tw Cen MT"/>
                <a:cs typeface="Tw Cen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2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Time and Format Varied Across Schools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300" dirty="0"/>
              <a:t>Dickinson Elementary</a:t>
            </a:r>
          </a:p>
          <a:p>
            <a:pPr lvl="1">
              <a:buClrTx/>
              <a:buFont typeface="Arial"/>
              <a:buChar char="•"/>
            </a:pPr>
            <a:r>
              <a:rPr lang="en-US" sz="2300" dirty="0">
                <a:latin typeface="Tw Cen MT"/>
                <a:ea typeface="Tw Cen MT"/>
                <a:cs typeface="Tw Cen MT"/>
              </a:rPr>
              <a:t>Teachers’ 5 prep blocks per week, scheduled as CPT (K-1, 2-3, and 4-5)</a:t>
            </a:r>
          </a:p>
          <a:p>
            <a:pPr lvl="1">
              <a:buClrTx/>
              <a:buFont typeface="Arial"/>
              <a:buChar char="•"/>
            </a:pPr>
            <a:r>
              <a:rPr lang="en-US" sz="2300" dirty="0">
                <a:latin typeface="Tw Cen MT"/>
                <a:ea typeface="Tw Cen MT"/>
                <a:cs typeface="Tw Cen MT"/>
              </a:rPr>
              <a:t>Principal claimed 1 prep per week for grade-level meetings, addressing both content and cohort functions.</a:t>
            </a:r>
          </a:p>
          <a:p>
            <a:pPr marL="471170" lvl="1" indent="0">
              <a:buClrTx/>
              <a:buNone/>
            </a:pPr>
            <a:endParaRPr lang="en-US" sz="2300" dirty="0">
              <a:latin typeface="Tw Cen MT"/>
              <a:ea typeface="Tw Cen MT"/>
              <a:cs typeface="Tw Cen MT"/>
            </a:endParaRPr>
          </a:p>
          <a:p>
            <a:r>
              <a:rPr lang="en-US" sz="2300" dirty="0"/>
              <a:t>Naylor Charter</a:t>
            </a:r>
          </a:p>
          <a:p>
            <a:pPr lvl="1">
              <a:buClrTx/>
              <a:buFont typeface="Arial"/>
              <a:buChar char="•"/>
            </a:pPr>
            <a:r>
              <a:rPr lang="en-US" sz="2300" dirty="0">
                <a:latin typeface="Tw Cen MT"/>
                <a:ea typeface="Tw Cen MT"/>
                <a:cs typeface="Tw Cen MT"/>
              </a:rPr>
              <a:t>Grade-level team meetings for content (curriculum and lesson planning) one block daily, long block weekly. </a:t>
            </a:r>
          </a:p>
          <a:p>
            <a:pPr lvl="1">
              <a:buClrTx/>
              <a:buFont typeface="Arial"/>
              <a:buChar char="•"/>
            </a:pPr>
            <a:r>
              <a:rPr lang="en-US" sz="2300" dirty="0">
                <a:latin typeface="Tw Cen MT"/>
                <a:ea typeface="Tw Cen MT"/>
                <a:cs typeface="Tw Cen MT"/>
              </a:rPr>
              <a:t>Weekly grade-level team meetings for content (monitoring student performance)</a:t>
            </a:r>
          </a:p>
          <a:p>
            <a:pPr lvl="1">
              <a:buClrTx/>
              <a:buFont typeface="Arial"/>
              <a:buChar char="•"/>
            </a:pPr>
            <a:r>
              <a:rPr lang="en-US" sz="2300" dirty="0">
                <a:latin typeface="Tw Cen MT"/>
                <a:ea typeface="Tw Cen MT"/>
                <a:cs typeface="Tw Cen MT"/>
              </a:rPr>
              <a:t>Weekly cohort team meetings.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68962"/>
            <a:ext cx="8153399" cy="807218"/>
          </a:xfrm>
        </p:spPr>
        <p:txBody>
          <a:bodyPr/>
          <a:lstStyle/>
          <a:p>
            <a:r>
              <a:rPr lang="en-US" sz="3600" dirty="0" smtClean="0">
                <a:latin typeface="Tw Cen MT"/>
                <a:cs typeface="Tw Cen MT"/>
              </a:rPr>
              <a:t>Factors that Contributed to Teams’ Success</a:t>
            </a:r>
            <a:endParaRPr lang="en-US" sz="3600" dirty="0">
              <a:latin typeface="Tw Cen MT"/>
              <a:cs typeface="Tw Cen M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86777" lvl="1" indent="-457200">
              <a:buFont typeface="Wingdings" charset="2"/>
              <a:buChar char="q"/>
            </a:pPr>
            <a:r>
              <a:rPr lang="en-US" sz="3200" dirty="0">
                <a:latin typeface="Tw Cen MT"/>
                <a:ea typeface="Tw Cen MT"/>
                <a:cs typeface="Tw Cen MT"/>
              </a:rPr>
              <a:t>Team time was </a:t>
            </a:r>
            <a:r>
              <a:rPr lang="en-US" sz="3200" dirty="0" smtClean="0">
                <a:latin typeface="Tw Cen MT"/>
                <a:ea typeface="Tw Cen MT"/>
                <a:cs typeface="Tw Cen MT"/>
              </a:rPr>
              <a:t>inviolable.</a:t>
            </a:r>
          </a:p>
          <a:p>
            <a:pPr marL="886777" lvl="1" indent="-457200">
              <a:buFont typeface="Wingdings" charset="2"/>
              <a:buChar char="q"/>
            </a:pPr>
            <a:endParaRPr lang="en-US" sz="3200" dirty="0">
              <a:latin typeface="Tw Cen MT"/>
              <a:ea typeface="Tw Cen MT"/>
              <a:cs typeface="Tw Cen MT"/>
            </a:endParaRPr>
          </a:p>
          <a:p>
            <a:pPr marL="886777" lvl="1" indent="-457200">
              <a:buFont typeface="Wingdings" charset="2"/>
              <a:buChar char="q"/>
            </a:pPr>
            <a:r>
              <a:rPr lang="en-US" sz="3200" dirty="0" smtClean="0">
                <a:latin typeface="Tw Cen MT"/>
                <a:ea typeface="Tw Cen MT"/>
                <a:cs typeface="Tw Cen MT"/>
              </a:rPr>
              <a:t>In </a:t>
            </a:r>
            <a:r>
              <a:rPr lang="en-US" sz="3200" dirty="0">
                <a:latin typeface="Tw Cen MT"/>
                <a:ea typeface="Tw Cen MT"/>
                <a:cs typeface="Tw Cen MT"/>
              </a:rPr>
              <a:t>three schools, teacher leaders facilitated </a:t>
            </a:r>
            <a:r>
              <a:rPr lang="en-US" sz="3200" dirty="0" smtClean="0">
                <a:latin typeface="Tw Cen MT"/>
                <a:ea typeface="Tw Cen MT"/>
                <a:cs typeface="Tw Cen MT"/>
              </a:rPr>
              <a:t>teams.</a:t>
            </a:r>
          </a:p>
          <a:p>
            <a:pPr marL="886777" lvl="1" indent="-457200">
              <a:buFont typeface="Wingdings" charset="2"/>
              <a:buChar char="q"/>
            </a:pPr>
            <a:endParaRPr lang="en-US" sz="3200" dirty="0">
              <a:latin typeface="Tw Cen MT"/>
              <a:ea typeface="Tw Cen MT"/>
              <a:cs typeface="Tw Cen MT"/>
            </a:endParaRPr>
          </a:p>
          <a:p>
            <a:pPr marL="886777" lvl="1" indent="-457200">
              <a:buFont typeface="Wingdings" charset="2"/>
              <a:buChar char="q"/>
            </a:pPr>
            <a:r>
              <a:rPr lang="en-US" sz="3200" dirty="0" smtClean="0">
                <a:latin typeface="Tw Cen MT"/>
                <a:ea typeface="Tw Cen MT"/>
                <a:cs typeface="Tw Cen MT"/>
              </a:rPr>
              <a:t>Principals </a:t>
            </a:r>
            <a:r>
              <a:rPr lang="en-US" sz="3200" dirty="0">
                <a:latin typeface="Tw Cen MT"/>
                <a:ea typeface="Tw Cen MT"/>
                <a:cs typeface="Tw Cen MT"/>
              </a:rPr>
              <a:t>remained informed and engaged, but did not micromanage the teams’ work. </a:t>
            </a:r>
          </a:p>
        </p:txBody>
      </p:sp>
    </p:spTree>
    <p:extLst>
      <p:ext uri="{BB962C8B-B14F-4D97-AF65-F5344CB8AC3E}">
        <p14:creationId xmlns:p14="http://schemas.microsoft.com/office/powerpoint/2010/main" val="78709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67" y="274638"/>
            <a:ext cx="9207500" cy="732184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Teams Did Not Stand Alone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67" y="1642534"/>
            <a:ext cx="8995833" cy="5215466"/>
          </a:xfrm>
        </p:spPr>
        <p:txBody>
          <a:bodyPr>
            <a:noAutofit/>
          </a:bodyPr>
          <a:lstStyle/>
          <a:p>
            <a:pPr lvl="1">
              <a:buFont typeface="Wingdings" charset="2"/>
              <a:buChar char="§"/>
            </a:pPr>
            <a:endParaRPr lang="en-US" sz="2400" b="1" dirty="0" smtClean="0"/>
          </a:p>
          <a:p>
            <a:pPr lvl="1">
              <a:buFont typeface="Wingdings" charset="2"/>
              <a:buChar char="q"/>
            </a:pPr>
            <a:r>
              <a:rPr lang="en-US" sz="2800" dirty="0" smtClean="0"/>
              <a:t>Schools had well-established systems </a:t>
            </a:r>
            <a:r>
              <a:rPr lang="en-US" sz="2800" dirty="0" smtClean="0"/>
              <a:t>for</a:t>
            </a:r>
          </a:p>
          <a:p>
            <a:pPr lvl="1">
              <a:buFont typeface="Wingdings" charset="2"/>
              <a:buChar char="q"/>
            </a:pPr>
            <a:endParaRPr lang="en-US" sz="2800" b="1" dirty="0" smtClean="0"/>
          </a:p>
          <a:p>
            <a:pPr lvl="2">
              <a:buFont typeface="Wingdings" charset="2"/>
              <a:buChar char="q"/>
            </a:pPr>
            <a:r>
              <a:rPr lang="en-US" sz="2800" dirty="0" smtClean="0"/>
              <a:t>Hiring</a:t>
            </a:r>
          </a:p>
          <a:p>
            <a:pPr lvl="2">
              <a:buFont typeface="Wingdings" charset="2"/>
              <a:buChar char="q"/>
            </a:pPr>
            <a:endParaRPr lang="en-US" sz="2800" b="1" dirty="0"/>
          </a:p>
          <a:p>
            <a:pPr lvl="2">
              <a:buFont typeface="Wingdings" charset="2"/>
              <a:buChar char="q"/>
            </a:pPr>
            <a:r>
              <a:rPr lang="en-US" sz="2800" dirty="0" smtClean="0"/>
              <a:t>Supervision </a:t>
            </a:r>
            <a:r>
              <a:rPr lang="en-US" sz="2800" dirty="0" smtClean="0"/>
              <a:t>and </a:t>
            </a:r>
            <a:r>
              <a:rPr lang="en-US" sz="2800" dirty="0" smtClean="0"/>
              <a:t>Evaluation</a:t>
            </a:r>
          </a:p>
          <a:p>
            <a:pPr lvl="2">
              <a:buFont typeface="Wingdings" charset="2"/>
              <a:buChar char="q"/>
            </a:pPr>
            <a:endParaRPr lang="en-US" sz="2800" b="1" dirty="0" smtClean="0"/>
          </a:p>
          <a:p>
            <a:pPr lvl="2">
              <a:buFont typeface="Wingdings" charset="2"/>
              <a:buChar char="q"/>
            </a:pPr>
            <a:r>
              <a:rPr lang="en-US" sz="2800" dirty="0" smtClean="0"/>
              <a:t>Teacher </a:t>
            </a:r>
            <a:r>
              <a:rPr lang="en-US" sz="2800" dirty="0" smtClean="0"/>
              <a:t>Teams</a:t>
            </a:r>
          </a:p>
          <a:p>
            <a:pPr marL="471170" lvl="1" indent="0">
              <a:buNone/>
            </a:pPr>
            <a:endParaRPr lang="en-US" sz="2400" b="1" dirty="0" smtClean="0"/>
          </a:p>
          <a:p>
            <a:pPr marL="471170" lvl="1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31533" y="592667"/>
            <a:ext cx="29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1284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660483" name="Picture 3" descr="http://coltrane.wiley.com/db/getimage/1_0787969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6417">
            <a:off x="2574614" y="776972"/>
            <a:ext cx="3970173" cy="537316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7411" name="AutoShape 4"/>
          <p:cNvSpPr>
            <a:spLocks noChangeAspect="1" noChangeArrowheads="1"/>
          </p:cNvSpPr>
          <p:nvPr/>
        </p:nvSpPr>
        <p:spPr bwMode="auto">
          <a:xfrm>
            <a:off x="0" y="1284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2613025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228602"/>
            <a:ext cx="8904689" cy="990600"/>
          </a:xfrm>
        </p:spPr>
        <p:txBody>
          <a:bodyPr>
            <a:no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Hiring: A</a:t>
            </a:r>
            <a:r>
              <a:rPr lang="en-US" sz="3000" dirty="0" smtClean="0"/>
              <a:t> </a:t>
            </a:r>
            <a:r>
              <a:rPr lang="en-US" sz="3000" dirty="0" smtClean="0"/>
              <a:t>Two-Way, Information-Rich </a:t>
            </a:r>
            <a:r>
              <a:rPr lang="en-US" sz="3000" dirty="0" smtClean="0"/>
              <a:t>Process 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9385" y="2230896"/>
            <a:ext cx="6501759" cy="4924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w Cen MT"/>
              </a:rPr>
              <a:t>Application Review &amp; Pre-Interview Screening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385" y="2945124"/>
            <a:ext cx="6501759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w Cen MT"/>
              </a:rPr>
              <a:t>Administrator </a:t>
            </a:r>
            <a:r>
              <a:rPr lang="en-US" sz="2800" dirty="0" smtClean="0">
                <a:latin typeface="Tw Cen MT"/>
              </a:rPr>
              <a:t>Interview</a:t>
            </a:r>
            <a:endParaRPr lang="en-US" sz="2600" dirty="0">
              <a:latin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385" y="3683117"/>
            <a:ext cx="6501759" cy="5232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w Cen MT"/>
              </a:rPr>
              <a:t>Teaching Demonstration</a:t>
            </a:r>
            <a:endParaRPr lang="en-US" sz="2600" dirty="0">
              <a:latin typeface="Tw Cen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385" y="4433219"/>
            <a:ext cx="6501759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w Cen MT"/>
              </a:rPr>
              <a:t>Meeting with Current Teachers</a:t>
            </a:r>
            <a:endParaRPr lang="en-US" sz="2600" dirty="0">
              <a:latin typeface="Tw Cen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385" y="5170868"/>
            <a:ext cx="6501759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w Cen MT"/>
              </a:rPr>
              <a:t>Reference Checks</a:t>
            </a:r>
            <a:endParaRPr lang="en-US" sz="2600" dirty="0">
              <a:latin typeface="Tw Cen M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86578" y="2723339"/>
            <a:ext cx="2157811" cy="2457342"/>
            <a:chOff x="6886578" y="2723339"/>
            <a:chExt cx="2157811" cy="2457342"/>
          </a:xfrm>
        </p:grpSpPr>
        <p:sp>
          <p:nvSpPr>
            <p:cNvPr id="15" name="TextBox 14"/>
            <p:cNvSpPr txBox="1"/>
            <p:nvPr/>
          </p:nvSpPr>
          <p:spPr>
            <a:xfrm>
              <a:off x="6886578" y="4349684"/>
              <a:ext cx="2157811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Tw Cen MT"/>
                </a:rPr>
                <a:t>Courting the Candidate</a:t>
              </a:r>
              <a:endParaRPr lang="en-US" sz="2400" dirty="0">
                <a:latin typeface="Tw Cen MT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7301" y="2723339"/>
              <a:ext cx="1680940" cy="1626345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735431" y="3683117"/>
            <a:ext cx="1954870" cy="52322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w Cen MT"/>
              </a:rPr>
              <a:t>... &amp; Debrief</a:t>
            </a:r>
            <a:endParaRPr lang="en-US" sz="2600" dirty="0">
              <a:latin typeface="Tw Cen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0B72E4-501C-924E-AB03-9EDCF591597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3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585" y="2511332"/>
            <a:ext cx="8722463" cy="313916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288014" y="1516697"/>
            <a:ext cx="8153399" cy="866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indent="-404813">
              <a:spcBef>
                <a:spcPts val="0"/>
              </a:spcBef>
            </a:pPr>
            <a:r>
              <a:rPr lang="en-US" sz="2400" dirty="0" smtClean="0"/>
              <a:t>Committed to developing their teachers</a:t>
            </a:r>
          </a:p>
          <a:p>
            <a:pPr marL="514350" indent="-404813">
              <a:spcBef>
                <a:spcPts val="0"/>
              </a:spcBef>
            </a:pPr>
            <a:r>
              <a:rPr lang="en-US" sz="2400" dirty="0" smtClean="0"/>
              <a:t>Frequent observations and feedback to teachers</a:t>
            </a:r>
            <a:endParaRPr sz="2400" dirty="0" smtClean="0"/>
          </a:p>
          <a:p>
            <a:pPr rtl="0">
              <a:spcBef>
                <a:spcPts val="0"/>
              </a:spcBef>
              <a:buNone/>
            </a:pPr>
            <a:endParaRPr lang="en-US" sz="2400" dirty="0" smtClean="0"/>
          </a:p>
          <a:p>
            <a:pPr rtl="0">
              <a:spcBef>
                <a:spcPts val="0"/>
              </a:spcBef>
              <a:buNone/>
            </a:pPr>
            <a:endParaRPr sz="2400" dirty="0"/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Supervision and Evaluation: </a:t>
            </a:r>
            <a:br>
              <a:rPr lang="en-US" sz="3200" dirty="0" smtClean="0"/>
            </a:br>
            <a:r>
              <a:rPr lang="en-US" sz="3200" dirty="0" smtClean="0"/>
              <a:t>Ongoing and Focused on Improvement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6043" t="62444" r="15641" b="21504"/>
          <a:stretch>
            <a:fillRect/>
          </a:stretch>
        </p:blipFill>
        <p:spPr>
          <a:xfrm>
            <a:off x="2735178" y="2750347"/>
            <a:ext cx="6030868" cy="683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178" y="3630020"/>
            <a:ext cx="3289300" cy="596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8014" y="3784003"/>
            <a:ext cx="273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w Cen MT"/>
                <a:ea typeface="Tw Cen MT"/>
                <a:cs typeface="Tw Cen MT"/>
              </a:rPr>
              <a:t>5–10 times per year</a:t>
            </a:r>
            <a:endParaRPr lang="en-US" sz="2000" b="1" dirty="0">
              <a:latin typeface="Tw Cen MT"/>
              <a:ea typeface="Tw Cen MT"/>
              <a:cs typeface="Tw Cen M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585" y="4594287"/>
            <a:ext cx="2323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w Cen MT"/>
                <a:ea typeface="Tw Cen MT"/>
                <a:cs typeface="Tw Cen MT"/>
              </a:rPr>
              <a:t>1– 4 times per year</a:t>
            </a:r>
            <a:endParaRPr lang="en-US" sz="2000" b="1" dirty="0">
              <a:latin typeface="Tw Cen MT"/>
              <a:ea typeface="Tw Cen MT"/>
              <a:cs typeface="Tw Cen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014" y="2904121"/>
            <a:ext cx="12618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latin typeface="Tw Cen MT"/>
                <a:cs typeface="Tw Cen MT"/>
              </a:rPr>
              <a:t>Biweekly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rcRect l="6043" t="62444" r="15641" b="21504"/>
          <a:stretch>
            <a:fillRect/>
          </a:stretch>
        </p:blipFill>
        <p:spPr>
          <a:xfrm>
            <a:off x="2735178" y="4443791"/>
            <a:ext cx="6030868" cy="68332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build="p"/>
      <p:bldP spid="15" grpId="0"/>
      <p:bldP spid="16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5" y="228600"/>
            <a:ext cx="8791073" cy="9906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Systems for Improvement were </a:t>
            </a:r>
            <a:r>
              <a:rPr lang="en-US" sz="3200" dirty="0" smtClean="0"/>
              <a:t>Interdependent</a:t>
            </a:r>
            <a:endParaRPr lang="en-US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870495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76337" y="6128084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694267" y="2857500"/>
            <a:ext cx="75438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0" charset="2"/>
              <a:buNone/>
              <a:defRPr sz="30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p"/>
              <a:defRPr sz="200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0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0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0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0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1F497D"/>
              </a:buClr>
              <a:buFont typeface="Wingdings" charset="0"/>
              <a:buNone/>
              <a:defRPr/>
            </a:pPr>
            <a:endParaRPr lang="en-US" smtClean="0">
              <a:solidFill>
                <a:prstClr val="white"/>
              </a:solidFill>
              <a:latin typeface="Times New Roman" charset="0"/>
              <a:cs typeface="ＭＳ Ｐゴシック" charset="0"/>
            </a:endParaRPr>
          </a:p>
          <a:p>
            <a:pPr algn="l">
              <a:buClr>
                <a:srgbClr val="1F497D"/>
              </a:buClr>
              <a:buFont typeface="Wingdings" charset="0"/>
              <a:buNone/>
              <a:defRPr/>
            </a:pPr>
            <a:r>
              <a:rPr lang="en-US" smtClean="0">
                <a:solidFill>
                  <a:prstClr val="white"/>
                </a:solidFill>
                <a:latin typeface="Times New Roman" charset="0"/>
                <a:cs typeface="ＭＳ Ｐゴシック" charset="0"/>
              </a:rPr>
              <a:t> </a:t>
            </a:r>
          </a:p>
          <a:p>
            <a:pPr algn="l">
              <a:buClr>
                <a:srgbClr val="1F497D"/>
              </a:buClr>
              <a:buFont typeface="Wingdings" charset="0"/>
              <a:buNone/>
              <a:defRPr/>
            </a:pPr>
            <a:endParaRPr lang="en-US" smtClean="0">
              <a:solidFill>
                <a:prstClr val="white"/>
              </a:solidFill>
              <a:latin typeface="Times New Roman" charset="0"/>
              <a:cs typeface="ＭＳ Ｐゴシック" charset="0"/>
            </a:endParaRPr>
          </a:p>
          <a:p>
            <a:pPr algn="l">
              <a:buClr>
                <a:srgbClr val="1F497D"/>
              </a:buClr>
              <a:buFont typeface="Wingdings" charset="0"/>
              <a:buNone/>
              <a:defRPr/>
            </a:pPr>
            <a:endParaRPr lang="en-US" dirty="0" smtClean="0">
              <a:solidFill>
                <a:prstClr val="white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2590800" cy="381000"/>
          </a:xfrm>
          <a:prstGeom prst="utur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  <a:lumOff val="50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>
                  <a:lumMod val="50000"/>
                  <a:lumOff val="50000"/>
                </a:schemeClr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838200" y="3810000"/>
            <a:ext cx="685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  <a:cs typeface="Garamond"/>
              </a:rPr>
              <a:t>A+</a:t>
            </a:r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6705600" y="4648200"/>
            <a:ext cx="609600" cy="5334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cs typeface="Garamond"/>
              </a:rPr>
              <a:t>-</a:t>
            </a: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cxnSp>
        <p:nvCxnSpPr>
          <p:cNvPr id="56336" name="AutoShape 17"/>
          <p:cNvCxnSpPr>
            <a:cxnSpLocks noChangeShapeType="1"/>
            <a:stCxn id="27652" idx="6"/>
            <a:endCxn id="27652" idx="6"/>
          </p:cNvCxnSpPr>
          <p:nvPr/>
        </p:nvCxnSpPr>
        <p:spPr bwMode="auto">
          <a:xfrm>
            <a:off x="1524000" y="40767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337" name="AutoShape 37"/>
          <p:cNvSpPr>
            <a:spLocks noChangeArrowheads="1"/>
          </p:cNvSpPr>
          <p:nvPr/>
        </p:nvSpPr>
        <p:spPr bwMode="auto">
          <a:xfrm>
            <a:off x="609600" y="1905000"/>
            <a:ext cx="7620000" cy="914400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cs typeface="Garamond" charset="0"/>
            </a:endParaRPr>
          </a:p>
        </p:txBody>
      </p:sp>
      <p:cxnSp>
        <p:nvCxnSpPr>
          <p:cNvPr id="19" name="AutoShape 18"/>
          <p:cNvCxnSpPr>
            <a:cxnSpLocks noChangeShapeType="1"/>
            <a:endCxn id="31" idx="4"/>
          </p:cNvCxnSpPr>
          <p:nvPr/>
        </p:nvCxnSpPr>
        <p:spPr bwMode="auto">
          <a:xfrm flipV="1">
            <a:off x="1165228" y="4343400"/>
            <a:ext cx="17461" cy="364067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2"/>
          <p:cNvCxnSpPr>
            <a:cxnSpLocks noChangeShapeType="1"/>
          </p:cNvCxnSpPr>
          <p:nvPr/>
        </p:nvCxnSpPr>
        <p:spPr bwMode="auto">
          <a:xfrm>
            <a:off x="1524000" y="4914900"/>
            <a:ext cx="304800" cy="1588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28"/>
          <p:cNvCxnSpPr>
            <a:cxnSpLocks noChangeShapeType="1"/>
          </p:cNvCxnSpPr>
          <p:nvPr/>
        </p:nvCxnSpPr>
        <p:spPr bwMode="auto">
          <a:xfrm flipH="1">
            <a:off x="3733800" y="4914900"/>
            <a:ext cx="429107" cy="0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8"/>
          <p:cNvCxnSpPr>
            <a:cxnSpLocks noChangeShapeType="1"/>
          </p:cNvCxnSpPr>
          <p:nvPr/>
        </p:nvCxnSpPr>
        <p:spPr bwMode="auto">
          <a:xfrm rot="5400000" flipH="1" flipV="1">
            <a:off x="2020888" y="4532312"/>
            <a:ext cx="228600" cy="3175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18"/>
          <p:cNvCxnSpPr>
            <a:cxnSpLocks noChangeShapeType="1"/>
          </p:cNvCxnSpPr>
          <p:nvPr/>
        </p:nvCxnSpPr>
        <p:spPr bwMode="auto">
          <a:xfrm rot="5400000" flipH="1" flipV="1">
            <a:off x="6897688" y="4532312"/>
            <a:ext cx="228600" cy="3175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8"/>
          <p:cNvCxnSpPr>
            <a:cxnSpLocks noChangeShapeType="1"/>
          </p:cNvCxnSpPr>
          <p:nvPr/>
        </p:nvCxnSpPr>
        <p:spPr bwMode="auto">
          <a:xfrm rot="5400000" flipH="1" flipV="1">
            <a:off x="5907088" y="4532312"/>
            <a:ext cx="228600" cy="3175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2"/>
          <p:cNvCxnSpPr>
            <a:cxnSpLocks noChangeShapeType="1"/>
          </p:cNvCxnSpPr>
          <p:nvPr/>
        </p:nvCxnSpPr>
        <p:spPr bwMode="auto">
          <a:xfrm>
            <a:off x="6172200" y="4953000"/>
            <a:ext cx="533400" cy="1588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2"/>
          <p:cNvCxnSpPr>
            <a:cxnSpLocks noChangeShapeType="1"/>
          </p:cNvCxnSpPr>
          <p:nvPr/>
        </p:nvCxnSpPr>
        <p:spPr bwMode="auto">
          <a:xfrm>
            <a:off x="3505200" y="4191000"/>
            <a:ext cx="609600" cy="1588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/>
          <p:nvPr/>
        </p:nvCxnSpPr>
        <p:spPr>
          <a:xfrm flipH="1">
            <a:off x="4800600" y="4191000"/>
            <a:ext cx="9906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38200" y="2895600"/>
            <a:ext cx="82296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	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4428067" y="3572933"/>
            <a:ext cx="2590800" cy="381000"/>
          </a:xfrm>
          <a:prstGeom prst="utur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xtLst/>
        </p:spPr>
        <p:txBody>
          <a:bodyPr vert="horz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7964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rgbClr val="F79646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Oval 5"/>
          <p:cNvSpPr>
            <a:spLocks noChangeArrowheads="1"/>
          </p:cNvSpPr>
          <p:nvPr/>
        </p:nvSpPr>
        <p:spPr bwMode="auto">
          <a:xfrm>
            <a:off x="839789" y="3810000"/>
            <a:ext cx="685800" cy="53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838200" y="4648200"/>
            <a:ext cx="6858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cxnSp>
        <p:nvCxnSpPr>
          <p:cNvPr id="36" name="AutoShape 22"/>
          <p:cNvCxnSpPr>
            <a:cxnSpLocks noChangeShapeType="1"/>
          </p:cNvCxnSpPr>
          <p:nvPr/>
        </p:nvCxnSpPr>
        <p:spPr bwMode="auto">
          <a:xfrm>
            <a:off x="6248400" y="4192588"/>
            <a:ext cx="533400" cy="1588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6705600" y="3886200"/>
            <a:ext cx="6096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5723467" y="3962400"/>
            <a:ext cx="609600" cy="533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cxnSp>
        <p:nvCxnSpPr>
          <p:cNvPr id="40" name="AutoShape 22"/>
          <p:cNvCxnSpPr>
            <a:cxnSpLocks noChangeShapeType="1"/>
          </p:cNvCxnSpPr>
          <p:nvPr/>
        </p:nvCxnSpPr>
        <p:spPr bwMode="auto">
          <a:xfrm>
            <a:off x="1525589" y="4178300"/>
            <a:ext cx="304800" cy="1588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1828800" y="3886200"/>
            <a:ext cx="6858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cxnSp>
        <p:nvCxnSpPr>
          <p:cNvPr id="44" name="AutoShape 18"/>
          <p:cNvCxnSpPr>
            <a:cxnSpLocks noChangeShapeType="1"/>
          </p:cNvCxnSpPr>
          <p:nvPr/>
        </p:nvCxnSpPr>
        <p:spPr bwMode="auto">
          <a:xfrm flipV="1">
            <a:off x="3468161" y="4343400"/>
            <a:ext cx="17461" cy="364067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" name="Oval 7"/>
          <p:cNvSpPr>
            <a:spLocks noChangeArrowheads="1"/>
          </p:cNvSpPr>
          <p:nvPr/>
        </p:nvSpPr>
        <p:spPr bwMode="auto">
          <a:xfrm>
            <a:off x="3124200" y="4648200"/>
            <a:ext cx="6096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5638800" y="4648200"/>
            <a:ext cx="6096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cxnSp>
        <p:nvCxnSpPr>
          <p:cNvPr id="48" name="AutoShape 18"/>
          <p:cNvCxnSpPr>
            <a:cxnSpLocks noChangeShapeType="1"/>
          </p:cNvCxnSpPr>
          <p:nvPr/>
        </p:nvCxnSpPr>
        <p:spPr bwMode="auto">
          <a:xfrm flipV="1">
            <a:off x="4551895" y="4368800"/>
            <a:ext cx="17461" cy="364067"/>
          </a:xfrm>
          <a:prstGeom prst="straightConnector1">
            <a:avLst/>
          </a:prstGeom>
          <a:noFill/>
          <a:ln w="889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4162907" y="4648200"/>
            <a:ext cx="623455" cy="5334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50" name="Oval 10"/>
          <p:cNvSpPr>
            <a:spLocks noChangeArrowheads="1"/>
          </p:cNvSpPr>
          <p:nvPr/>
        </p:nvSpPr>
        <p:spPr bwMode="auto">
          <a:xfrm>
            <a:off x="4162907" y="3886200"/>
            <a:ext cx="6858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2387600" y="4076700"/>
            <a:ext cx="9906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00400" y="3862724"/>
            <a:ext cx="609600" cy="48490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53" name="Oval 5"/>
          <p:cNvSpPr>
            <a:spLocks noChangeArrowheads="1"/>
          </p:cNvSpPr>
          <p:nvPr/>
        </p:nvSpPr>
        <p:spPr bwMode="auto">
          <a:xfrm>
            <a:off x="1828800" y="4648200"/>
            <a:ext cx="685800" cy="53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" y="279400"/>
            <a:ext cx="8267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Effective systems for Hiring, Teams, and Evaluation supported teachers’ and students’ </a:t>
            </a:r>
            <a:r>
              <a:rPr lang="en-US" sz="28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development throughout </a:t>
            </a:r>
            <a:r>
              <a:rPr lang="en-US" sz="2800" dirty="0" smtClean="0">
                <a:solidFill>
                  <a:schemeClr val="bg1"/>
                </a:solidFill>
                <a:latin typeface="Tw Cen MT" charset="0"/>
                <a:ea typeface="Tw Cen MT" charset="0"/>
                <a:cs typeface="Tw Cen MT" charset="0"/>
              </a:rPr>
              <a:t>the school.</a:t>
            </a:r>
            <a:endParaRPr lang="en-US" sz="2800" dirty="0">
              <a:solidFill>
                <a:schemeClr val="bg1"/>
              </a:solidFill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10831"/>
            <a:ext cx="90677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The Project on the Next Generation of Teachers</a:t>
            </a:r>
            <a:br>
              <a:rPr lang="en-US" sz="3500" b="1" dirty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</a:br>
            <a:r>
              <a:rPr lang="en-US" sz="3500" dirty="0" err="1" smtClean="0">
                <a:solidFill>
                  <a:schemeClr val="bg1"/>
                </a:solidFill>
                <a:latin typeface="Tw Cen MT"/>
                <a:ea typeface="Tw Cen MT"/>
                <a:cs typeface="Tw Cen MT"/>
              </a:rPr>
              <a:t>www.project</a:t>
            </a:r>
            <a:r>
              <a:rPr lang="en-US" sz="3500" dirty="0" err="1" smtClean="0">
                <a:solidFill>
                  <a:srgbClr val="FFFFFF"/>
                </a:solidFill>
                <a:latin typeface="Tw Cen MT"/>
                <a:ea typeface="Tw Cen MT"/>
                <a:cs typeface="Tw Cen MT"/>
              </a:rPr>
              <a:t>ngt.harvard.edu</a:t>
            </a:r>
            <a:endParaRPr lang="en-US" sz="3500" dirty="0">
              <a:solidFill>
                <a:schemeClr val="bg1"/>
              </a:solidFill>
              <a:latin typeface="Tw Cen MT"/>
              <a:ea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2574034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66699"/>
              </a:gs>
              <a:gs pos="100000">
                <a:srgbClr val="2F2F4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0" y="-13957"/>
            <a:ext cx="9144000" cy="6858000"/>
          </a:xfrm>
          <a:prstGeom prst="rect">
            <a:avLst/>
          </a:prstGeom>
          <a:solidFill>
            <a:srgbClr val="2E537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1524000"/>
            <a:ext cx="5791200" cy="4343400"/>
            <a:chOff x="1008" y="960"/>
            <a:chExt cx="3648" cy="2736"/>
          </a:xfrm>
        </p:grpSpPr>
        <p:sp>
          <p:nvSpPr>
            <p:cNvPr id="25614" name="Oval 5"/>
            <p:cNvSpPr>
              <a:spLocks noChangeArrowheads="1"/>
            </p:cNvSpPr>
            <p:nvPr/>
          </p:nvSpPr>
          <p:spPr bwMode="auto">
            <a:xfrm>
              <a:off x="1008" y="960"/>
              <a:ext cx="3648" cy="27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15" name="Text Box 6"/>
            <p:cNvSpPr txBox="1">
              <a:spLocks noChangeArrowheads="1"/>
            </p:cNvSpPr>
            <p:nvPr/>
          </p:nvSpPr>
          <p:spPr bwMode="auto">
            <a:xfrm>
              <a:off x="2448" y="960"/>
              <a:ext cx="77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prstClr val="black"/>
                  </a:solidFill>
                  <a:latin typeface="Tw Cen MT"/>
                </a:rPr>
                <a:t>Federal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057400" y="1903413"/>
            <a:ext cx="4876800" cy="3506787"/>
            <a:chOff x="1296" y="1199"/>
            <a:chExt cx="3072" cy="2209"/>
          </a:xfrm>
        </p:grpSpPr>
        <p:sp>
          <p:nvSpPr>
            <p:cNvPr id="25612" name="Oval 8"/>
            <p:cNvSpPr>
              <a:spLocks noChangeArrowheads="1"/>
            </p:cNvSpPr>
            <p:nvPr/>
          </p:nvSpPr>
          <p:spPr bwMode="auto">
            <a:xfrm>
              <a:off x="1296" y="1200"/>
              <a:ext cx="3072" cy="22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13" name="Text Box 9"/>
            <p:cNvSpPr txBox="1">
              <a:spLocks noChangeArrowheads="1"/>
            </p:cNvSpPr>
            <p:nvPr/>
          </p:nvSpPr>
          <p:spPr bwMode="auto">
            <a:xfrm>
              <a:off x="2544" y="1199"/>
              <a:ext cx="5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prstClr val="black"/>
                  </a:solidFill>
                  <a:latin typeface="Tw Cen MT"/>
                </a:rPr>
                <a:t>State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514600" y="2362200"/>
            <a:ext cx="3962400" cy="2514600"/>
            <a:chOff x="1584" y="1488"/>
            <a:chExt cx="2496" cy="1584"/>
          </a:xfrm>
        </p:grpSpPr>
        <p:sp>
          <p:nvSpPr>
            <p:cNvPr id="25610" name="Oval 11"/>
            <p:cNvSpPr>
              <a:spLocks noChangeArrowheads="1"/>
            </p:cNvSpPr>
            <p:nvPr/>
          </p:nvSpPr>
          <p:spPr bwMode="auto">
            <a:xfrm>
              <a:off x="1584" y="1488"/>
              <a:ext cx="2496" cy="158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611" name="Text Box 12"/>
            <p:cNvSpPr txBox="1">
              <a:spLocks noChangeArrowheads="1"/>
            </p:cNvSpPr>
            <p:nvPr/>
          </p:nvSpPr>
          <p:spPr bwMode="auto">
            <a:xfrm>
              <a:off x="2496" y="1488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prstClr val="black"/>
                  </a:solidFill>
                  <a:latin typeface="Tw Cen MT"/>
                </a:rPr>
                <a:t>District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48000" y="2819400"/>
            <a:ext cx="2895600" cy="1677988"/>
            <a:chOff x="672" y="432"/>
            <a:chExt cx="1824" cy="1057"/>
          </a:xfrm>
        </p:grpSpPr>
        <p:sp>
          <p:nvSpPr>
            <p:cNvPr id="25607" name="Oval 14"/>
            <p:cNvSpPr>
              <a:spLocks noChangeArrowheads="1"/>
            </p:cNvSpPr>
            <p:nvPr/>
          </p:nvSpPr>
          <p:spPr bwMode="auto">
            <a:xfrm>
              <a:off x="672" y="433"/>
              <a:ext cx="1824" cy="105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25608" name="Picture 15" descr="PE03254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721"/>
              <a:ext cx="768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9" name="Text Box 16"/>
            <p:cNvSpPr txBox="1">
              <a:spLocks noChangeArrowheads="1"/>
            </p:cNvSpPr>
            <p:nvPr/>
          </p:nvSpPr>
          <p:spPr bwMode="auto">
            <a:xfrm>
              <a:off x="1248" y="432"/>
              <a:ext cx="7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prstClr val="black"/>
                  </a:solidFill>
                  <a:latin typeface="Tw Cen MT"/>
                </a:rPr>
                <a:t>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1169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81000"/>
            <a:ext cx="8305800" cy="603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The Egg-Crate School</a:t>
            </a:r>
            <a:endParaRPr lang="en-US" sz="3200" dirty="0">
              <a:solidFill>
                <a:schemeClr val="accent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2649538"/>
            <a:ext cx="7620000" cy="2989262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buFont typeface="Wingdings" charset="0"/>
              <a:buNone/>
              <a:defRPr/>
            </a:pPr>
            <a:endParaRPr lang="en-US" dirty="0">
              <a:latin typeface="Times New Roman" charset="0"/>
              <a:cs typeface="ＭＳ Ｐゴシック" charset="0"/>
            </a:endParaRPr>
          </a:p>
          <a:p>
            <a:pPr algn="l">
              <a:buFont typeface="Wingdings" charset="0"/>
              <a:buNone/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    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algn="l">
              <a:buFont typeface="Wingdings" charset="0"/>
              <a:buNone/>
              <a:defRPr/>
            </a:pPr>
            <a:endParaRPr lang="en-US" dirty="0">
              <a:latin typeface="Times New Roman" charset="0"/>
              <a:cs typeface="ＭＳ Ｐゴシック" charset="0"/>
            </a:endParaRPr>
          </a:p>
          <a:p>
            <a:pPr algn="l">
              <a:buFont typeface="Wingdings" charset="0"/>
              <a:buNone/>
              <a:defRPr/>
            </a:pPr>
            <a:endParaRPr lang="en-US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7411" name="AutoShape 17"/>
          <p:cNvCxnSpPr>
            <a:cxnSpLocks noChangeShapeType="1"/>
          </p:cNvCxnSpPr>
          <p:nvPr/>
        </p:nvCxnSpPr>
        <p:spPr bwMode="auto">
          <a:xfrm>
            <a:off x="1524000" y="37719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7412" name="Picture 2"/>
          <p:cNvPicPr>
            <a:picLocks noChangeAspect="1"/>
          </p:cNvPicPr>
          <p:nvPr/>
        </p:nvPicPr>
        <p:blipFill>
          <a:blip r:embed="rId3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40000">
            <a:off x="1824190" y="2093694"/>
            <a:ext cx="5659471" cy="41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803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37"/>
          <p:cNvSpPr>
            <a:spLocks noChangeArrowheads="1"/>
          </p:cNvSpPr>
          <p:nvPr/>
        </p:nvSpPr>
        <p:spPr bwMode="auto">
          <a:xfrm>
            <a:off x="685800" y="1735138"/>
            <a:ext cx="7620000" cy="914400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05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685800" y="2819400"/>
            <a:ext cx="75438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-110" charset="2"/>
              <a:buNone/>
              <a:defRPr sz="3000">
                <a:solidFill>
                  <a:schemeClr val="tx1"/>
                </a:solidFill>
                <a:latin typeface="Garamond"/>
                <a:ea typeface="ＭＳ Ｐゴシック" charset="0"/>
                <a:cs typeface="Garamond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charset="0"/>
              <a:buChar char="p"/>
              <a:defRPr sz="200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0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0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0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10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1F497D"/>
              </a:buClr>
              <a:buFont typeface="Wingdings" charset="0"/>
              <a:buNone/>
              <a:defRPr/>
            </a:pPr>
            <a:endParaRPr lang="en-US" smtClean="0">
              <a:solidFill>
                <a:srgbClr val="FDEADA"/>
              </a:solidFill>
              <a:latin typeface="Times New Roman" charset="0"/>
              <a:cs typeface="ＭＳ Ｐゴシック" charset="0"/>
            </a:endParaRPr>
          </a:p>
          <a:p>
            <a:pPr algn="l">
              <a:buClr>
                <a:srgbClr val="1F497D"/>
              </a:buClr>
              <a:buFont typeface="Wingdings" charset="0"/>
              <a:buNone/>
              <a:defRPr/>
            </a:pPr>
            <a:r>
              <a:rPr lang="en-US" smtClean="0">
                <a:solidFill>
                  <a:srgbClr val="FDEADA"/>
                </a:solidFill>
                <a:latin typeface="Times New Roman" charset="0"/>
                <a:cs typeface="ＭＳ Ｐゴシック" charset="0"/>
              </a:rPr>
              <a:t> </a:t>
            </a:r>
          </a:p>
          <a:p>
            <a:pPr algn="l">
              <a:buClr>
                <a:srgbClr val="1F497D"/>
              </a:buClr>
              <a:buFont typeface="Wingdings" charset="0"/>
              <a:buNone/>
              <a:defRPr/>
            </a:pPr>
            <a:endParaRPr lang="en-US" smtClean="0">
              <a:solidFill>
                <a:srgbClr val="FDEADA"/>
              </a:solidFill>
              <a:latin typeface="Times New Roman" charset="0"/>
              <a:cs typeface="ＭＳ Ｐゴシック" charset="0"/>
            </a:endParaRPr>
          </a:p>
          <a:p>
            <a:pPr algn="l">
              <a:buClr>
                <a:srgbClr val="1F497D"/>
              </a:buClr>
              <a:buFont typeface="Wingdings" charset="0"/>
              <a:buNone/>
              <a:defRPr/>
            </a:pPr>
            <a:endParaRPr lang="en-US" dirty="0" smtClean="0">
              <a:solidFill>
                <a:srgbClr val="FDEADA"/>
              </a:solidFill>
              <a:latin typeface="Times New Roman" charset="0"/>
              <a:cs typeface="ＭＳ Ｐゴシック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305800" cy="11963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bg1"/>
                </a:solidFill>
                <a:ea typeface="ＭＳ Ｐゴシック" charset="0"/>
                <a:cs typeface="Arial"/>
              </a:rPr>
              <a:t>The Problem:</a:t>
            </a:r>
            <a:br>
              <a:rPr lang="en-US" sz="2800" b="1" dirty="0" smtClean="0">
                <a:solidFill>
                  <a:schemeClr val="bg1"/>
                </a:solidFill>
                <a:ea typeface="ＭＳ Ｐゴシック" charset="0"/>
                <a:cs typeface="Arial"/>
              </a:rPr>
            </a:br>
            <a:r>
              <a:rPr lang="en-US" sz="2800" b="1" dirty="0" smtClean="0">
                <a:solidFill>
                  <a:schemeClr val="bg1"/>
                </a:solidFill>
                <a:ea typeface="ＭＳ Ｐゴシック" charset="0"/>
                <a:cs typeface="Arial"/>
              </a:rPr>
              <a:t>Isolation within the Egg-Crate School</a:t>
            </a:r>
            <a:endParaRPr lang="en-US" sz="2800" b="1" dirty="0">
              <a:solidFill>
                <a:schemeClr val="bg1"/>
              </a:solidFill>
              <a:ea typeface="ＭＳ Ｐゴシック" charset="0"/>
              <a:cs typeface="Arial"/>
            </a:endParaRPr>
          </a:p>
        </p:txBody>
      </p:sp>
      <p:cxnSp>
        <p:nvCxnSpPr>
          <p:cNvPr id="54287" name="AutoShape 17"/>
          <p:cNvCxnSpPr>
            <a:cxnSpLocks noChangeShapeType="1"/>
          </p:cNvCxnSpPr>
          <p:nvPr/>
        </p:nvCxnSpPr>
        <p:spPr bwMode="auto">
          <a:xfrm>
            <a:off x="1524000" y="41529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8200" y="3139440"/>
            <a:ext cx="685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1828800" y="4191000"/>
            <a:ext cx="685800" cy="533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838200" y="4191000"/>
            <a:ext cx="6858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3009900" y="4152900"/>
            <a:ext cx="6096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1828800" y="3098800"/>
            <a:ext cx="6858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3022600" y="3086100"/>
            <a:ext cx="609600" cy="533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4254500" y="3101340"/>
            <a:ext cx="6858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4191000" y="4191000"/>
            <a:ext cx="685800" cy="5334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5588000" y="3063240"/>
            <a:ext cx="685800" cy="609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28" name="Oval 13"/>
          <p:cNvSpPr>
            <a:spLocks noChangeArrowheads="1"/>
          </p:cNvSpPr>
          <p:nvPr/>
        </p:nvSpPr>
        <p:spPr bwMode="auto">
          <a:xfrm>
            <a:off x="6731000" y="3086100"/>
            <a:ext cx="6096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5619750" y="4191000"/>
            <a:ext cx="609600" cy="533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6781800" y="4191000"/>
            <a:ext cx="609600" cy="5334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prstClr val="black"/>
                </a:solidFill>
                <a:cs typeface="Garamond"/>
              </a:rPr>
              <a:t>-</a:t>
            </a:r>
            <a:endParaRPr lang="en-US" dirty="0">
              <a:solidFill>
                <a:prstClr val="white"/>
              </a:solidFill>
              <a:cs typeface="Garamond"/>
            </a:endParaRPr>
          </a:p>
        </p:txBody>
      </p:sp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609600" y="1905000"/>
            <a:ext cx="7620000" cy="914400"/>
          </a:xfrm>
          <a:prstGeom prst="triangle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white"/>
              </a:solidFill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305800" cy="1470025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</a:rPr>
              <a:t>Within </a:t>
            </a:r>
            <a:r>
              <a:rPr lang="en-US" altLang="en-US" sz="3200" dirty="0" smtClean="0">
                <a:solidFill>
                  <a:schemeClr val="bg1"/>
                </a:solidFill>
              </a:rPr>
              <a:t>Any </a:t>
            </a:r>
            <a:r>
              <a:rPr lang="en-US" altLang="en-US" sz="3200" dirty="0">
                <a:solidFill>
                  <a:schemeClr val="bg1"/>
                </a:solidFill>
              </a:rPr>
              <a:t>School, Teachers Vary in Quality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620000" cy="2286000"/>
          </a:xfr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2"/>
              <a:buNone/>
            </a:pPr>
            <a:endParaRPr lang="en-US" altLang="en-US" dirty="0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838200" y="3886200"/>
            <a:ext cx="6858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accent1"/>
                </a:solidFill>
              </a:rPr>
              <a:t>A+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1333500" y="4648200"/>
            <a:ext cx="6477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B+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2971800" y="4648200"/>
            <a:ext cx="6096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B+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1778000" y="3924300"/>
            <a:ext cx="7366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B+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2971800" y="3886200"/>
            <a:ext cx="6858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4114800" y="3886200"/>
            <a:ext cx="6858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B+</a:t>
            </a: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4114800" y="4648200"/>
            <a:ext cx="685800" cy="5334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A-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410200" y="3886200"/>
            <a:ext cx="6223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6705600" y="38862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B+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5410200" y="4648200"/>
            <a:ext cx="6223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B+</a:t>
            </a: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6705600" y="4648200"/>
            <a:ext cx="609600" cy="5334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A-</a:t>
            </a:r>
          </a:p>
        </p:txBody>
      </p:sp>
      <p:cxnSp>
        <p:nvCxnSpPr>
          <p:cNvPr id="30736" name="AutoShape 17"/>
          <p:cNvCxnSpPr>
            <a:cxnSpLocks noChangeShapeType="1"/>
            <a:stCxn id="30724" idx="6"/>
            <a:endCxn id="30724" idx="6"/>
          </p:cNvCxnSpPr>
          <p:nvPr/>
        </p:nvCxnSpPr>
        <p:spPr bwMode="auto">
          <a:xfrm>
            <a:off x="1524000" y="41529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7" name="AutoShape 37"/>
          <p:cNvSpPr>
            <a:spLocks noChangeArrowheads="1"/>
          </p:cNvSpPr>
          <p:nvPr/>
        </p:nvSpPr>
        <p:spPr bwMode="auto">
          <a:xfrm>
            <a:off x="685800" y="2438400"/>
            <a:ext cx="7620000" cy="914400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531353" cy="99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000" dirty="0" smtClean="0">
                <a:latin typeface="Tw Cen MT"/>
                <a:cs typeface="Tw Cen MT"/>
              </a:rPr>
              <a:t>Two Approaches to School Improvement</a:t>
            </a:r>
            <a:r>
              <a:rPr lang="en-US" sz="4000" dirty="0">
                <a:latin typeface="Tw Cen MT"/>
                <a:cs typeface="Tw Cen MT"/>
              </a:rPr>
              <a:t>	</a:t>
            </a:r>
            <a:r>
              <a:rPr lang="en-US" sz="4000" dirty="0" smtClean="0">
                <a:latin typeface="Tw Cen MT"/>
                <a:cs typeface="Tw Cen MT"/>
              </a:rPr>
              <a:t>		</a:t>
            </a:r>
            <a:r>
              <a:rPr lang="en-US" sz="3200" dirty="0" smtClean="0">
                <a:latin typeface="Tw Cen MT"/>
                <a:cs typeface="Tw Cen MT"/>
              </a:rPr>
              <a:t>			</a:t>
            </a:r>
            <a:endParaRPr lang="en-US" sz="2400" dirty="0">
              <a:latin typeface="Tw Cen MT"/>
              <a:cs typeface="Tw Cen MT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66737" indent="-457200">
              <a:spcBef>
                <a:spcPts val="0"/>
              </a:spcBef>
              <a:buClrTx/>
              <a:buFont typeface="Arial"/>
              <a:buChar char="•"/>
            </a:pPr>
            <a:r>
              <a:rPr lang="en-US" sz="2800" b="1" dirty="0" smtClean="0">
                <a:latin typeface="Tw Cen MT"/>
                <a:cs typeface="Tw Cen MT"/>
              </a:rPr>
              <a:t>Focus on Individuals: </a:t>
            </a:r>
            <a:r>
              <a:rPr lang="en-US" sz="2800" dirty="0" smtClean="0">
                <a:latin typeface="Tw Cen MT"/>
                <a:cs typeface="Tw Cen MT"/>
              </a:rPr>
              <a:t>Hire </a:t>
            </a:r>
            <a:r>
              <a:rPr lang="en-US" sz="2800" dirty="0" smtClean="0">
                <a:latin typeface="Tw Cen MT"/>
                <a:cs typeface="Tw Cen MT"/>
                <a:sym typeface="Wingdings"/>
              </a:rPr>
              <a:t>effective or promising teachers; reward and retain them, while dismissing ineffective teachers.</a:t>
            </a:r>
          </a:p>
          <a:p>
            <a:pPr marL="566737" indent="-457200">
              <a:spcBef>
                <a:spcPts val="0"/>
              </a:spcBef>
              <a:buClrTx/>
              <a:buFont typeface="Arial"/>
              <a:buChar char="•"/>
            </a:pPr>
            <a:endParaRPr lang="en-US" sz="2800" dirty="0" smtClean="0">
              <a:latin typeface="Tw Cen MT"/>
              <a:cs typeface="Tw Cen MT"/>
              <a:sym typeface="Wingdings"/>
            </a:endParaRPr>
          </a:p>
          <a:p>
            <a:pPr marL="566737" indent="-457200">
              <a:spcBef>
                <a:spcPts val="0"/>
              </a:spcBef>
              <a:buClrTx/>
              <a:buFont typeface="Arial"/>
              <a:buChar char="•"/>
            </a:pPr>
            <a:r>
              <a:rPr lang="en-US" sz="2800" b="1" dirty="0" smtClean="0">
                <a:sym typeface="Wingdings"/>
              </a:rPr>
              <a:t>Focus on the Organization:  </a:t>
            </a:r>
            <a:r>
              <a:rPr lang="en-US" sz="2800" dirty="0">
                <a:sym typeface="Wingdings"/>
              </a:rPr>
              <a:t>Rely on formal and informal interactions among teachers and principals (e.g., hiring committees, grade-level teams, supervision and evaluation) to develop human capital throughout the school.</a:t>
            </a:r>
          </a:p>
          <a:p>
            <a:pPr marL="110490" indent="0">
              <a:spcBef>
                <a:spcPts val="0"/>
              </a:spcBef>
              <a:buNone/>
            </a:pPr>
            <a:endParaRPr lang="en-US" sz="2800" dirty="0">
              <a:latin typeface="Tw Cen MT"/>
              <a:cs typeface="Tw Cen MT"/>
              <a:sym typeface="Wingdings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latin typeface="Tw Cen MT"/>
              <a:cs typeface="Tw Cen MT"/>
              <a:sym typeface="Wingdings"/>
            </a:endParaRPr>
          </a:p>
          <a:p>
            <a:pPr marL="110490" indent="0">
              <a:spcBef>
                <a:spcPts val="0"/>
              </a:spcBef>
              <a:buNone/>
            </a:pPr>
            <a:endParaRPr lang="en-US" sz="2800" dirty="0" smtClean="0">
              <a:sym typeface="Wingdings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sym typeface="Wingdings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sym typeface="Wingdings"/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sym typeface="Wingdings"/>
            </a:endParaRPr>
          </a:p>
          <a:p>
            <a:pPr marL="110490" indent="0">
              <a:spcBef>
                <a:spcPts val="0"/>
              </a:spcBef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5583774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Work Environments Matter</a:t>
            </a:r>
            <a:br>
              <a:rPr lang="en-US" sz="4000" dirty="0" smtClean="0"/>
            </a:br>
            <a:r>
              <a:rPr lang="en-US" dirty="0" smtClean="0"/>
              <a:t>			</a:t>
            </a:r>
            <a:r>
              <a:rPr lang="en-US" sz="2200" dirty="0" smtClean="0"/>
              <a:t>(Johnson, Kraft, &amp; </a:t>
            </a:r>
            <a:r>
              <a:rPr lang="en-US" sz="2200" dirty="0" err="1" smtClean="0"/>
              <a:t>Papay</a:t>
            </a:r>
            <a:r>
              <a:rPr lang="en-US" sz="2200" dirty="0" smtClean="0"/>
              <a:t>, 2012)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04555"/>
            <a:ext cx="8153400" cy="4087091"/>
          </a:xfrm>
        </p:spPr>
        <p:txBody>
          <a:bodyPr>
            <a:noAutofit/>
          </a:bodyPr>
          <a:lstStyle/>
          <a:p>
            <a:r>
              <a:rPr lang="en-US" sz="2800" dirty="0" smtClean="0"/>
              <a:t>Work environment is a stronger predictor of a teacher’s satisfaction and intention to transfer than student characteristics.</a:t>
            </a:r>
          </a:p>
          <a:p>
            <a:r>
              <a:rPr lang="en-US" sz="2800" dirty="0" smtClean="0"/>
              <a:t>In comparing schools with similar demographics, student growth rates were higher in schools with better work environments:</a:t>
            </a:r>
          </a:p>
          <a:p>
            <a:pPr lvl="1">
              <a:buFont typeface="Wingdings" charset="2"/>
              <a:buChar char="q"/>
            </a:pPr>
            <a:r>
              <a:rPr lang="en-US" sz="2800" dirty="0" smtClean="0">
                <a:latin typeface="Tw Cen MT"/>
                <a:cs typeface="Tw Cen MT"/>
              </a:rPr>
              <a:t> </a:t>
            </a:r>
            <a:r>
              <a:rPr lang="en-US" sz="2600" dirty="0" smtClean="0">
                <a:latin typeface="Tw Cen MT"/>
                <a:cs typeface="Tw Cen MT"/>
              </a:rPr>
              <a:t>Relationships with Colleagues</a:t>
            </a:r>
          </a:p>
          <a:p>
            <a:pPr lvl="1">
              <a:buFont typeface="Wingdings" charset="2"/>
              <a:buChar char="q"/>
            </a:pPr>
            <a:r>
              <a:rPr lang="en-US" sz="2600" dirty="0" smtClean="0">
                <a:latin typeface="Tw Cen MT"/>
                <a:cs typeface="Tw Cen MT"/>
              </a:rPr>
              <a:t>  Leadership of Principals</a:t>
            </a:r>
          </a:p>
          <a:p>
            <a:pPr lvl="1">
              <a:buFont typeface="Wingdings" charset="2"/>
              <a:buChar char="q"/>
            </a:pPr>
            <a:r>
              <a:rPr lang="en-US" sz="2600" dirty="0" smtClean="0">
                <a:latin typeface="Tw Cen MT"/>
                <a:cs typeface="Tw Cen MT"/>
              </a:rPr>
              <a:t>  School Culture (including order and discipline)</a:t>
            </a:r>
            <a:endParaRPr lang="en-US" sz="26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573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305800" cy="1470025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bg1"/>
                </a:solidFill>
              </a:rPr>
              <a:t>THE CHALLENGE: </a:t>
            </a:r>
            <a:br>
              <a:rPr lang="en-US" altLang="en-US" sz="3200" dirty="0" smtClean="0">
                <a:solidFill>
                  <a:schemeClr val="bg1"/>
                </a:solidFill>
              </a:rPr>
            </a:br>
            <a:r>
              <a:rPr lang="en-US" altLang="en-US" sz="3200" dirty="0" smtClean="0">
                <a:solidFill>
                  <a:schemeClr val="bg1"/>
                </a:solidFill>
              </a:rPr>
              <a:t>Promoting peer-to-peer interaction and development throughout the school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620000" cy="2286000"/>
          </a:xfrm>
          <a:solidFill>
            <a:srgbClr val="CCFFFF"/>
          </a:solidFill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charset="2"/>
              <a:buNone/>
            </a:pPr>
            <a:endParaRPr lang="en-US" altLang="en-US" dirty="0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838200" y="3886200"/>
            <a:ext cx="685800" cy="533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accent1"/>
                </a:solidFill>
              </a:rPr>
              <a:t>A+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838200" y="4648200"/>
            <a:ext cx="6858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B+</a:t>
            </a: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2362200" y="4648200"/>
            <a:ext cx="762000" cy="533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B+</a:t>
            </a: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1828800" y="3886200"/>
            <a:ext cx="6858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B+</a:t>
            </a:r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2971800" y="3886200"/>
            <a:ext cx="6096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4114800" y="3886200"/>
            <a:ext cx="6858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B+</a:t>
            </a:r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4114800" y="4648200"/>
            <a:ext cx="685800" cy="5334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A-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638800" y="3886200"/>
            <a:ext cx="6096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6705600" y="38862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B+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5638800" y="4648200"/>
            <a:ext cx="609600" cy="533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/>
              <a:t>B+</a:t>
            </a:r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6705600" y="4648200"/>
            <a:ext cx="609600" cy="5334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en-US" dirty="0"/>
              <a:t>A-</a:t>
            </a:r>
          </a:p>
        </p:txBody>
      </p:sp>
      <p:cxnSp>
        <p:nvCxnSpPr>
          <p:cNvPr id="30736" name="AutoShape 17"/>
          <p:cNvCxnSpPr>
            <a:cxnSpLocks noChangeShapeType="1"/>
            <a:stCxn id="30724" idx="6"/>
            <a:endCxn id="30724" idx="6"/>
          </p:cNvCxnSpPr>
          <p:nvPr/>
        </p:nvCxnSpPr>
        <p:spPr bwMode="auto">
          <a:xfrm>
            <a:off x="1524000" y="41529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7" name="AutoShape 37"/>
          <p:cNvSpPr>
            <a:spLocks noChangeArrowheads="1"/>
          </p:cNvSpPr>
          <p:nvPr/>
        </p:nvSpPr>
        <p:spPr bwMode="auto">
          <a:xfrm>
            <a:off x="685800" y="2438400"/>
            <a:ext cx="7620000" cy="914400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7" name="AutoShape 21"/>
          <p:cNvCxnSpPr>
            <a:cxnSpLocks noChangeShapeType="1"/>
          </p:cNvCxnSpPr>
          <p:nvPr/>
        </p:nvCxnSpPr>
        <p:spPr bwMode="auto">
          <a:xfrm>
            <a:off x="1524000" y="4152900"/>
            <a:ext cx="304800" cy="1588"/>
          </a:xfrm>
          <a:prstGeom prst="straightConnector1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21"/>
          <p:cNvCxnSpPr>
            <a:cxnSpLocks noChangeShapeType="1"/>
          </p:cNvCxnSpPr>
          <p:nvPr/>
        </p:nvCxnSpPr>
        <p:spPr bwMode="auto">
          <a:xfrm flipV="1">
            <a:off x="1524000" y="4286250"/>
            <a:ext cx="342900" cy="400050"/>
          </a:xfrm>
          <a:prstGeom prst="straightConnector1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21"/>
          <p:cNvCxnSpPr>
            <a:cxnSpLocks noChangeShapeType="1"/>
            <a:endCxn id="30730" idx="2"/>
          </p:cNvCxnSpPr>
          <p:nvPr/>
        </p:nvCxnSpPr>
        <p:spPr bwMode="auto">
          <a:xfrm>
            <a:off x="3581400" y="4152900"/>
            <a:ext cx="533400" cy="0"/>
          </a:xfrm>
          <a:prstGeom prst="straightConnector1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1"/>
          <p:cNvCxnSpPr>
            <a:cxnSpLocks noChangeShapeType="1"/>
            <a:stCxn id="30731" idx="1"/>
            <a:endCxn id="30729" idx="5"/>
          </p:cNvCxnSpPr>
          <p:nvPr/>
        </p:nvCxnSpPr>
        <p:spPr bwMode="auto">
          <a:xfrm flipH="1" flipV="1">
            <a:off x="3492126" y="4341485"/>
            <a:ext cx="723107" cy="384830"/>
          </a:xfrm>
          <a:prstGeom prst="straightConnector1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1"/>
          <p:cNvCxnSpPr>
            <a:cxnSpLocks noChangeShapeType="1"/>
            <a:stCxn id="30727" idx="6"/>
            <a:endCxn id="30731" idx="2"/>
          </p:cNvCxnSpPr>
          <p:nvPr/>
        </p:nvCxnSpPr>
        <p:spPr bwMode="auto">
          <a:xfrm>
            <a:off x="3124200" y="4914900"/>
            <a:ext cx="990600" cy="0"/>
          </a:xfrm>
          <a:prstGeom prst="straightConnector1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21"/>
          <p:cNvCxnSpPr>
            <a:cxnSpLocks noChangeShapeType="1"/>
          </p:cNvCxnSpPr>
          <p:nvPr/>
        </p:nvCxnSpPr>
        <p:spPr bwMode="auto">
          <a:xfrm flipV="1">
            <a:off x="4535275" y="4310214"/>
            <a:ext cx="1167233" cy="434797"/>
          </a:xfrm>
          <a:prstGeom prst="straightConnector1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1"/>
          <p:cNvCxnSpPr>
            <a:cxnSpLocks noChangeShapeType="1"/>
          </p:cNvCxnSpPr>
          <p:nvPr/>
        </p:nvCxnSpPr>
        <p:spPr bwMode="auto">
          <a:xfrm flipV="1">
            <a:off x="6183091" y="4376482"/>
            <a:ext cx="635748" cy="384830"/>
          </a:xfrm>
          <a:prstGeom prst="straightConnector1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21"/>
          <p:cNvCxnSpPr>
            <a:cxnSpLocks noChangeShapeType="1"/>
            <a:stCxn id="30734" idx="6"/>
            <a:endCxn id="30735" idx="2"/>
          </p:cNvCxnSpPr>
          <p:nvPr/>
        </p:nvCxnSpPr>
        <p:spPr bwMode="auto">
          <a:xfrm>
            <a:off x="6248400" y="4914900"/>
            <a:ext cx="457200" cy="0"/>
          </a:xfrm>
          <a:prstGeom prst="straightConnector1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21"/>
          <p:cNvCxnSpPr>
            <a:cxnSpLocks noChangeShapeType="1"/>
          </p:cNvCxnSpPr>
          <p:nvPr/>
        </p:nvCxnSpPr>
        <p:spPr bwMode="auto">
          <a:xfrm>
            <a:off x="7025596" y="4396490"/>
            <a:ext cx="139326" cy="344815"/>
          </a:xfrm>
          <a:prstGeom prst="straightConnector1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1"/>
          <p:cNvCxnSpPr>
            <a:cxnSpLocks noChangeShapeType="1"/>
            <a:stCxn id="30732" idx="6"/>
          </p:cNvCxnSpPr>
          <p:nvPr/>
        </p:nvCxnSpPr>
        <p:spPr bwMode="auto">
          <a:xfrm>
            <a:off x="6248400" y="4152900"/>
            <a:ext cx="457200" cy="38101"/>
          </a:xfrm>
          <a:prstGeom prst="straightConnector1">
            <a:avLst/>
          </a:prstGeom>
          <a:noFill/>
          <a:ln w="889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430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an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690202"/>
      </a:accent2>
      <a:accent3>
        <a:srgbClr val="1F497D"/>
      </a:accent3>
      <a:accent4>
        <a:srgbClr val="974806"/>
      </a:accent4>
      <a:accent5>
        <a:srgbClr val="4BACC6"/>
      </a:accent5>
      <a:accent6>
        <a:srgbClr val="F79646"/>
      </a:accent6>
      <a:hlink>
        <a:srgbClr val="002060"/>
      </a:hlink>
      <a:folHlink>
        <a:srgbClr val="4944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10800</TotalTime>
  <Words>792</Words>
  <Application>Microsoft Macintosh PowerPoint</Application>
  <PresentationFormat>On-screen Show (4:3)</PresentationFormat>
  <Paragraphs>188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Garamond</vt:lpstr>
      <vt:lpstr>ＭＳ Ｐゴシック</vt:lpstr>
      <vt:lpstr>Noto Symbol</vt:lpstr>
      <vt:lpstr>Times New Roman</vt:lpstr>
      <vt:lpstr>Tw Cen MT</vt:lpstr>
      <vt:lpstr>Wingdings</vt:lpstr>
      <vt:lpstr>Arial</vt:lpstr>
      <vt:lpstr>Median</vt:lpstr>
      <vt:lpstr>PowerPoint Presentation</vt:lpstr>
      <vt:lpstr>PowerPoint Presentation</vt:lpstr>
      <vt:lpstr>PowerPoint Presentation</vt:lpstr>
      <vt:lpstr>The Egg-Crate School</vt:lpstr>
      <vt:lpstr>The Problem: Isolation within the Egg-Crate School</vt:lpstr>
      <vt:lpstr>Within Any School, Teachers Vary in Quality</vt:lpstr>
      <vt:lpstr>Two Approaches to School Improvement      </vt:lpstr>
      <vt:lpstr>Work Environments Matter    (Johnson, Kraft, &amp; Papay, 2012)</vt:lpstr>
      <vt:lpstr>THE CHALLENGE:  Promoting peer-to-peer interaction and development throughout the school</vt:lpstr>
      <vt:lpstr>Teachers Gauge Their Teams’ Goodness of Fit</vt:lpstr>
      <vt:lpstr> Poor Fit: Stowe Middle School</vt:lpstr>
      <vt:lpstr>Good Fit: Giovanni Elementary</vt:lpstr>
      <vt:lpstr>PowerPoint Presentation</vt:lpstr>
      <vt:lpstr>Teams: Central to Improvement in 5 Schools</vt:lpstr>
      <vt:lpstr>Teacher Teams Served Two Functions</vt:lpstr>
      <vt:lpstr>Factors that Contributed to Teams’ Success</vt:lpstr>
      <vt:lpstr>Time and Format Varied Across Schools</vt:lpstr>
      <vt:lpstr>Factors that Contributed to Teams’ Success</vt:lpstr>
      <vt:lpstr>Teams Did Not Stand Alone</vt:lpstr>
      <vt:lpstr> Hiring: A Two-Way, Information-Rich Process  </vt:lpstr>
      <vt:lpstr>Supervision and Evaluation:  Ongoing and Focused on Improvement</vt:lpstr>
      <vt:lpstr>Systems for Improvement were Interdependent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Human Capital Within Schools: A Study of Six High-Performing, High-Poverty Schools   AERA, Chicago, Illinois April 2015</dc:title>
  <dc:creator>gutstudent</dc:creator>
  <cp:lastModifiedBy>Johnson, Susan Moore</cp:lastModifiedBy>
  <cp:revision>146</cp:revision>
  <cp:lastPrinted>2015-04-22T12:54:41Z</cp:lastPrinted>
  <dcterms:created xsi:type="dcterms:W3CDTF">2015-04-16T13:55:50Z</dcterms:created>
  <dcterms:modified xsi:type="dcterms:W3CDTF">2016-12-04T17:05:44Z</dcterms:modified>
</cp:coreProperties>
</file>