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76" r:id="rId3"/>
    <p:sldId id="280" r:id="rId4"/>
    <p:sldId id="279" r:id="rId5"/>
    <p:sldId id="267" r:id="rId6"/>
    <p:sldId id="282" r:id="rId7"/>
    <p:sldId id="264" r:id="rId8"/>
    <p:sldId id="270" r:id="rId9"/>
    <p:sldId id="273" r:id="rId10"/>
    <p:sldId id="272" r:id="rId11"/>
    <p:sldId id="285" r:id="rId12"/>
    <p:sldId id="286" r:id="rId13"/>
    <p:sldId id="287" r:id="rId14"/>
    <p:sldId id="260" r:id="rId15"/>
    <p:sldId id="257" r:id="rId16"/>
    <p:sldId id="26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4" d="100"/>
          <a:sy n="104" d="100"/>
        </p:scale>
        <p:origin x="114" y="210"/>
      </p:cViewPr>
      <p:guideLst/>
    </p:cSldViewPr>
  </p:slideViewPr>
  <p:notesTextViewPr>
    <p:cViewPr>
      <p:scale>
        <a:sx n="1" d="1"/>
        <a:sy n="1" d="1"/>
      </p:scale>
      <p:origin x="0" y="0"/>
    </p:cViewPr>
  </p:notesTextViewPr>
  <p:sorterViewPr>
    <p:cViewPr>
      <p:scale>
        <a:sx n="150" d="100"/>
        <a:sy n="150" d="100"/>
      </p:scale>
      <p:origin x="0" y="-3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2F5D1B-5A1D-4BCE-B1DE-E20B840FAEF0}" type="datetimeFigureOut">
              <a:rPr lang="en-US" smtClean="0"/>
              <a:t>12/1/2016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464CC7-2911-4E3D-B138-DE29018B8219}" type="slidenum">
              <a:rPr lang="en-US" smtClean="0"/>
              <a:t>‹#›</a:t>
            </a:fld>
            <a:endParaRPr lang="en-US"/>
          </a:p>
        </p:txBody>
      </p:sp>
    </p:spTree>
    <p:extLst>
      <p:ext uri="{BB962C8B-B14F-4D97-AF65-F5344CB8AC3E}">
        <p14:creationId xmlns:p14="http://schemas.microsoft.com/office/powerpoint/2010/main" val="335931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70866C5-BA71-4FBB-8A8B-83503ED8B2E1}" type="datetimeFigureOut">
              <a:rPr lang="en-US" smtClean="0"/>
              <a:t>12/1/2016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FE8A888-699D-4933-A931-25E463E55C0E}" type="slidenum">
              <a:rPr lang="en-US" smtClean="0"/>
              <a:t>‹#›</a:t>
            </a:fld>
            <a:endParaRPr lang="en-US"/>
          </a:p>
        </p:txBody>
      </p:sp>
    </p:spTree>
    <p:extLst>
      <p:ext uri="{BB962C8B-B14F-4D97-AF65-F5344CB8AC3E}">
        <p14:creationId xmlns:p14="http://schemas.microsoft.com/office/powerpoint/2010/main" val="64416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university has made a substantial investment</a:t>
            </a:r>
            <a:r>
              <a:rPr lang="en-US" sz="1200" kern="1200" baseline="0" dirty="0" smtClean="0">
                <a:solidFill>
                  <a:schemeClr val="tx1"/>
                </a:solidFill>
                <a:effectLst/>
                <a:latin typeface="+mn-lt"/>
                <a:ea typeface="+mn-ea"/>
                <a:cs typeface="+mn-cs"/>
              </a:rPr>
              <a:t> in helping students who are not performing successfully in college and those who need additional support and guidance to succeed. The Learning Center provides support services that include individual and small group academic success coaching, early alert counseling and referral, tutoring in specific academic subjects and academic </a:t>
            </a:r>
            <a:r>
              <a:rPr lang="en-US" sz="1200" kern="1200" baseline="0" dirty="0" err="1" smtClean="0">
                <a:solidFill>
                  <a:schemeClr val="tx1"/>
                </a:solidFill>
                <a:effectLst/>
                <a:latin typeface="+mn-lt"/>
                <a:ea typeface="+mn-ea"/>
                <a:cs typeface="+mn-cs"/>
              </a:rPr>
              <a:t>inteventions</a:t>
            </a:r>
            <a:r>
              <a:rPr lang="en-US" sz="1200" kern="1200" baseline="0" dirty="0" smtClean="0">
                <a:solidFill>
                  <a:schemeClr val="tx1"/>
                </a:solidFill>
                <a:effectLst/>
                <a:latin typeface="+mn-lt"/>
                <a:ea typeface="+mn-ea"/>
                <a:cs typeface="+mn-cs"/>
              </a:rPr>
              <a:t> for students on academic probation.  The impact of these services on student success has been assessed through such measures as student surveys, transcript </a:t>
            </a:r>
            <a:r>
              <a:rPr lang="en-US" sz="1200" kern="1200" baseline="0" dirty="0" err="1" smtClean="0">
                <a:solidFill>
                  <a:schemeClr val="tx1"/>
                </a:solidFill>
                <a:effectLst/>
                <a:latin typeface="+mn-lt"/>
                <a:ea typeface="+mn-ea"/>
                <a:cs typeface="+mn-cs"/>
              </a:rPr>
              <a:t>analsysi</a:t>
            </a:r>
            <a:r>
              <a:rPr lang="en-US" sz="1200" kern="1200" baseline="0" dirty="0" smtClean="0">
                <a:solidFill>
                  <a:schemeClr val="tx1"/>
                </a:solidFill>
                <a:effectLst/>
                <a:latin typeface="+mn-lt"/>
                <a:ea typeface="+mn-ea"/>
                <a:cs typeface="+mn-cs"/>
              </a:rPr>
              <a:t> and analysis of related items from National Survey of Student Engagement (NSSE)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Slide</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a summary of the impact of specific interventions on students’ academic performance.  We share this information with students, so that they may make an informed intervention choice. </a:t>
            </a:r>
          </a:p>
          <a:p>
            <a:pPr lvl="0"/>
            <a:r>
              <a:rPr lang="en-US" sz="1200" kern="1200" dirty="0" smtClean="0">
                <a:solidFill>
                  <a:schemeClr val="tx1"/>
                </a:solidFill>
                <a:effectLst/>
                <a:latin typeface="+mn-lt"/>
                <a:ea typeface="+mn-ea"/>
                <a:cs typeface="+mn-cs"/>
              </a:rPr>
              <a:t>We have also measured the impact of participation in the required pre-term academic probation advising and success session in order to determine if it is a worthwhile endeavor. (It is!)</a:t>
            </a:r>
          </a:p>
          <a:p>
            <a:pPr lvl="0"/>
            <a:r>
              <a:rPr lang="en-US" sz="1200" kern="1200" dirty="0" smtClean="0">
                <a:solidFill>
                  <a:schemeClr val="tx1"/>
                </a:solidFill>
                <a:effectLst/>
                <a:latin typeface="+mn-lt"/>
                <a:ea typeface="+mn-ea"/>
                <a:cs typeface="+mn-cs"/>
              </a:rPr>
              <a:t>Another assessment determined that students who complete 3 sessions prior to midterm are more successful than students who complete all 6 sessions between midterm and finals.  We used this information to inform our policies and to motivate students to start work with a coach earlier in the semester. </a:t>
            </a:r>
          </a:p>
          <a:p>
            <a:pPr lvl="0"/>
            <a:r>
              <a:rPr lang="en-US" sz="1200" kern="1200" dirty="0" smtClean="0">
                <a:solidFill>
                  <a:schemeClr val="tx1"/>
                </a:solidFill>
                <a:effectLst/>
                <a:latin typeface="+mn-lt"/>
                <a:ea typeface="+mn-ea"/>
                <a:cs typeface="+mn-cs"/>
              </a:rPr>
              <a:t>We also measure student satisfaction with our tutoring services through survey results.  This information allows us to best meet the needs of our students. Survey results are used to improve or expand tutor training, judge marketing effectiveness, and maintain the quality of service delivery in general. </a:t>
            </a:r>
          </a:p>
          <a:p>
            <a:endParaRPr lang="en-US" dirty="0"/>
          </a:p>
        </p:txBody>
      </p:sp>
      <p:sp>
        <p:nvSpPr>
          <p:cNvPr id="4" name="Slide Number Placeholder 3"/>
          <p:cNvSpPr>
            <a:spLocks noGrp="1"/>
          </p:cNvSpPr>
          <p:nvPr>
            <p:ph type="sldNum" sz="quarter" idx="10"/>
          </p:nvPr>
        </p:nvSpPr>
        <p:spPr/>
        <p:txBody>
          <a:bodyPr/>
          <a:lstStyle/>
          <a:p>
            <a:fld id="{EBE7721B-21A5-4816-A006-B9A8C2FA68A7}" type="slidenum">
              <a:rPr lang="en-US" smtClean="0"/>
              <a:t>12</a:t>
            </a:fld>
            <a:endParaRPr lang="en-US"/>
          </a:p>
        </p:txBody>
      </p:sp>
    </p:spTree>
    <p:extLst>
      <p:ext uri="{BB962C8B-B14F-4D97-AF65-F5344CB8AC3E}">
        <p14:creationId xmlns:p14="http://schemas.microsoft.com/office/powerpoint/2010/main" val="346826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7721B-21A5-4816-A006-B9A8C2FA68A7}" type="slidenum">
              <a:rPr lang="en-US" smtClean="0"/>
              <a:t>13</a:t>
            </a:fld>
            <a:endParaRPr lang="en-US"/>
          </a:p>
        </p:txBody>
      </p:sp>
    </p:spTree>
    <p:extLst>
      <p:ext uri="{BB962C8B-B14F-4D97-AF65-F5344CB8AC3E}">
        <p14:creationId xmlns:p14="http://schemas.microsoft.com/office/powerpoint/2010/main" val="181482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2FBEB0-A15F-484F-875F-1A28274311E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319340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2FBEB0-A15F-484F-875F-1A28274311E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288748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2FBEB0-A15F-484F-875F-1A28274311E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169275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2FBEB0-A15F-484F-875F-1A28274311E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271362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FBEB0-A15F-484F-875F-1A28274311E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233253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2FBEB0-A15F-484F-875F-1A28274311E3}"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29154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2FBEB0-A15F-484F-875F-1A28274311E3}"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64966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2FBEB0-A15F-484F-875F-1A28274311E3}"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261659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FBEB0-A15F-484F-875F-1A28274311E3}"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282895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FBEB0-A15F-484F-875F-1A28274311E3}"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133299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FBEB0-A15F-484F-875F-1A28274311E3}"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225D2-D626-4E63-B79D-C40E9061B5A2}" type="slidenum">
              <a:rPr lang="en-US" smtClean="0"/>
              <a:t>‹#›</a:t>
            </a:fld>
            <a:endParaRPr lang="en-US"/>
          </a:p>
        </p:txBody>
      </p:sp>
    </p:spTree>
    <p:extLst>
      <p:ext uri="{BB962C8B-B14F-4D97-AF65-F5344CB8AC3E}">
        <p14:creationId xmlns:p14="http://schemas.microsoft.com/office/powerpoint/2010/main" val="212797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FBEB0-A15F-484F-875F-1A28274311E3}" type="datetimeFigureOut">
              <a:rPr lang="en-US" smtClean="0"/>
              <a:t>12/1/2016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225D2-D626-4E63-B79D-C40E9061B5A2}" type="slidenum">
              <a:rPr lang="en-US" smtClean="0"/>
              <a:t>‹#›</a:t>
            </a:fld>
            <a:endParaRPr lang="en-US"/>
          </a:p>
        </p:txBody>
      </p:sp>
    </p:spTree>
    <p:extLst>
      <p:ext uri="{BB962C8B-B14F-4D97-AF65-F5344CB8AC3E}">
        <p14:creationId xmlns:p14="http://schemas.microsoft.com/office/powerpoint/2010/main" val="151011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ykiby@ccsu.edu" TargetMode="External"/><Relationship Id="rId2" Type="http://schemas.openxmlformats.org/officeDocument/2006/relationships/hyperlink" Target="mailto:FitzgeraldG@ccsu.edu"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mailto:lovittcar@ccsu.edu"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18477"/>
            <a:ext cx="9144000" cy="2201801"/>
          </a:xfrm>
          <a:solidFill>
            <a:srgbClr val="333399"/>
          </a:solidFill>
        </p:spPr>
        <p:txBody>
          <a:bodyPr>
            <a:noAutofit/>
          </a:bodyPr>
          <a:lstStyle/>
          <a:p>
            <a:r>
              <a:rPr lang="en-US" sz="4000" b="1" dirty="0">
                <a:solidFill>
                  <a:schemeClr val="bg1"/>
                </a:solidFill>
                <a:latin typeface="+mn-lt"/>
              </a:rPr>
              <a:t>Assessing Educational Effectiveness </a:t>
            </a:r>
            <a:r>
              <a:rPr lang="en-US" sz="4000" b="1" dirty="0" smtClean="0">
                <a:solidFill>
                  <a:schemeClr val="bg1"/>
                </a:solidFill>
                <a:latin typeface="+mn-lt"/>
              </a:rPr>
              <a:t/>
            </a:r>
            <a:br>
              <a:rPr lang="en-US" sz="4000" b="1" dirty="0" smtClean="0">
                <a:solidFill>
                  <a:schemeClr val="bg1"/>
                </a:solidFill>
                <a:latin typeface="+mn-lt"/>
              </a:rPr>
            </a:br>
            <a:r>
              <a:rPr lang="en-US" sz="4000" b="1" dirty="0" smtClean="0">
                <a:solidFill>
                  <a:schemeClr val="bg1"/>
                </a:solidFill>
                <a:latin typeface="+mn-lt"/>
              </a:rPr>
              <a:t>at </a:t>
            </a:r>
            <a:br>
              <a:rPr lang="en-US" sz="4000" b="1" dirty="0" smtClean="0">
                <a:solidFill>
                  <a:schemeClr val="bg1"/>
                </a:solidFill>
                <a:latin typeface="+mn-lt"/>
              </a:rPr>
            </a:br>
            <a:r>
              <a:rPr lang="en-US" sz="4000" b="1" dirty="0" smtClean="0">
                <a:solidFill>
                  <a:schemeClr val="bg1"/>
                </a:solidFill>
                <a:latin typeface="+mn-lt"/>
              </a:rPr>
              <a:t>Central </a:t>
            </a:r>
            <a:r>
              <a:rPr lang="en-US" sz="4000" b="1" dirty="0">
                <a:solidFill>
                  <a:schemeClr val="bg1"/>
                </a:solidFill>
                <a:latin typeface="+mn-lt"/>
              </a:rPr>
              <a:t>Connecticut State </a:t>
            </a:r>
            <a:r>
              <a:rPr lang="en-US" sz="4000" b="1" dirty="0" smtClean="0">
                <a:solidFill>
                  <a:schemeClr val="bg1"/>
                </a:solidFill>
                <a:latin typeface="+mn-lt"/>
              </a:rPr>
              <a:t>University</a:t>
            </a:r>
            <a:br>
              <a:rPr lang="en-US" sz="4000" b="1" dirty="0" smtClean="0">
                <a:solidFill>
                  <a:schemeClr val="bg1"/>
                </a:solidFill>
                <a:latin typeface="+mn-lt"/>
              </a:rPr>
            </a:br>
            <a:endParaRPr lang="en-US" sz="2000" b="1" dirty="0">
              <a:solidFill>
                <a:schemeClr val="bg1"/>
              </a:solidFill>
              <a:latin typeface="+mn-lt"/>
            </a:endParaRPr>
          </a:p>
        </p:txBody>
      </p:sp>
      <p:sp>
        <p:nvSpPr>
          <p:cNvPr id="3" name="Subtitle 2"/>
          <p:cNvSpPr>
            <a:spLocks noGrp="1"/>
          </p:cNvSpPr>
          <p:nvPr>
            <p:ph type="subTitle" idx="1"/>
          </p:nvPr>
        </p:nvSpPr>
        <p:spPr>
          <a:xfrm>
            <a:off x="207049" y="5253138"/>
            <a:ext cx="7153827" cy="1425633"/>
          </a:xfrm>
        </p:spPr>
        <p:txBody>
          <a:bodyPr>
            <a:normAutofit/>
          </a:bodyPr>
          <a:lstStyle/>
          <a:p>
            <a:pPr algn="l">
              <a:spcBef>
                <a:spcPts val="0"/>
              </a:spcBef>
            </a:pPr>
            <a:r>
              <a:rPr lang="en-US" sz="1800" b="1" dirty="0">
                <a:solidFill>
                  <a:srgbClr val="333399"/>
                </a:solidFill>
              </a:rPr>
              <a:t>Glynis Fitzgerald </a:t>
            </a:r>
            <a:r>
              <a:rPr lang="en-US" sz="1800" dirty="0">
                <a:solidFill>
                  <a:srgbClr val="333399"/>
                </a:solidFill>
              </a:rPr>
              <a:t>– Associate Vice President, Academic </a:t>
            </a:r>
            <a:r>
              <a:rPr lang="en-US" sz="1800" dirty="0" smtClean="0">
                <a:solidFill>
                  <a:srgbClr val="333399"/>
                </a:solidFill>
              </a:rPr>
              <a:t>Affairs </a:t>
            </a:r>
          </a:p>
          <a:p>
            <a:pPr algn="l">
              <a:spcBef>
                <a:spcPts val="0"/>
              </a:spcBef>
            </a:pPr>
            <a:r>
              <a:rPr lang="en-US" sz="1800" dirty="0" smtClean="0">
                <a:solidFill>
                  <a:srgbClr val="333399"/>
                </a:solidFill>
              </a:rPr>
              <a:t>	                Dean</a:t>
            </a:r>
            <a:r>
              <a:rPr lang="en-US" sz="1800" dirty="0">
                <a:solidFill>
                  <a:srgbClr val="333399"/>
                </a:solidFill>
              </a:rPr>
              <a:t>, School of Graduate Studies</a:t>
            </a:r>
          </a:p>
          <a:p>
            <a:pPr algn="l">
              <a:spcBef>
                <a:spcPts val="600"/>
              </a:spcBef>
              <a:spcAft>
                <a:spcPts val="600"/>
              </a:spcAft>
            </a:pPr>
            <a:r>
              <a:rPr lang="en-US" sz="1800" b="1" dirty="0" smtClean="0">
                <a:solidFill>
                  <a:srgbClr val="333399"/>
                </a:solidFill>
              </a:rPr>
              <a:t>Yvonne Kochera Kirby </a:t>
            </a:r>
            <a:r>
              <a:rPr lang="en-US" sz="1800" dirty="0" smtClean="0">
                <a:solidFill>
                  <a:srgbClr val="333399"/>
                </a:solidFill>
              </a:rPr>
              <a:t>– Director of Institutional Research and Assessment</a:t>
            </a:r>
          </a:p>
          <a:p>
            <a:pPr algn="l">
              <a:spcBef>
                <a:spcPts val="600"/>
              </a:spcBef>
              <a:spcAft>
                <a:spcPts val="600"/>
              </a:spcAft>
            </a:pPr>
            <a:r>
              <a:rPr lang="en-US" sz="1800" b="1" dirty="0" smtClean="0">
                <a:solidFill>
                  <a:srgbClr val="333399"/>
                </a:solidFill>
              </a:rPr>
              <a:t>Carl </a:t>
            </a:r>
            <a:r>
              <a:rPr lang="en-US" sz="1800" b="1" dirty="0">
                <a:solidFill>
                  <a:srgbClr val="333399"/>
                </a:solidFill>
              </a:rPr>
              <a:t>R </a:t>
            </a:r>
            <a:r>
              <a:rPr lang="en-US" sz="1800" b="1" dirty="0" smtClean="0">
                <a:solidFill>
                  <a:srgbClr val="333399"/>
                </a:solidFill>
              </a:rPr>
              <a:t>Lovitt</a:t>
            </a:r>
            <a:r>
              <a:rPr lang="en-US" sz="1800" b="1" dirty="0">
                <a:solidFill>
                  <a:srgbClr val="333399"/>
                </a:solidFill>
              </a:rPr>
              <a:t> </a:t>
            </a:r>
            <a:r>
              <a:rPr lang="en-US" sz="1800" dirty="0">
                <a:solidFill>
                  <a:srgbClr val="333399"/>
                </a:solidFill>
              </a:rPr>
              <a:t>– Provost &amp; Vice </a:t>
            </a:r>
            <a:r>
              <a:rPr lang="en-US" sz="1800" dirty="0" smtClean="0">
                <a:solidFill>
                  <a:srgbClr val="333399"/>
                </a:solidFill>
              </a:rPr>
              <a:t>President Academic </a:t>
            </a:r>
            <a:r>
              <a:rPr lang="en-US" sz="1800" dirty="0">
                <a:solidFill>
                  <a:srgbClr val="333399"/>
                </a:solidFill>
              </a:rPr>
              <a:t>Affairs</a:t>
            </a:r>
          </a:p>
          <a:p>
            <a:pPr algn="l">
              <a:spcBef>
                <a:spcPts val="600"/>
              </a:spcBef>
              <a:spcAft>
                <a:spcPts val="600"/>
              </a:spcAft>
            </a:pPr>
            <a:endParaRPr lang="en-US" sz="1800" dirty="0" smtClean="0">
              <a:solidFill>
                <a:srgbClr val="333399"/>
              </a:solidFill>
            </a:endParaRPr>
          </a:p>
        </p:txBody>
      </p:sp>
      <p:pic>
        <p:nvPicPr>
          <p:cNvPr id="5" name="Picture 4"/>
          <p:cNvPicPr>
            <a:picLocks noChangeAspect="1"/>
          </p:cNvPicPr>
          <p:nvPr/>
        </p:nvPicPr>
        <p:blipFill>
          <a:blip r:embed="rId2"/>
          <a:stretch>
            <a:fillRect/>
          </a:stretch>
        </p:blipFill>
        <p:spPr>
          <a:xfrm>
            <a:off x="7487257" y="5144429"/>
            <a:ext cx="1656744" cy="1643052"/>
          </a:xfrm>
          <a:prstGeom prst="rect">
            <a:avLst/>
          </a:prstGeom>
        </p:spPr>
      </p:pic>
      <p:sp>
        <p:nvSpPr>
          <p:cNvPr id="6" name="TextBox 5"/>
          <p:cNvSpPr txBox="1"/>
          <p:nvPr/>
        </p:nvSpPr>
        <p:spPr>
          <a:xfrm>
            <a:off x="3244585" y="3465646"/>
            <a:ext cx="2654830" cy="707886"/>
          </a:xfrm>
          <a:prstGeom prst="rect">
            <a:avLst/>
          </a:prstGeom>
          <a:noFill/>
        </p:spPr>
        <p:txBody>
          <a:bodyPr wrap="none" rtlCol="0">
            <a:spAutoFit/>
          </a:bodyPr>
          <a:lstStyle/>
          <a:p>
            <a:pPr algn="ctr"/>
            <a:r>
              <a:rPr lang="en-US" sz="2000" b="1" dirty="0" smtClean="0">
                <a:solidFill>
                  <a:srgbClr val="333399"/>
                </a:solidFill>
              </a:rPr>
              <a:t>NEASC Annual Meeting</a:t>
            </a:r>
          </a:p>
          <a:p>
            <a:pPr algn="ctr"/>
            <a:r>
              <a:rPr lang="en-US" sz="2000" b="1" dirty="0" smtClean="0">
                <a:solidFill>
                  <a:srgbClr val="333399"/>
                </a:solidFill>
              </a:rPr>
              <a:t>Dec </a:t>
            </a:r>
            <a:r>
              <a:rPr lang="en-US" sz="2000" b="1" smtClean="0">
                <a:solidFill>
                  <a:srgbClr val="333399"/>
                </a:solidFill>
              </a:rPr>
              <a:t>7, 2016</a:t>
            </a:r>
            <a:endParaRPr lang="en-US" sz="2000" b="1" dirty="0" smtClean="0">
              <a:solidFill>
                <a:srgbClr val="333399"/>
              </a:solidFill>
            </a:endParaRPr>
          </a:p>
        </p:txBody>
      </p:sp>
    </p:spTree>
    <p:extLst>
      <p:ext uri="{BB962C8B-B14F-4D97-AF65-F5344CB8AC3E}">
        <p14:creationId xmlns:p14="http://schemas.microsoft.com/office/powerpoint/2010/main" val="2938650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5" y="1110784"/>
            <a:ext cx="4593423" cy="5280872"/>
          </a:xfrm>
        </p:spPr>
        <p:txBody>
          <a:bodyPr>
            <a:noAutofit/>
          </a:bodyPr>
          <a:lstStyle/>
          <a:p>
            <a:endParaRPr lang="en-US" sz="1800" dirty="0"/>
          </a:p>
          <a:p>
            <a:pPr marL="0" lvl="0" indent="0">
              <a:spcBef>
                <a:spcPts val="600"/>
              </a:spcBef>
              <a:buNone/>
            </a:pPr>
            <a:r>
              <a:rPr lang="en-US" u="sng" dirty="0" smtClean="0"/>
              <a:t>MSC model – </a:t>
            </a:r>
            <a:r>
              <a:rPr lang="en-US" sz="2600" u="sng" dirty="0" smtClean="0"/>
              <a:t>activities to date</a:t>
            </a:r>
          </a:p>
          <a:p>
            <a:pPr marL="573088" lvl="1" indent="-342900">
              <a:spcBef>
                <a:spcPts val="600"/>
              </a:spcBef>
              <a:spcAft>
                <a:spcPts val="600"/>
              </a:spcAft>
            </a:pPr>
            <a:r>
              <a:rPr lang="en-US" dirty="0"/>
              <a:t>3 Assessment </a:t>
            </a:r>
            <a:r>
              <a:rPr lang="en-US" dirty="0" smtClean="0"/>
              <a:t>retreats</a:t>
            </a:r>
          </a:p>
          <a:p>
            <a:pPr marL="573088" lvl="1" indent="-342900">
              <a:spcBef>
                <a:spcPts val="600"/>
              </a:spcBef>
              <a:spcAft>
                <a:spcPts val="600"/>
              </a:spcAft>
            </a:pPr>
            <a:r>
              <a:rPr lang="en-US" dirty="0" smtClean="0"/>
              <a:t>Scored &gt; 850 artifacts</a:t>
            </a:r>
          </a:p>
          <a:p>
            <a:pPr marL="573088" lvl="1" indent="-342900">
              <a:spcBef>
                <a:spcPts val="600"/>
              </a:spcBef>
              <a:spcAft>
                <a:spcPts val="600"/>
              </a:spcAft>
            </a:pPr>
            <a:r>
              <a:rPr lang="en-US" dirty="0"/>
              <a:t>Good distribution across academic majors</a:t>
            </a:r>
          </a:p>
          <a:p>
            <a:pPr marL="573088" lvl="1" indent="-342900">
              <a:spcBef>
                <a:spcPts val="600"/>
              </a:spcBef>
              <a:spcAft>
                <a:spcPts val="600"/>
              </a:spcAft>
            </a:pPr>
            <a:r>
              <a:rPr lang="en-US" dirty="0" smtClean="0"/>
              <a:t>Informative data</a:t>
            </a:r>
          </a:p>
          <a:p>
            <a:pPr marL="573088" lvl="1" indent="-342900">
              <a:spcBef>
                <a:spcPts val="600"/>
              </a:spcBef>
              <a:spcAft>
                <a:spcPts val="600"/>
              </a:spcAft>
            </a:pPr>
            <a:r>
              <a:rPr lang="en-US" dirty="0" smtClean="0"/>
              <a:t>Faculty participation from  50% of departments</a:t>
            </a:r>
          </a:p>
          <a:p>
            <a:pPr marL="573088" lvl="1" indent="-342900">
              <a:spcBef>
                <a:spcPts val="600"/>
              </a:spcBef>
              <a:spcAft>
                <a:spcPts val="600"/>
              </a:spcAft>
            </a:pPr>
            <a:r>
              <a:rPr lang="en-US" dirty="0" smtClean="0"/>
              <a:t>Provide results to contributing faculty</a:t>
            </a:r>
          </a:p>
          <a:p>
            <a:pPr marL="461963" lvl="1" indent="0">
              <a:spcBef>
                <a:spcPts val="600"/>
              </a:spcBef>
              <a:spcAft>
                <a:spcPts val="600"/>
              </a:spcAft>
              <a:buNone/>
            </a:pPr>
            <a:endParaRPr lang="en-US" dirty="0"/>
          </a:p>
          <a:p>
            <a:pPr lvl="1">
              <a:spcBef>
                <a:spcPts val="600"/>
              </a:spcBef>
            </a:pPr>
            <a:endParaRPr lang="en-US" dirty="0"/>
          </a:p>
          <a:p>
            <a:pPr lvl="1"/>
            <a:endParaRPr lang="en-US" dirty="0" smtClean="0"/>
          </a:p>
        </p:txBody>
      </p:sp>
      <p:sp>
        <p:nvSpPr>
          <p:cNvPr id="5" name="Title 1"/>
          <p:cNvSpPr txBox="1">
            <a:spLocks/>
          </p:cNvSpPr>
          <p:nvPr/>
        </p:nvSpPr>
        <p:spPr>
          <a:xfrm>
            <a:off x="0" y="0"/>
            <a:ext cx="9144000" cy="1110784"/>
          </a:xfrm>
          <a:prstGeom prst="rect">
            <a:avLst/>
          </a:prstGeom>
          <a:solidFill>
            <a:srgbClr val="333399"/>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Infrastructure for Program Assessment:</a:t>
            </a:r>
          </a:p>
          <a:p>
            <a:pPr algn="ctr"/>
            <a:r>
              <a:rPr lang="en-US" sz="4000" b="1" dirty="0" smtClean="0">
                <a:solidFill>
                  <a:schemeClr val="bg1"/>
                </a:solidFill>
                <a:latin typeface="+mn-lt"/>
              </a:rPr>
              <a:t>General Education</a:t>
            </a:r>
            <a:endParaRPr lang="en-US" sz="4000" b="1"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20240710"/>
              </p:ext>
            </p:extLst>
          </p:nvPr>
        </p:nvGraphicFramePr>
        <p:xfrm>
          <a:off x="4981493" y="1399591"/>
          <a:ext cx="3768913" cy="1828800"/>
        </p:xfrm>
        <a:graphic>
          <a:graphicData uri="http://schemas.openxmlformats.org/drawingml/2006/table">
            <a:tbl>
              <a:tblPr firstRow="1" firstCol="1" bandRow="1"/>
              <a:tblGrid>
                <a:gridCol w="1279804"/>
                <a:gridCol w="1150962"/>
                <a:gridCol w="1338147"/>
              </a:tblGrid>
              <a:tr h="190500">
                <a:tc>
                  <a:txBody>
                    <a:bodyPr/>
                    <a:lstStyle/>
                    <a:p>
                      <a:pPr algn="ctr" fontAlgn="b"/>
                      <a:r>
                        <a:rPr lang="en-US" sz="2000" b="1" i="0" u="none" strike="noStrike" dirty="0" smtClean="0">
                          <a:solidFill>
                            <a:srgbClr val="333399"/>
                          </a:solidFill>
                          <a:effectLst/>
                          <a:latin typeface="Calibri" panose="020F0502020204030204" pitchFamily="34" charset="0"/>
                        </a:rPr>
                        <a:t>Learning Outcome</a:t>
                      </a:r>
                      <a:r>
                        <a:rPr lang="en-US" sz="2000" b="1" i="0" u="none" strike="noStrike" dirty="0">
                          <a:solidFill>
                            <a:srgbClr val="333399"/>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333399"/>
                          </a:solidFill>
                          <a:effectLst/>
                          <a:latin typeface="Calibri" panose="020F0502020204030204" pitchFamily="34" charset="0"/>
                        </a:rPr>
                        <a:t>Students Assessed (N)</a:t>
                      </a:r>
                      <a:endParaRPr lang="en-US" sz="2000" b="1" i="0" u="none" strike="noStrike" dirty="0">
                        <a:solidFill>
                          <a:srgbClr val="333399"/>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333399"/>
                          </a:solidFill>
                          <a:effectLst/>
                          <a:latin typeface="Calibri" panose="020F0502020204030204" pitchFamily="34" charset="0"/>
                        </a:rPr>
                        <a:t>% of </a:t>
                      </a:r>
                      <a:r>
                        <a:rPr lang="en-US" sz="2000" b="1" i="0" u="none" strike="noStrike" dirty="0" smtClean="0">
                          <a:solidFill>
                            <a:srgbClr val="333399"/>
                          </a:solidFill>
                          <a:effectLst/>
                          <a:latin typeface="Calibri" panose="020F0502020204030204" pitchFamily="34" charset="0"/>
                        </a:rPr>
                        <a:t>Undergrad.  Majors</a:t>
                      </a:r>
                      <a:endParaRPr lang="en-US" sz="2000" b="1" i="0" u="none" strike="noStrike" dirty="0">
                        <a:solidFill>
                          <a:srgbClr val="333399"/>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000" b="1" i="0" u="none" strike="noStrike">
                          <a:solidFill>
                            <a:srgbClr val="333399"/>
                          </a:solidFill>
                          <a:effectLst/>
                          <a:latin typeface="Calibri" panose="020F0502020204030204" pitchFamily="34" charset="0"/>
                        </a:rPr>
                        <a:t>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333399"/>
                          </a:solidFill>
                          <a:effectLst/>
                          <a:latin typeface="Calibri" panose="020F0502020204030204" pitchFamily="34" charset="0"/>
                        </a:rPr>
                        <a:t>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333399"/>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000" b="1" i="0" u="none" strike="noStrike">
                          <a:solidFill>
                            <a:srgbClr val="333399"/>
                          </a:solidFill>
                          <a:effectLst/>
                          <a:latin typeface="Calibri" panose="020F0502020204030204" pitchFamily="34" charset="0"/>
                        </a:rPr>
                        <a:t>QR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333399"/>
                          </a:solidFill>
                          <a:effectLst/>
                          <a:latin typeface="Calibri" panose="020F0502020204030204" pitchFamily="34" charset="0"/>
                        </a:rPr>
                        <a:t>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333399"/>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2000" b="1" i="0" u="none" strike="noStrike" dirty="0">
                          <a:solidFill>
                            <a:srgbClr val="333399"/>
                          </a:solidFill>
                          <a:effectLst/>
                          <a:latin typeface="Calibri" panose="020F0502020204030204" pitchFamily="34" charset="0"/>
                        </a:rPr>
                        <a:t>WC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333399"/>
                          </a:solidFill>
                          <a:effectLst/>
                          <a:latin typeface="Calibri" panose="020F0502020204030204" pitchFamily="34" charset="0"/>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333399"/>
                          </a:solidFill>
                          <a:effectLst/>
                          <a:latin typeface="Calibri" panose="020F050202020403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8" name="Picture 7"/>
          <p:cNvPicPr>
            <a:picLocks noChangeAspect="1"/>
          </p:cNvPicPr>
          <p:nvPr/>
        </p:nvPicPr>
        <p:blipFill rotWithShape="1">
          <a:blip r:embed="rId2"/>
          <a:srcRect l="1139" r="2425" b="1964"/>
          <a:stretch/>
        </p:blipFill>
        <p:spPr>
          <a:xfrm>
            <a:off x="4772736" y="3650166"/>
            <a:ext cx="4186425" cy="2958790"/>
          </a:xfrm>
          <a:prstGeom prst="rect">
            <a:avLst/>
          </a:prstGeom>
          <a:ln w="28575">
            <a:solidFill>
              <a:srgbClr val="333399"/>
            </a:solidFill>
          </a:ln>
        </p:spPr>
      </p:pic>
    </p:spTree>
    <p:extLst>
      <p:ext uri="{BB962C8B-B14F-4D97-AF65-F5344CB8AC3E}">
        <p14:creationId xmlns:p14="http://schemas.microsoft.com/office/powerpoint/2010/main" val="324418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8280"/>
            <a:ext cx="7886700" cy="4698683"/>
          </a:xfrm>
        </p:spPr>
        <p:txBody>
          <a:bodyPr/>
          <a:lstStyle/>
          <a:p>
            <a:pPr marL="0" indent="0">
              <a:buNone/>
            </a:pPr>
            <a:r>
              <a:rPr lang="en-US" dirty="0" smtClean="0"/>
              <a:t>Pre-Collegiate and Access Services</a:t>
            </a:r>
          </a:p>
          <a:p>
            <a:r>
              <a:rPr lang="en-US" dirty="0" smtClean="0"/>
              <a:t>Students from first to second year were retained slightly higher but graduate at a lower rate</a:t>
            </a:r>
          </a:p>
          <a:p>
            <a:r>
              <a:rPr lang="en-US" dirty="0" smtClean="0"/>
              <a:t>Benefit of High Impact Practices, specifically course abroad experiences </a:t>
            </a:r>
          </a:p>
          <a:p>
            <a:r>
              <a:rPr lang="en-US" dirty="0" smtClean="0"/>
              <a:t>International Education is one of our elements of distinctiveness</a:t>
            </a:r>
          </a:p>
          <a:p>
            <a:pPr lvl="1"/>
            <a:r>
              <a:rPr lang="en-US" dirty="0" smtClean="0"/>
              <a:t>ALL students who participated in first two Passport to Global Citizenship Programs have or will graduate before May 17</a:t>
            </a:r>
          </a:p>
          <a:p>
            <a:pPr marL="457200" lvl="1" indent="0">
              <a:buNone/>
            </a:pPr>
            <a:endParaRPr lang="en-US" dirty="0" smtClean="0"/>
          </a:p>
        </p:txBody>
      </p:sp>
      <p:sp>
        <p:nvSpPr>
          <p:cNvPr id="4" name="Title 1"/>
          <p:cNvSpPr txBox="1">
            <a:spLocks noGrp="1"/>
          </p:cNvSpPr>
          <p:nvPr>
            <p:ph type="title"/>
          </p:nvPr>
        </p:nvSpPr>
        <p:spPr>
          <a:xfrm>
            <a:off x="0" y="7621"/>
            <a:ext cx="9144000" cy="1295400"/>
          </a:xfrm>
          <a:prstGeom prst="rect">
            <a:avLst/>
          </a:prstGeom>
          <a:solidFill>
            <a:srgbClr val="3333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Examples of </a:t>
            </a:r>
            <a:r>
              <a:rPr lang="en-US" sz="4000" b="1" dirty="0">
                <a:solidFill>
                  <a:schemeClr val="bg1"/>
                </a:solidFill>
                <a:latin typeface="+mn-lt"/>
              </a:rPr>
              <a:t>Educational Effectiveness</a:t>
            </a:r>
          </a:p>
        </p:txBody>
      </p:sp>
    </p:spTree>
    <p:extLst>
      <p:ext uri="{BB962C8B-B14F-4D97-AF65-F5344CB8AC3E}">
        <p14:creationId xmlns:p14="http://schemas.microsoft.com/office/powerpoint/2010/main" val="102269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18260"/>
            <a:ext cx="7886700" cy="4858703"/>
          </a:xfrm>
        </p:spPr>
        <p:txBody>
          <a:bodyPr/>
          <a:lstStyle/>
          <a:p>
            <a:pPr marL="0" indent="0">
              <a:buNone/>
            </a:pPr>
            <a:r>
              <a:rPr lang="en-US" dirty="0" smtClean="0"/>
              <a:t>The Learning Center</a:t>
            </a:r>
          </a:p>
          <a:p>
            <a:endParaRPr lang="en-US" dirty="0" smtClean="0"/>
          </a:p>
          <a:p>
            <a:endParaRPr lang="en-US" dirty="0"/>
          </a:p>
          <a:p>
            <a:pPr marL="0" indent="0">
              <a:buNone/>
            </a:pPr>
            <a:endParaRPr lang="en-US" dirty="0" smtClean="0"/>
          </a:p>
          <a:p>
            <a:pPr marL="0" indent="0">
              <a:buNone/>
            </a:pPr>
            <a:r>
              <a:rPr lang="en-US" dirty="0"/>
              <a:t>	</a:t>
            </a:r>
            <a:endParaRPr lang="en-US" dirty="0" smtClean="0"/>
          </a:p>
          <a:p>
            <a:pPr lvl="1"/>
            <a:endParaRPr lang="en-US" dirty="0"/>
          </a:p>
        </p:txBody>
      </p:sp>
      <p:sp>
        <p:nvSpPr>
          <p:cNvPr id="5" name="Title 1"/>
          <p:cNvSpPr txBox="1">
            <a:spLocks/>
          </p:cNvSpPr>
          <p:nvPr/>
        </p:nvSpPr>
        <p:spPr>
          <a:xfrm>
            <a:off x="1" y="0"/>
            <a:ext cx="9144000" cy="1110784"/>
          </a:xfrm>
          <a:prstGeom prst="rect">
            <a:avLst/>
          </a:prstGeom>
          <a:solidFill>
            <a:srgbClr val="3333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Examples of </a:t>
            </a:r>
            <a:r>
              <a:rPr lang="en-US" sz="4000" b="1" dirty="0">
                <a:solidFill>
                  <a:schemeClr val="bg1"/>
                </a:solidFill>
                <a:latin typeface="+mn-lt"/>
              </a:rPr>
              <a:t>Educational Effectiveness</a:t>
            </a:r>
          </a:p>
        </p:txBody>
      </p:sp>
      <p:graphicFrame>
        <p:nvGraphicFramePr>
          <p:cNvPr id="2" name="Table 1"/>
          <p:cNvGraphicFramePr>
            <a:graphicFrameLocks noGrp="1"/>
          </p:cNvGraphicFramePr>
          <p:nvPr/>
        </p:nvGraphicFramePr>
        <p:xfrm>
          <a:off x="327660" y="1889764"/>
          <a:ext cx="8702042" cy="4831118"/>
        </p:xfrm>
        <a:graphic>
          <a:graphicData uri="http://schemas.openxmlformats.org/drawingml/2006/table">
            <a:tbl>
              <a:tblPr firstRow="1" firstCol="1" bandRow="1">
                <a:tableStyleId>{5C22544A-7EE6-4342-B048-85BDC9FD1C3A}</a:tableStyleId>
              </a:tblPr>
              <a:tblGrid>
                <a:gridCol w="3569113"/>
                <a:gridCol w="1026585"/>
                <a:gridCol w="889708"/>
                <a:gridCol w="752830"/>
                <a:gridCol w="821268"/>
                <a:gridCol w="752830"/>
                <a:gridCol w="889708"/>
              </a:tblGrid>
              <a:tr h="600300">
                <a:tc gridSpan="7">
                  <a:txBody>
                    <a:bodyPr/>
                    <a:lstStyle/>
                    <a:p>
                      <a:pPr marL="0" marR="0" algn="ctr">
                        <a:spcBef>
                          <a:spcPts val="0"/>
                        </a:spcBef>
                        <a:spcAft>
                          <a:spcPts val="0"/>
                        </a:spcAft>
                      </a:pPr>
                      <a:r>
                        <a:rPr lang="en-US" sz="1800" dirty="0">
                          <a:effectLst/>
                        </a:rPr>
                        <a:t>% of probationary students who completed a TLC intervention and increased their cumulative GPA </a:t>
                      </a:r>
                      <a:endParaRPr lang="en-US" sz="1600" dirty="0">
                        <a:effectLst/>
                      </a:endParaRPr>
                    </a:p>
                    <a:p>
                      <a:pPr marL="0" marR="0" algn="ctr">
                        <a:spcBef>
                          <a:spcPts val="0"/>
                        </a:spcBef>
                        <a:spcAft>
                          <a:spcPts val="0"/>
                        </a:spcAft>
                      </a:pPr>
                      <a:r>
                        <a:rPr lang="en-US" sz="1800" dirty="0">
                          <a:effectLst/>
                        </a:rPr>
                        <a:t>End of probationary Semester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0250">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FALL 2013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SPRING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FALL 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200" dirty="0">
                          <a:effectLst/>
                        </a:rPr>
                        <a:t>SPRING 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200">
                          <a:effectLst/>
                        </a:rPr>
                        <a:t>FALL 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000">
                          <a:effectLst/>
                        </a:rPr>
                        <a:t>SPRING 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250">
                <a:tc>
                  <a:txBody>
                    <a:bodyPr/>
                    <a:lstStyle/>
                    <a:p>
                      <a:pPr marL="0" marR="0">
                        <a:spcBef>
                          <a:spcPts val="0"/>
                        </a:spcBef>
                        <a:spcAft>
                          <a:spcPts val="0"/>
                        </a:spcAft>
                      </a:pPr>
                      <a:r>
                        <a:rPr lang="en-US" sz="1200">
                          <a:effectLst/>
                        </a:rPr>
                        <a:t>OVERALL – ALL INTERVENTIONS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77%↑</a:t>
                      </a:r>
                      <a:br>
                        <a:rPr lang="en-US" sz="1200">
                          <a:effectLst/>
                        </a:rPr>
                      </a:br>
                      <a:r>
                        <a:rPr lang="en-US" sz="1200">
                          <a:effectLst/>
                        </a:rPr>
                        <a:t>N= 165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77%↑</a:t>
                      </a:r>
                      <a:br>
                        <a:rPr lang="en-US" sz="1200">
                          <a:effectLst/>
                        </a:rPr>
                      </a:br>
                      <a:r>
                        <a:rPr lang="en-US" sz="1200">
                          <a:effectLst/>
                        </a:rPr>
                        <a:t>N= 234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0">
                        <a:spcBef>
                          <a:spcPts val="0"/>
                        </a:spcBef>
                        <a:spcAft>
                          <a:spcPts val="0"/>
                        </a:spcAft>
                      </a:pPr>
                      <a:r>
                        <a:rPr lang="en-US" sz="1200">
                          <a:effectLst/>
                        </a:rPr>
                        <a:t>Data not available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200" dirty="0">
                          <a:effectLst/>
                        </a:rPr>
                        <a:t>72%↑</a:t>
                      </a:r>
                      <a:br>
                        <a:rPr lang="en-US" sz="1200" dirty="0">
                          <a:effectLst/>
                        </a:rPr>
                      </a:br>
                      <a:r>
                        <a:rPr lang="en-US" sz="1200" dirty="0">
                          <a:effectLst/>
                        </a:rPr>
                        <a:t>N = 280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200">
                          <a:effectLst/>
                        </a:rPr>
                        <a:t>88%↑</a:t>
                      </a:r>
                      <a:br>
                        <a:rPr lang="en-US" sz="1200">
                          <a:effectLst/>
                        </a:rPr>
                      </a:br>
                      <a:r>
                        <a:rPr lang="en-US" sz="1200">
                          <a:effectLst/>
                        </a:rPr>
                        <a:t>N = 187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000">
                          <a:effectLst/>
                        </a:rPr>
                        <a:t>85%↑</a:t>
                      </a:r>
                      <a:br>
                        <a:rPr lang="en-US" sz="1000">
                          <a:effectLst/>
                        </a:rPr>
                      </a:br>
                      <a:r>
                        <a:rPr lang="en-US" sz="1000">
                          <a:effectLst/>
                        </a:rPr>
                        <a:t>N = 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250">
                <a:tc>
                  <a:txBody>
                    <a:bodyPr/>
                    <a:lstStyle/>
                    <a:p>
                      <a:pPr marL="0" marR="0">
                        <a:spcBef>
                          <a:spcPts val="0"/>
                        </a:spcBef>
                        <a:spcAft>
                          <a:spcPts val="600"/>
                        </a:spcAft>
                      </a:pPr>
                      <a:r>
                        <a:rPr lang="en-US" sz="1200">
                          <a:effectLst/>
                        </a:rPr>
                        <a:t>Academic Coaching  (TLC 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78%↑</a:t>
                      </a:r>
                      <a:br>
                        <a:rPr lang="en-US" sz="1200">
                          <a:effectLst/>
                        </a:rPr>
                      </a:br>
                      <a:r>
                        <a:rPr lang="en-US" sz="1200">
                          <a:effectLst/>
                        </a:rPr>
                        <a:t>N= 123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80%↑</a:t>
                      </a:r>
                      <a:br>
                        <a:rPr lang="en-US" sz="1200">
                          <a:effectLst/>
                        </a:rPr>
                      </a:br>
                      <a:r>
                        <a:rPr lang="en-US" sz="1200">
                          <a:effectLst/>
                        </a:rPr>
                        <a:t>N= 169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600"/>
                        </a:spcAft>
                      </a:pPr>
                      <a:r>
                        <a:rPr lang="en-US" sz="1200" dirty="0">
                          <a:effectLst/>
                        </a:rPr>
                        <a:t>72%↑</a:t>
                      </a:r>
                      <a:br>
                        <a:rPr lang="en-US" sz="1200" dirty="0">
                          <a:effectLst/>
                        </a:rPr>
                      </a:br>
                      <a:r>
                        <a:rPr lang="en-US" sz="1200" dirty="0">
                          <a:effectLst/>
                        </a:rPr>
                        <a:t>N = 164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200">
                          <a:effectLst/>
                        </a:rPr>
                        <a:t>87%↑</a:t>
                      </a:r>
                      <a:br>
                        <a:rPr lang="en-US" sz="1200">
                          <a:effectLst/>
                        </a:rPr>
                      </a:br>
                      <a:r>
                        <a:rPr lang="en-US" sz="1200">
                          <a:effectLst/>
                        </a:rPr>
                        <a:t>N = 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000">
                          <a:effectLst/>
                        </a:rPr>
                        <a:t>87%↑</a:t>
                      </a:r>
                      <a:br>
                        <a:rPr lang="en-US" sz="1000">
                          <a:effectLst/>
                        </a:rPr>
                      </a:br>
                      <a:r>
                        <a:rPr lang="en-US" sz="1000">
                          <a:effectLst/>
                        </a:rPr>
                        <a:t>N = 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250">
                <a:tc>
                  <a:txBody>
                    <a:bodyPr/>
                    <a:lstStyle/>
                    <a:p>
                      <a:pPr marL="0" marR="0">
                        <a:spcBef>
                          <a:spcPts val="0"/>
                        </a:spcBef>
                        <a:spcAft>
                          <a:spcPts val="0"/>
                        </a:spcAft>
                      </a:pPr>
                      <a:r>
                        <a:rPr lang="en-US" sz="1200">
                          <a:effectLst/>
                        </a:rPr>
                        <a:t>Making the Dean’s List  (TLC 004)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76%↑</a:t>
                      </a:r>
                      <a:br>
                        <a:rPr lang="en-US" sz="1200">
                          <a:effectLst/>
                        </a:rPr>
                      </a:br>
                      <a:r>
                        <a:rPr lang="en-US" sz="1200">
                          <a:effectLst/>
                        </a:rPr>
                        <a:t>N= 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83%↑</a:t>
                      </a:r>
                      <a:br>
                        <a:rPr lang="en-US" sz="1200">
                          <a:effectLst/>
                        </a:rPr>
                      </a:br>
                      <a:r>
                        <a:rPr lang="en-US" sz="1200">
                          <a:effectLst/>
                        </a:rPr>
                        <a:t>N= 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600"/>
                        </a:spcAft>
                      </a:pPr>
                      <a:r>
                        <a:rPr lang="en-US" sz="1200" dirty="0">
                          <a:effectLst/>
                        </a:rPr>
                        <a:t>70%↑</a:t>
                      </a:r>
                      <a:br>
                        <a:rPr lang="en-US" sz="1200" dirty="0">
                          <a:effectLst/>
                        </a:rPr>
                      </a:br>
                      <a:r>
                        <a:rPr lang="en-US" sz="1200" dirty="0">
                          <a:effectLst/>
                        </a:rPr>
                        <a:t>N = 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200" dirty="0">
                          <a:effectLst/>
                        </a:rPr>
                        <a:t>90%↑</a:t>
                      </a:r>
                      <a:br>
                        <a:rPr lang="en-US" sz="1200" dirty="0">
                          <a:effectLst/>
                        </a:rPr>
                      </a:br>
                      <a:r>
                        <a:rPr lang="en-US" sz="1200" dirty="0">
                          <a:effectLst/>
                        </a:rPr>
                        <a:t>N = 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000">
                          <a:effectLst/>
                        </a:rPr>
                        <a:t>84%↑</a:t>
                      </a:r>
                      <a:br>
                        <a:rPr lang="en-US" sz="1000">
                          <a:effectLst/>
                        </a:rPr>
                      </a:br>
                      <a:r>
                        <a:rPr lang="en-US" sz="1000">
                          <a:effectLst/>
                        </a:rPr>
                        <a:t>N = 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250">
                <a:tc>
                  <a:txBody>
                    <a:bodyPr/>
                    <a:lstStyle/>
                    <a:p>
                      <a:pPr marL="0" marR="0">
                        <a:spcBef>
                          <a:spcPts val="0"/>
                        </a:spcBef>
                        <a:spcAft>
                          <a:spcPts val="0"/>
                        </a:spcAft>
                      </a:pPr>
                      <a:r>
                        <a:rPr lang="en-US" sz="1200">
                          <a:effectLst/>
                        </a:rPr>
                        <a:t>Individual TLC Workshop  (TLC 005)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71%↑</a:t>
                      </a:r>
                      <a:br>
                        <a:rPr lang="en-US" sz="1200" dirty="0">
                          <a:effectLst/>
                        </a:rPr>
                      </a:br>
                      <a:r>
                        <a:rPr lang="en-US" sz="1200" dirty="0">
                          <a:effectLst/>
                        </a:rPr>
                        <a:t>N= 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46%↑</a:t>
                      </a:r>
                      <a:br>
                        <a:rPr lang="en-US" sz="1200">
                          <a:effectLst/>
                        </a:rPr>
                      </a:br>
                      <a:r>
                        <a:rPr lang="en-US" sz="1200">
                          <a:effectLst/>
                        </a:rPr>
                        <a:t>N=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600"/>
                        </a:spcAft>
                      </a:pPr>
                      <a:r>
                        <a:rPr lang="en-US" sz="1200">
                          <a:effectLst/>
                        </a:rPr>
                        <a:t>64%↑</a:t>
                      </a:r>
                      <a:br>
                        <a:rPr lang="en-US" sz="1200">
                          <a:effectLst/>
                        </a:rPr>
                      </a:br>
                      <a:r>
                        <a:rPr lang="en-US" sz="1200">
                          <a:effectLst/>
                        </a:rPr>
                        <a:t>N = 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200" dirty="0">
                          <a:effectLst/>
                        </a:rPr>
                        <a:t>86%↑</a:t>
                      </a:r>
                      <a:br>
                        <a:rPr lang="en-US" sz="1200" dirty="0">
                          <a:effectLst/>
                        </a:rPr>
                      </a:br>
                      <a:r>
                        <a:rPr lang="en-US" sz="1200" dirty="0">
                          <a:effectLst/>
                        </a:rPr>
                        <a:t>N = 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000">
                          <a:effectLst/>
                        </a:rPr>
                        <a:t>73%↑</a:t>
                      </a:r>
                      <a:br>
                        <a:rPr lang="en-US" sz="1000">
                          <a:effectLst/>
                        </a:rPr>
                      </a:br>
                      <a:r>
                        <a:rPr lang="en-US" sz="1000">
                          <a:effectLst/>
                        </a:rPr>
                        <a:t>N =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250">
                <a:tc>
                  <a:txBody>
                    <a:bodyPr/>
                    <a:lstStyle/>
                    <a:p>
                      <a:pPr marL="0" marR="0">
                        <a:spcBef>
                          <a:spcPts val="0"/>
                        </a:spcBef>
                        <a:spcAft>
                          <a:spcPts val="0"/>
                        </a:spcAft>
                      </a:pPr>
                      <a:r>
                        <a:rPr lang="en-US" sz="1200">
                          <a:effectLst/>
                        </a:rPr>
                        <a:t>Character Strengths for Success (TCL 007)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600"/>
                        </a:spcAft>
                      </a:pPr>
                      <a:r>
                        <a:rPr lang="en-US" sz="1200">
                          <a:effectLst/>
                        </a:rPr>
                        <a:t>82%↑</a:t>
                      </a:r>
                      <a:br>
                        <a:rPr lang="en-US" sz="1200">
                          <a:effectLst/>
                        </a:rPr>
                      </a:br>
                      <a:r>
                        <a:rPr lang="en-US" sz="1200">
                          <a:effectLst/>
                        </a:rPr>
                        <a:t>N = 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600"/>
                        </a:spcAft>
                      </a:pPr>
                      <a:r>
                        <a:rPr lang="en-US" sz="1000">
                          <a:effectLst/>
                        </a:rPr>
                        <a:t>93%↑</a:t>
                      </a:r>
                      <a:br>
                        <a:rPr lang="en-US" sz="1000">
                          <a:effectLst/>
                        </a:rPr>
                      </a:br>
                      <a:r>
                        <a:rPr lang="en-US" sz="1000">
                          <a:effectLst/>
                        </a:rPr>
                        <a:t>N =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0277">
                <a:tc gridSpan="7">
                  <a:txBody>
                    <a:bodyPr/>
                    <a:lstStyle/>
                    <a:p>
                      <a:pPr marL="0" marR="0" algn="ctr">
                        <a:spcBef>
                          <a:spcPts val="0"/>
                        </a:spcBef>
                        <a:spcAft>
                          <a:spcPts val="600"/>
                        </a:spcAft>
                      </a:pPr>
                      <a:r>
                        <a:rPr lang="en-US" sz="1600" dirty="0">
                          <a:effectLst/>
                        </a:rPr>
                        <a:t>This chart demonstrates the relationship between successful completion of a TLC Academic Intervention and Improved Academic Performance as measured through GPA for </a:t>
                      </a:r>
                      <a:r>
                        <a:rPr lang="en-US" sz="1600" u="sng" dirty="0">
                          <a:effectLst/>
                        </a:rPr>
                        <a:t>First-Time</a:t>
                      </a:r>
                      <a:r>
                        <a:rPr lang="en-US" sz="1600" dirty="0">
                          <a:effectLst/>
                        </a:rPr>
                        <a:t> Probationary students.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138">
                <a:tc gridSpan="7">
                  <a:txBody>
                    <a:bodyPr/>
                    <a:lstStyle/>
                    <a:p>
                      <a:pPr marL="0" marR="0" algn="ctr">
                        <a:spcBef>
                          <a:spcPts val="0"/>
                        </a:spcBef>
                        <a:spcAft>
                          <a:spcPts val="6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65233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88720"/>
            <a:ext cx="7886700" cy="5532120"/>
          </a:xfrm>
        </p:spPr>
        <p:txBody>
          <a:bodyPr>
            <a:normAutofit fontScale="62500" lnSpcReduction="20000"/>
          </a:bodyPr>
          <a:lstStyle/>
          <a:p>
            <a:pPr marL="0" indent="0">
              <a:buNone/>
            </a:pPr>
            <a:r>
              <a:rPr lang="en-US" sz="3800" dirty="0" smtClean="0"/>
              <a:t>Program Review of Biomolecular Sciences</a:t>
            </a:r>
          </a:p>
          <a:p>
            <a:pPr marL="0" indent="0">
              <a:buNone/>
            </a:pPr>
            <a:r>
              <a:rPr lang="en-US" sz="3800" dirty="0" smtClean="0"/>
              <a:t>Tied to Mission statement </a:t>
            </a:r>
            <a:r>
              <a:rPr lang="en-US" sz="3800" dirty="0"/>
              <a:t>- Central Connecticut State University is a community of learners dedicated to teaching and scholarship that emphasizes development and application of knowledge and ideas through research</a:t>
            </a:r>
          </a:p>
          <a:p>
            <a:r>
              <a:rPr lang="en-US" sz="3800" dirty="0"/>
              <a:t>Excerpt from Analysis section of the report:</a:t>
            </a:r>
          </a:p>
          <a:p>
            <a:pPr lvl="1"/>
            <a:r>
              <a:rPr lang="en-US" sz="3300" dirty="0"/>
              <a:t>S</a:t>
            </a:r>
            <a:r>
              <a:rPr lang="en-US" sz="3300" dirty="0" smtClean="0"/>
              <a:t>tudents </a:t>
            </a:r>
            <a:r>
              <a:rPr lang="en-US" sz="3300" dirty="0"/>
              <a:t>tended to perform better on technical tasks </a:t>
            </a:r>
            <a:endParaRPr lang="en-US" sz="3300" dirty="0" smtClean="0"/>
          </a:p>
          <a:p>
            <a:pPr lvl="1"/>
            <a:r>
              <a:rPr lang="en-US" sz="3300" dirty="0" smtClean="0"/>
              <a:t>Although </a:t>
            </a:r>
            <a:r>
              <a:rPr lang="en-US" sz="3300" dirty="0"/>
              <a:t>the students can perform the technical tasks, their overall understanding of the techniques and how they relate to the research question may be falling short. </a:t>
            </a:r>
          </a:p>
          <a:p>
            <a:r>
              <a:rPr lang="en-US" sz="3800" dirty="0"/>
              <a:t>Excerpt from Responses to findings section of the report </a:t>
            </a:r>
            <a:endParaRPr lang="en-US" sz="3800" dirty="0" smtClean="0"/>
          </a:p>
          <a:p>
            <a:pPr lvl="1"/>
            <a:r>
              <a:rPr lang="en-US" sz="3300" dirty="0" smtClean="0"/>
              <a:t>Require all students participating in an independent research project, regardless of class rank, to generate a formal figure, complete with a detailed legend that addresses the background, methodology, data analysis and interpretation of results </a:t>
            </a:r>
          </a:p>
          <a:p>
            <a:pPr lvl="1"/>
            <a:r>
              <a:rPr lang="en-US" sz="3300" dirty="0" smtClean="0"/>
              <a:t>Requiring </a:t>
            </a:r>
            <a:r>
              <a:rPr lang="en-US" sz="3300" dirty="0"/>
              <a:t>the students to generate these formal figures will provide them additional practice that should ultimately enhance their creation of a formal poster/platform presentation</a:t>
            </a:r>
          </a:p>
          <a:p>
            <a:pPr marL="0" indent="0">
              <a:buNone/>
            </a:pPr>
            <a:endParaRPr lang="en-US" dirty="0"/>
          </a:p>
        </p:txBody>
      </p:sp>
      <p:sp>
        <p:nvSpPr>
          <p:cNvPr id="4" name="Title 1"/>
          <p:cNvSpPr txBox="1">
            <a:spLocks noGrp="1"/>
          </p:cNvSpPr>
          <p:nvPr>
            <p:ph type="title"/>
          </p:nvPr>
        </p:nvSpPr>
        <p:spPr>
          <a:xfrm>
            <a:off x="0" y="1"/>
            <a:ext cx="9144000" cy="944880"/>
          </a:xfrm>
          <a:prstGeom prst="rect">
            <a:avLst/>
          </a:prstGeom>
          <a:solidFill>
            <a:srgbClr val="3333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Examples of </a:t>
            </a:r>
            <a:r>
              <a:rPr lang="en-US" sz="4000" b="1" dirty="0">
                <a:solidFill>
                  <a:schemeClr val="bg1"/>
                </a:solidFill>
                <a:latin typeface="+mn-lt"/>
              </a:rPr>
              <a:t>Educational Effectiveness</a:t>
            </a:r>
          </a:p>
        </p:txBody>
      </p:sp>
    </p:spTree>
    <p:extLst>
      <p:ext uri="{BB962C8B-B14F-4D97-AF65-F5344CB8AC3E}">
        <p14:creationId xmlns:p14="http://schemas.microsoft.com/office/powerpoint/2010/main" val="246295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Closing the Loop with Program Review</a:t>
            </a:r>
          </a:p>
          <a:p>
            <a:pPr lvl="1"/>
            <a:r>
              <a:rPr lang="en-US" dirty="0"/>
              <a:t>Tracking Alumni Success</a:t>
            </a:r>
          </a:p>
          <a:p>
            <a:pPr lvl="1"/>
            <a:r>
              <a:rPr lang="en-US" dirty="0"/>
              <a:t>Measuring Impact of Community Engagement</a:t>
            </a:r>
          </a:p>
          <a:p>
            <a:pPr lvl="1"/>
            <a:r>
              <a:rPr lang="en-US" dirty="0"/>
              <a:t>Unpacking Benefits of International Education</a:t>
            </a:r>
          </a:p>
          <a:p>
            <a:pPr lvl="1"/>
            <a:r>
              <a:rPr lang="en-US" dirty="0"/>
              <a:t>Assessing Outcomes of Professional Development</a:t>
            </a:r>
          </a:p>
          <a:p>
            <a:endParaRPr lang="en-US" dirty="0"/>
          </a:p>
          <a:p>
            <a:endParaRPr lang="en-US" dirty="0"/>
          </a:p>
        </p:txBody>
      </p:sp>
      <p:pic>
        <p:nvPicPr>
          <p:cNvPr id="4" name="Picture 3"/>
          <p:cNvPicPr>
            <a:picLocks noChangeAspect="1"/>
          </p:cNvPicPr>
          <p:nvPr/>
        </p:nvPicPr>
        <p:blipFill>
          <a:blip r:embed="rId2"/>
          <a:stretch>
            <a:fillRect/>
          </a:stretch>
        </p:blipFill>
        <p:spPr>
          <a:xfrm>
            <a:off x="7487257" y="5144429"/>
            <a:ext cx="1656744" cy="1643052"/>
          </a:xfrm>
          <a:prstGeom prst="rect">
            <a:avLst/>
          </a:prstGeom>
        </p:spPr>
      </p:pic>
      <p:sp>
        <p:nvSpPr>
          <p:cNvPr id="5" name="Title 1"/>
          <p:cNvSpPr txBox="1">
            <a:spLocks/>
          </p:cNvSpPr>
          <p:nvPr/>
        </p:nvSpPr>
        <p:spPr>
          <a:xfrm>
            <a:off x="0" y="0"/>
            <a:ext cx="9144000" cy="1110784"/>
          </a:xfrm>
          <a:prstGeom prst="rect">
            <a:avLst/>
          </a:prstGeom>
          <a:solidFill>
            <a:srgbClr val="3333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Areas for Improvement</a:t>
            </a:r>
            <a:endParaRPr lang="en-US" sz="4000" b="1" dirty="0">
              <a:solidFill>
                <a:schemeClr val="bg1"/>
              </a:solidFill>
              <a:latin typeface="+mn-lt"/>
            </a:endParaRPr>
          </a:p>
        </p:txBody>
      </p:sp>
    </p:spTree>
    <p:extLst>
      <p:ext uri="{BB962C8B-B14F-4D97-AF65-F5344CB8AC3E}">
        <p14:creationId xmlns:p14="http://schemas.microsoft.com/office/powerpoint/2010/main" val="197189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4315988" y="2068160"/>
            <a:ext cx="4471173" cy="3626396"/>
          </a:xfrm>
        </p:spPr>
        <p:txBody>
          <a:bodyPr>
            <a:noAutofit/>
          </a:bodyPr>
          <a:lstStyle/>
          <a:p>
            <a:pPr marL="0" indent="0">
              <a:buNone/>
            </a:pPr>
            <a:r>
              <a:rPr lang="en-US" dirty="0"/>
              <a:t>Glynis </a:t>
            </a:r>
            <a:r>
              <a:rPr lang="en-US" dirty="0" smtClean="0"/>
              <a:t>Fitzgerald</a:t>
            </a:r>
            <a:r>
              <a:rPr lang="en-US" dirty="0"/>
              <a:t> – </a:t>
            </a:r>
            <a:endParaRPr lang="en-US" dirty="0" smtClean="0"/>
          </a:p>
          <a:p>
            <a:pPr marL="457200" lvl="1" indent="0">
              <a:buNone/>
            </a:pPr>
            <a:r>
              <a:rPr lang="en-US" sz="2800" dirty="0" smtClean="0">
                <a:hlinkClick r:id="rId2"/>
              </a:rPr>
              <a:t>FitzgeraldG@ccsu.edu</a:t>
            </a:r>
            <a:r>
              <a:rPr lang="en-US" sz="2800" dirty="0" smtClean="0"/>
              <a:t>   </a:t>
            </a:r>
          </a:p>
          <a:p>
            <a:pPr marL="0" indent="0">
              <a:buNone/>
            </a:pPr>
            <a:endParaRPr lang="en-US" sz="1200" dirty="0" smtClean="0"/>
          </a:p>
          <a:p>
            <a:pPr marL="0" indent="0">
              <a:buNone/>
            </a:pPr>
            <a:r>
              <a:rPr lang="en-US" dirty="0" smtClean="0"/>
              <a:t>Yvonne Kochera Kirby – </a:t>
            </a:r>
          </a:p>
          <a:p>
            <a:pPr marL="457200" lvl="1" indent="0">
              <a:buNone/>
            </a:pPr>
            <a:r>
              <a:rPr lang="en-US" sz="2800" dirty="0" smtClean="0">
                <a:hlinkClick r:id="rId3"/>
              </a:rPr>
              <a:t>ykiby@ccsu.edu</a:t>
            </a:r>
            <a:endParaRPr lang="en-US" sz="2800" dirty="0" smtClean="0"/>
          </a:p>
          <a:p>
            <a:pPr marL="0" indent="0">
              <a:buNone/>
            </a:pPr>
            <a:endParaRPr lang="en-US" sz="1200" dirty="0" smtClean="0"/>
          </a:p>
          <a:p>
            <a:pPr marL="0" indent="0">
              <a:buNone/>
            </a:pPr>
            <a:r>
              <a:rPr lang="en-US" dirty="0" smtClean="0"/>
              <a:t>Carl </a:t>
            </a:r>
            <a:r>
              <a:rPr lang="en-US" dirty="0"/>
              <a:t>R </a:t>
            </a:r>
            <a:r>
              <a:rPr lang="en-US" dirty="0" smtClean="0"/>
              <a:t>Lovitt</a:t>
            </a:r>
            <a:r>
              <a:rPr lang="en-US" dirty="0"/>
              <a:t> – </a:t>
            </a:r>
            <a:endParaRPr lang="en-US" dirty="0" smtClean="0"/>
          </a:p>
          <a:p>
            <a:pPr marL="457200" lvl="1" indent="0">
              <a:buNone/>
            </a:pPr>
            <a:r>
              <a:rPr lang="en-US" sz="2800" dirty="0" smtClean="0">
                <a:hlinkClick r:id="rId4"/>
              </a:rPr>
              <a:t>lovittcar@ccsu.edu</a:t>
            </a:r>
            <a:endParaRPr lang="en-US" sz="2800" dirty="0"/>
          </a:p>
          <a:p>
            <a:pPr marL="0" indent="0">
              <a:buNone/>
            </a:pPr>
            <a:endParaRPr lang="en-US" dirty="0" smtClean="0"/>
          </a:p>
        </p:txBody>
      </p:sp>
      <p:sp>
        <p:nvSpPr>
          <p:cNvPr id="6" name="Title 1"/>
          <p:cNvSpPr txBox="1">
            <a:spLocks/>
          </p:cNvSpPr>
          <p:nvPr/>
        </p:nvSpPr>
        <p:spPr>
          <a:xfrm>
            <a:off x="1" y="0"/>
            <a:ext cx="9144000" cy="1110784"/>
          </a:xfrm>
          <a:prstGeom prst="rect">
            <a:avLst/>
          </a:prstGeom>
          <a:solidFill>
            <a:srgbClr val="3333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Questions???</a:t>
            </a:r>
            <a:endParaRPr lang="en-US" sz="4000" b="1" dirty="0">
              <a:solidFill>
                <a:schemeClr val="bg1"/>
              </a:solidFill>
              <a:latin typeface="+mn-l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98248" y="2173602"/>
            <a:ext cx="5458787" cy="3639191"/>
          </a:xfrm>
          <a:prstGeom prst="rect">
            <a:avLst/>
          </a:prstGeom>
          <a:ln w="38100">
            <a:solidFill>
              <a:srgbClr val="333399"/>
            </a:solidFill>
          </a:ln>
        </p:spPr>
      </p:pic>
    </p:spTree>
    <p:extLst>
      <p:ext uri="{BB962C8B-B14F-4D97-AF65-F5344CB8AC3E}">
        <p14:creationId xmlns:p14="http://schemas.microsoft.com/office/powerpoint/2010/main" val="196188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At your tables, briefly discuss your experiences with assessing outcomes that are not directly associated with classroom-based learning (e.g., peer mentoring, community-based project, undergraduate research, international education, etc.)</a:t>
            </a:r>
          </a:p>
          <a:p>
            <a:pPr lvl="1"/>
            <a:r>
              <a:rPr lang="en-US" dirty="0" smtClean="0"/>
              <a:t>What outcomes did you measure?</a:t>
            </a:r>
          </a:p>
          <a:p>
            <a:pPr lvl="1"/>
            <a:r>
              <a:rPr lang="en-US" dirty="0" smtClean="0"/>
              <a:t>How did you measure them?</a:t>
            </a:r>
          </a:p>
          <a:p>
            <a:pPr lvl="1"/>
            <a:r>
              <a:rPr lang="en-US" dirty="0" smtClean="0"/>
              <a:t>What changes did your findings lead you </a:t>
            </a:r>
            <a:r>
              <a:rPr lang="en-US" smtClean="0"/>
              <a:t>to make?</a:t>
            </a:r>
            <a:endParaRPr lang="en-US" dirty="0" smtClean="0"/>
          </a:p>
          <a:p>
            <a:r>
              <a:rPr lang="en-US" dirty="0" smtClean="0"/>
              <a:t>Ask someone to record the examples discussed</a:t>
            </a:r>
          </a:p>
          <a:p>
            <a:r>
              <a:rPr lang="en-US" dirty="0" smtClean="0"/>
              <a:t>Ask someone at each table to share one</a:t>
            </a:r>
          </a:p>
          <a:p>
            <a:pPr marL="0" indent="0">
              <a:buNone/>
            </a:pPr>
            <a:r>
              <a:rPr lang="en-US" dirty="0"/>
              <a:t>	</a:t>
            </a:r>
            <a:r>
              <a:rPr lang="en-US" dirty="0" smtClean="0"/>
              <a:t>example with the larger group</a:t>
            </a:r>
          </a:p>
          <a:p>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7487257" y="5144429"/>
            <a:ext cx="1656744" cy="1643052"/>
          </a:xfrm>
          <a:prstGeom prst="rect">
            <a:avLst/>
          </a:prstGeom>
        </p:spPr>
      </p:pic>
      <p:sp>
        <p:nvSpPr>
          <p:cNvPr id="5" name="Title 1"/>
          <p:cNvSpPr txBox="1">
            <a:spLocks/>
          </p:cNvSpPr>
          <p:nvPr/>
        </p:nvSpPr>
        <p:spPr>
          <a:xfrm>
            <a:off x="0" y="0"/>
            <a:ext cx="9144000" cy="1110784"/>
          </a:xfrm>
          <a:prstGeom prst="rect">
            <a:avLst/>
          </a:prstGeom>
          <a:solidFill>
            <a:srgbClr val="3333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Collaborative Activity</a:t>
            </a:r>
            <a:endParaRPr lang="en-US" sz="4000" b="1" dirty="0">
              <a:solidFill>
                <a:schemeClr val="bg1"/>
              </a:solidFill>
              <a:latin typeface="+mn-lt"/>
            </a:endParaRPr>
          </a:p>
        </p:txBody>
      </p:sp>
    </p:spTree>
    <p:extLst>
      <p:ext uri="{BB962C8B-B14F-4D97-AF65-F5344CB8AC3E}">
        <p14:creationId xmlns:p14="http://schemas.microsoft.com/office/powerpoint/2010/main" val="226869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2001" y="1428058"/>
            <a:ext cx="5942000" cy="5203329"/>
          </a:xfrm>
        </p:spPr>
        <p:txBody>
          <a:bodyPr>
            <a:normAutofit/>
          </a:bodyPr>
          <a:lstStyle/>
          <a:p>
            <a:pPr lvl="1">
              <a:spcBef>
                <a:spcPts val="600"/>
              </a:spcBef>
              <a:spcAft>
                <a:spcPts val="1200"/>
              </a:spcAft>
            </a:pPr>
            <a:r>
              <a:rPr lang="en-US" sz="2800" dirty="0"/>
              <a:t>Comprehensive public </a:t>
            </a:r>
            <a:r>
              <a:rPr lang="en-US" sz="2800" dirty="0" smtClean="0"/>
              <a:t>4-year </a:t>
            </a:r>
            <a:r>
              <a:rPr lang="en-US" sz="2800" dirty="0"/>
              <a:t>master’s level institution</a:t>
            </a:r>
          </a:p>
          <a:p>
            <a:pPr lvl="1">
              <a:spcBef>
                <a:spcPts val="600"/>
              </a:spcBef>
              <a:spcAft>
                <a:spcPts val="1200"/>
              </a:spcAft>
            </a:pPr>
            <a:r>
              <a:rPr lang="en-US" sz="2800" dirty="0"/>
              <a:t>Approximately 12,000 students</a:t>
            </a:r>
          </a:p>
          <a:p>
            <a:pPr lvl="1">
              <a:spcBef>
                <a:spcPts val="600"/>
              </a:spcBef>
              <a:spcAft>
                <a:spcPts val="1200"/>
              </a:spcAft>
            </a:pPr>
            <a:r>
              <a:rPr lang="en-US" sz="2800" dirty="0" smtClean="0"/>
              <a:t>130+ Academic </a:t>
            </a:r>
            <a:r>
              <a:rPr lang="en-US" sz="2800" dirty="0"/>
              <a:t>programs (undergraduate and graduate level)</a:t>
            </a:r>
          </a:p>
          <a:p>
            <a:pPr lvl="1">
              <a:spcBef>
                <a:spcPts val="600"/>
              </a:spcBef>
              <a:spcAft>
                <a:spcPts val="1200"/>
              </a:spcAft>
            </a:pPr>
            <a:r>
              <a:rPr lang="en-US" sz="2800" dirty="0" smtClean="0"/>
              <a:t>Faculty – approx. 450 FT, 500 PT</a:t>
            </a:r>
            <a:endParaRPr lang="en-US" sz="2800" dirty="0"/>
          </a:p>
          <a:p>
            <a:pPr lvl="1">
              <a:spcBef>
                <a:spcPts val="600"/>
              </a:spcBef>
              <a:spcAft>
                <a:spcPts val="1200"/>
              </a:spcAft>
            </a:pPr>
            <a:r>
              <a:rPr lang="en-US" sz="2800" dirty="0" smtClean="0"/>
              <a:t>39 Academic departments</a:t>
            </a:r>
          </a:p>
          <a:p>
            <a:pPr lvl="1">
              <a:spcBef>
                <a:spcPts val="600"/>
              </a:spcBef>
              <a:spcAft>
                <a:spcPts val="1200"/>
              </a:spcAft>
            </a:pPr>
            <a:r>
              <a:rPr lang="en-US" sz="2800" dirty="0" smtClean="0"/>
              <a:t>5 Academic schools/colleges</a:t>
            </a:r>
            <a:endParaRPr lang="en-US" sz="2800" dirty="0"/>
          </a:p>
          <a:p>
            <a:pPr>
              <a:spcAft>
                <a:spcPts val="1200"/>
              </a:spcAft>
            </a:pPr>
            <a:endParaRPr lang="en-US" dirty="0"/>
          </a:p>
        </p:txBody>
      </p:sp>
      <p:sp>
        <p:nvSpPr>
          <p:cNvPr id="4" name="Title 1"/>
          <p:cNvSpPr txBox="1">
            <a:spLocks/>
          </p:cNvSpPr>
          <p:nvPr/>
        </p:nvSpPr>
        <p:spPr>
          <a:xfrm>
            <a:off x="1" y="0"/>
            <a:ext cx="9144000" cy="1110784"/>
          </a:xfrm>
          <a:prstGeom prst="rect">
            <a:avLst/>
          </a:prstGeom>
          <a:solidFill>
            <a:srgbClr val="3333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CCSU Profile</a:t>
            </a:r>
            <a:endParaRPr lang="en-US" sz="4000" b="1" dirty="0">
              <a:solidFill>
                <a:schemeClr val="bg1"/>
              </a:solidFill>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87" y="1285713"/>
            <a:ext cx="3416411" cy="5124616"/>
          </a:xfrm>
          <a:prstGeom prst="rect">
            <a:avLst/>
          </a:prstGeom>
          <a:ln w="38100">
            <a:solidFill>
              <a:srgbClr val="333399"/>
            </a:solidFill>
          </a:ln>
        </p:spPr>
      </p:pic>
    </p:spTree>
    <p:extLst>
      <p:ext uri="{BB962C8B-B14F-4D97-AF65-F5344CB8AC3E}">
        <p14:creationId xmlns:p14="http://schemas.microsoft.com/office/powerpoint/2010/main" val="1572662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369" y="1201156"/>
            <a:ext cx="7229243" cy="5050960"/>
          </a:xfrm>
        </p:spPr>
        <p:txBody>
          <a:bodyPr>
            <a:normAutofit/>
          </a:bodyPr>
          <a:lstStyle/>
          <a:p>
            <a:pPr marL="0" indent="0">
              <a:spcAft>
                <a:spcPts val="1200"/>
              </a:spcAft>
              <a:buNone/>
            </a:pPr>
            <a:r>
              <a:rPr lang="en-US" b="1" dirty="0"/>
              <a:t>E</a:t>
            </a:r>
            <a:r>
              <a:rPr lang="en-US" b="1" dirty="0" smtClean="0"/>
              <a:t>lements for a data-driven campus….</a:t>
            </a:r>
          </a:p>
          <a:p>
            <a:pPr marL="460375" indent="-230188">
              <a:spcBef>
                <a:spcPts val="600"/>
              </a:spcBef>
              <a:spcAft>
                <a:spcPts val="600"/>
              </a:spcAft>
            </a:pPr>
            <a:r>
              <a:rPr lang="en-US" dirty="0" smtClean="0"/>
              <a:t>Quality metrics</a:t>
            </a:r>
          </a:p>
          <a:p>
            <a:pPr marL="914400" lvl="1" indent="-230188">
              <a:spcBef>
                <a:spcPts val="600"/>
              </a:spcBef>
              <a:spcAft>
                <a:spcPts val="1200"/>
              </a:spcAft>
              <a:buFont typeface="Calibri" panose="020F0502020204030204" pitchFamily="34" charset="0"/>
              <a:buChar char="–"/>
            </a:pPr>
            <a:r>
              <a:rPr lang="en-US" dirty="0" smtClean="0"/>
              <a:t>Information must be useful</a:t>
            </a:r>
          </a:p>
          <a:p>
            <a:pPr marL="460375" indent="-230188">
              <a:spcBef>
                <a:spcPts val="600"/>
              </a:spcBef>
              <a:spcAft>
                <a:spcPts val="600"/>
              </a:spcAft>
            </a:pPr>
            <a:r>
              <a:rPr lang="en-US" dirty="0"/>
              <a:t>Data integrity</a:t>
            </a:r>
          </a:p>
          <a:p>
            <a:pPr marL="914400" lvl="1" indent="-230188">
              <a:spcBef>
                <a:spcPts val="600"/>
              </a:spcBef>
              <a:spcAft>
                <a:spcPts val="600"/>
              </a:spcAft>
              <a:buFont typeface="Calibri" panose="020F0502020204030204" pitchFamily="34" charset="0"/>
              <a:buChar char="–"/>
            </a:pPr>
            <a:r>
              <a:rPr lang="en-US" dirty="0"/>
              <a:t>Accurate </a:t>
            </a:r>
          </a:p>
          <a:p>
            <a:pPr marL="914400" lvl="1" indent="-230188">
              <a:spcBef>
                <a:spcPts val="600"/>
              </a:spcBef>
              <a:spcAft>
                <a:spcPts val="1200"/>
              </a:spcAft>
              <a:buFont typeface="Calibri" panose="020F0502020204030204" pitchFamily="34" charset="0"/>
              <a:buChar char="–"/>
            </a:pPr>
            <a:r>
              <a:rPr lang="en-US" dirty="0"/>
              <a:t>Defensible &amp; consistent definitions</a:t>
            </a:r>
          </a:p>
          <a:p>
            <a:pPr marL="460375" lvl="1" indent="-230188">
              <a:spcBef>
                <a:spcPts val="600"/>
              </a:spcBef>
              <a:spcAft>
                <a:spcPts val="600"/>
              </a:spcAft>
            </a:pPr>
            <a:r>
              <a:rPr lang="en-US" sz="2800" dirty="0"/>
              <a:t>Sustainable</a:t>
            </a:r>
          </a:p>
          <a:p>
            <a:pPr marL="914400" lvl="1" indent="-230188">
              <a:spcBef>
                <a:spcPts val="600"/>
              </a:spcBef>
              <a:spcAft>
                <a:spcPts val="1200"/>
              </a:spcAft>
              <a:buFont typeface="Calibri" panose="020F0502020204030204" pitchFamily="34" charset="0"/>
              <a:buChar char="–"/>
            </a:pPr>
            <a:r>
              <a:rPr lang="en-US" dirty="0"/>
              <a:t>Updated regularly</a:t>
            </a:r>
          </a:p>
          <a:p>
            <a:pPr marL="460375" lvl="1" indent="-230188">
              <a:spcBef>
                <a:spcPts val="600"/>
              </a:spcBef>
              <a:spcAft>
                <a:spcPts val="600"/>
              </a:spcAft>
            </a:pPr>
            <a:r>
              <a:rPr lang="en-US" sz="2800" dirty="0" smtClean="0"/>
              <a:t>Effective </a:t>
            </a:r>
            <a:r>
              <a:rPr lang="en-US" sz="2800" dirty="0"/>
              <a:t>communication </a:t>
            </a:r>
          </a:p>
          <a:p>
            <a:pPr marL="228600" lvl="1">
              <a:spcBef>
                <a:spcPts val="600"/>
              </a:spcBef>
              <a:spcAft>
                <a:spcPts val="600"/>
              </a:spcAft>
            </a:pPr>
            <a:endParaRPr lang="en-US" sz="2800" dirty="0"/>
          </a:p>
        </p:txBody>
      </p:sp>
      <p:sp>
        <p:nvSpPr>
          <p:cNvPr id="4" name="Title 1"/>
          <p:cNvSpPr txBox="1">
            <a:spLocks/>
          </p:cNvSpPr>
          <p:nvPr/>
        </p:nvSpPr>
        <p:spPr>
          <a:xfrm>
            <a:off x="1" y="0"/>
            <a:ext cx="9144000" cy="1110784"/>
          </a:xfrm>
          <a:prstGeom prst="rect">
            <a:avLst/>
          </a:prstGeom>
          <a:solidFill>
            <a:srgbClr val="3333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mn-lt"/>
              </a:rPr>
              <a:t>Culture: Data-Based Decision Making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268" y="1635851"/>
            <a:ext cx="3384782" cy="5096283"/>
          </a:xfrm>
          <a:prstGeom prst="rect">
            <a:avLst/>
          </a:prstGeom>
          <a:ln w="38100">
            <a:solidFill>
              <a:srgbClr val="333399"/>
            </a:solidFill>
          </a:ln>
        </p:spPr>
      </p:pic>
    </p:spTree>
    <p:extLst>
      <p:ext uri="{BB962C8B-B14F-4D97-AF65-F5344CB8AC3E}">
        <p14:creationId xmlns:p14="http://schemas.microsoft.com/office/powerpoint/2010/main" val="2229110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81" y="1333808"/>
            <a:ext cx="3991520" cy="5280872"/>
          </a:xfrm>
        </p:spPr>
        <p:txBody>
          <a:bodyPr>
            <a:noAutofit/>
          </a:bodyPr>
          <a:lstStyle/>
          <a:p>
            <a:pPr lvl="0"/>
            <a:r>
              <a:rPr lang="en-US" dirty="0" smtClean="0"/>
              <a:t>Strategic Plan</a:t>
            </a:r>
          </a:p>
          <a:p>
            <a:pPr marL="461963" lvl="1" indent="-234950">
              <a:lnSpc>
                <a:spcPct val="100000"/>
              </a:lnSpc>
              <a:spcBef>
                <a:spcPts val="600"/>
              </a:spcBef>
              <a:buFont typeface="Calibri" panose="020F0502020204030204" pitchFamily="34" charset="0"/>
              <a:buChar char="–"/>
            </a:pPr>
            <a:r>
              <a:rPr lang="en-US" dirty="0"/>
              <a:t>All Divisions engaged </a:t>
            </a:r>
          </a:p>
          <a:p>
            <a:pPr marL="461963" lvl="1" indent="-234950">
              <a:lnSpc>
                <a:spcPct val="100000"/>
              </a:lnSpc>
              <a:spcBef>
                <a:spcPts val="600"/>
              </a:spcBef>
              <a:buFont typeface="Calibri" panose="020F0502020204030204" pitchFamily="34" charset="0"/>
              <a:buChar char="–"/>
            </a:pPr>
            <a:r>
              <a:rPr lang="en-US" dirty="0" smtClean="0"/>
              <a:t>8 </a:t>
            </a:r>
            <a:r>
              <a:rPr lang="en-US" dirty="0"/>
              <a:t>Goals, </a:t>
            </a:r>
            <a:r>
              <a:rPr lang="en-US" dirty="0" smtClean="0"/>
              <a:t>~ 50 Objectives </a:t>
            </a:r>
          </a:p>
          <a:p>
            <a:pPr marL="461963" lvl="1" indent="-234950">
              <a:lnSpc>
                <a:spcPct val="100000"/>
              </a:lnSpc>
              <a:spcBef>
                <a:spcPts val="600"/>
              </a:spcBef>
              <a:buFont typeface="Calibri" panose="020F0502020204030204" pitchFamily="34" charset="0"/>
              <a:buChar char="–"/>
            </a:pPr>
            <a:r>
              <a:rPr lang="en-US" sz="2400" dirty="0" smtClean="0"/>
              <a:t>Each </a:t>
            </a:r>
            <a:r>
              <a:rPr lang="en-US" sz="2400" dirty="0"/>
              <a:t>Objective </a:t>
            </a:r>
            <a:endParaRPr lang="en-US" sz="2400" dirty="0" smtClean="0"/>
          </a:p>
          <a:p>
            <a:pPr marL="919163" lvl="2" indent="-234950">
              <a:lnSpc>
                <a:spcPct val="100000"/>
              </a:lnSpc>
              <a:spcBef>
                <a:spcPts val="600"/>
              </a:spcBef>
              <a:spcAft>
                <a:spcPts val="600"/>
              </a:spcAft>
              <a:buFont typeface="Calibri" panose="020F0502020204030204" pitchFamily="34" charset="0"/>
              <a:buChar char="–"/>
            </a:pPr>
            <a:r>
              <a:rPr lang="en-US" sz="2000" dirty="0" smtClean="0"/>
              <a:t>6 key components </a:t>
            </a:r>
          </a:p>
          <a:p>
            <a:pPr marL="461963" lvl="1" indent="-234950">
              <a:lnSpc>
                <a:spcPct val="100000"/>
              </a:lnSpc>
              <a:spcBef>
                <a:spcPts val="600"/>
              </a:spcBef>
              <a:spcAft>
                <a:spcPts val="600"/>
              </a:spcAft>
              <a:buFont typeface="Calibri" panose="020F0502020204030204" pitchFamily="34" charset="0"/>
              <a:buChar char="–"/>
            </a:pPr>
            <a:r>
              <a:rPr lang="en-US" dirty="0" smtClean="0"/>
              <a:t>Updated </a:t>
            </a:r>
            <a:r>
              <a:rPr lang="en-US" dirty="0"/>
              <a:t>annually </a:t>
            </a:r>
            <a:endParaRPr lang="en-US" dirty="0" smtClean="0"/>
          </a:p>
          <a:p>
            <a:pPr marL="461963" lvl="1" indent="-234950">
              <a:lnSpc>
                <a:spcPct val="100000"/>
              </a:lnSpc>
              <a:spcBef>
                <a:spcPts val="600"/>
              </a:spcBef>
              <a:buFont typeface="Calibri" panose="020F0502020204030204" pitchFamily="34" charset="0"/>
              <a:buChar char="–"/>
            </a:pPr>
            <a:r>
              <a:rPr lang="en-US" dirty="0" smtClean="0"/>
              <a:t>Communicated to campus</a:t>
            </a:r>
          </a:p>
          <a:p>
            <a:pPr marL="919163" lvl="2" indent="-234950">
              <a:lnSpc>
                <a:spcPct val="100000"/>
              </a:lnSpc>
              <a:spcBef>
                <a:spcPts val="600"/>
              </a:spcBef>
              <a:buFont typeface="Calibri" panose="020F0502020204030204" pitchFamily="34" charset="0"/>
              <a:buChar char="–"/>
            </a:pPr>
            <a:r>
              <a:rPr lang="en-US" dirty="0" smtClean="0"/>
              <a:t>Opening remarks</a:t>
            </a:r>
          </a:p>
          <a:p>
            <a:pPr marL="919163" lvl="2" indent="-234950">
              <a:lnSpc>
                <a:spcPct val="100000"/>
              </a:lnSpc>
              <a:spcBef>
                <a:spcPts val="600"/>
              </a:spcBef>
              <a:buFont typeface="Calibri" panose="020F0502020204030204" pitchFamily="34" charset="0"/>
              <a:buChar char="–"/>
            </a:pPr>
            <a:r>
              <a:rPr lang="en-US" dirty="0" smtClean="0"/>
              <a:t>Website</a:t>
            </a:r>
            <a:endParaRPr lang="en-US" dirty="0"/>
          </a:p>
          <a:p>
            <a:pPr marL="461963" lvl="1" indent="-234950">
              <a:lnSpc>
                <a:spcPct val="100000"/>
              </a:lnSpc>
              <a:spcBef>
                <a:spcPts val="600"/>
              </a:spcBef>
              <a:buFont typeface="Calibri" panose="020F0502020204030204" pitchFamily="34" charset="0"/>
              <a:buChar char="–"/>
            </a:pPr>
            <a:r>
              <a:rPr lang="en-US" dirty="0"/>
              <a:t>Periodic “Report Card</a:t>
            </a:r>
            <a:r>
              <a:rPr lang="en-US" dirty="0" smtClean="0"/>
              <a:t>”</a:t>
            </a:r>
          </a:p>
          <a:p>
            <a:pPr marL="227013" lvl="1" indent="0">
              <a:lnSpc>
                <a:spcPct val="100000"/>
              </a:lnSpc>
              <a:spcBef>
                <a:spcPts val="600"/>
              </a:spcBef>
              <a:buNone/>
            </a:pPr>
            <a:endParaRPr lang="en-US" dirty="0"/>
          </a:p>
          <a:p>
            <a:pPr marL="461963" lvl="1" indent="-234950">
              <a:lnSpc>
                <a:spcPct val="100000"/>
              </a:lnSpc>
              <a:spcBef>
                <a:spcPts val="600"/>
              </a:spcBef>
              <a:buFont typeface="Calibri" panose="020F0502020204030204" pitchFamily="34" charset="0"/>
              <a:buChar char="–"/>
            </a:pPr>
            <a:endParaRPr lang="en-US" dirty="0"/>
          </a:p>
        </p:txBody>
      </p:sp>
      <p:sp>
        <p:nvSpPr>
          <p:cNvPr id="5" name="Title 1"/>
          <p:cNvSpPr txBox="1">
            <a:spLocks/>
          </p:cNvSpPr>
          <p:nvPr/>
        </p:nvSpPr>
        <p:spPr>
          <a:xfrm>
            <a:off x="0" y="0"/>
            <a:ext cx="9144000" cy="1110784"/>
          </a:xfrm>
          <a:prstGeom prst="rect">
            <a:avLst/>
          </a:prstGeom>
          <a:solidFill>
            <a:srgbClr val="33339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Data-based Strategic Plan</a:t>
            </a:r>
          </a:p>
        </p:txBody>
      </p:sp>
      <p:pic>
        <p:nvPicPr>
          <p:cNvPr id="6" name="Picture 5"/>
          <p:cNvPicPr>
            <a:picLocks noChangeAspect="1"/>
          </p:cNvPicPr>
          <p:nvPr/>
        </p:nvPicPr>
        <p:blipFill>
          <a:blip r:embed="rId2"/>
          <a:stretch>
            <a:fillRect/>
          </a:stretch>
        </p:blipFill>
        <p:spPr>
          <a:xfrm>
            <a:off x="3995834" y="1345580"/>
            <a:ext cx="5021901" cy="4916177"/>
          </a:xfrm>
          <a:prstGeom prst="rect">
            <a:avLst/>
          </a:prstGeom>
          <a:ln w="38100">
            <a:solidFill>
              <a:srgbClr val="333399"/>
            </a:solidFill>
          </a:ln>
        </p:spPr>
      </p:pic>
    </p:spTree>
    <p:extLst>
      <p:ext uri="{BB962C8B-B14F-4D97-AF65-F5344CB8AC3E}">
        <p14:creationId xmlns:p14="http://schemas.microsoft.com/office/powerpoint/2010/main" val="801593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10784"/>
          </a:xfrm>
          <a:prstGeom prst="rect">
            <a:avLst/>
          </a:prstGeom>
          <a:solidFill>
            <a:srgbClr val="333399"/>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Data-based Strategic Plan:  </a:t>
            </a:r>
          </a:p>
          <a:p>
            <a:pPr algn="ctr"/>
            <a:r>
              <a:rPr lang="en-US" sz="4000" b="1" dirty="0" smtClean="0">
                <a:solidFill>
                  <a:schemeClr val="bg1"/>
                </a:solidFill>
                <a:latin typeface="+mn-lt"/>
              </a:rPr>
              <a:t>Periodic Report Card</a:t>
            </a:r>
          </a:p>
        </p:txBody>
      </p:sp>
      <p:pic>
        <p:nvPicPr>
          <p:cNvPr id="7" name="Picture 6"/>
          <p:cNvPicPr>
            <a:picLocks noChangeAspect="1"/>
          </p:cNvPicPr>
          <p:nvPr/>
        </p:nvPicPr>
        <p:blipFill>
          <a:blip r:embed="rId2"/>
          <a:stretch>
            <a:fillRect/>
          </a:stretch>
        </p:blipFill>
        <p:spPr>
          <a:xfrm>
            <a:off x="138644" y="1211766"/>
            <a:ext cx="3260182" cy="5299345"/>
          </a:xfrm>
          <a:prstGeom prst="rect">
            <a:avLst/>
          </a:prstGeom>
        </p:spPr>
      </p:pic>
      <p:pic>
        <p:nvPicPr>
          <p:cNvPr id="39" name="Picture 38"/>
          <p:cNvPicPr>
            <a:picLocks noChangeAspect="1"/>
          </p:cNvPicPr>
          <p:nvPr/>
        </p:nvPicPr>
        <p:blipFill>
          <a:blip r:embed="rId3"/>
          <a:stretch>
            <a:fillRect/>
          </a:stretch>
        </p:blipFill>
        <p:spPr>
          <a:xfrm>
            <a:off x="3642608" y="1241835"/>
            <a:ext cx="5342365" cy="5521482"/>
          </a:xfrm>
          <a:prstGeom prst="rect">
            <a:avLst/>
          </a:prstGeom>
        </p:spPr>
      </p:pic>
    </p:spTree>
    <p:extLst>
      <p:ext uri="{BB962C8B-B14F-4D97-AF65-F5344CB8AC3E}">
        <p14:creationId xmlns:p14="http://schemas.microsoft.com/office/powerpoint/2010/main" val="2344831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112" y="1110784"/>
            <a:ext cx="8626863" cy="4351338"/>
          </a:xfrm>
        </p:spPr>
        <p:txBody>
          <a:bodyPr>
            <a:noAutofit/>
          </a:bodyPr>
          <a:lstStyle/>
          <a:p>
            <a:endParaRPr lang="en-US" sz="1800" dirty="0"/>
          </a:p>
          <a:p>
            <a:pPr lvl="0">
              <a:spcBef>
                <a:spcPts val="600"/>
              </a:spcBef>
              <a:spcAft>
                <a:spcPts val="600"/>
              </a:spcAft>
            </a:pPr>
            <a:r>
              <a:rPr lang="en-US" dirty="0" smtClean="0"/>
              <a:t>Academic Assessment Committee</a:t>
            </a:r>
          </a:p>
          <a:p>
            <a:pPr lvl="1">
              <a:spcBef>
                <a:spcPts val="600"/>
              </a:spcBef>
              <a:spcAft>
                <a:spcPts val="600"/>
              </a:spcAft>
              <a:buFont typeface="Calibri" panose="020F0502020204030204" pitchFamily="34" charset="0"/>
              <a:buChar char="–"/>
            </a:pPr>
            <a:r>
              <a:rPr lang="en-US" dirty="0" smtClean="0"/>
              <a:t>Standing </a:t>
            </a:r>
            <a:r>
              <a:rPr lang="en-US" dirty="0"/>
              <a:t>Committee of the Faculty </a:t>
            </a:r>
            <a:endParaRPr lang="en-US" dirty="0" smtClean="0"/>
          </a:p>
          <a:p>
            <a:pPr lvl="1">
              <a:spcBef>
                <a:spcPts val="600"/>
              </a:spcBef>
              <a:spcAft>
                <a:spcPts val="600"/>
              </a:spcAft>
              <a:buFont typeface="Calibri" panose="020F0502020204030204" pitchFamily="34" charset="0"/>
              <a:buChar char="–"/>
            </a:pPr>
            <a:r>
              <a:rPr lang="en-US" dirty="0" smtClean="0"/>
              <a:t>16 Faculty members &amp; Dir. Inst. Research &amp; Assessment </a:t>
            </a:r>
            <a:endParaRPr lang="en-US" dirty="0"/>
          </a:p>
          <a:p>
            <a:pPr lvl="1">
              <a:spcBef>
                <a:spcPts val="600"/>
              </a:spcBef>
              <a:spcAft>
                <a:spcPts val="600"/>
              </a:spcAft>
              <a:buFont typeface="Calibri" panose="020F0502020204030204" pitchFamily="34" charset="0"/>
              <a:buChar char="–"/>
            </a:pPr>
            <a:r>
              <a:rPr lang="en-US" dirty="0" smtClean="0"/>
              <a:t>5-year </a:t>
            </a:r>
            <a:r>
              <a:rPr lang="en-US" dirty="0"/>
              <a:t>reporting </a:t>
            </a:r>
            <a:r>
              <a:rPr lang="en-US" dirty="0" smtClean="0"/>
              <a:t>cycle – full report (evaluated) followed by 4 interim reports </a:t>
            </a:r>
          </a:p>
          <a:p>
            <a:pPr lvl="1">
              <a:lnSpc>
                <a:spcPct val="100000"/>
              </a:lnSpc>
              <a:spcBef>
                <a:spcPts val="0"/>
              </a:spcBef>
              <a:buFont typeface="Calibri" panose="020F0502020204030204" pitchFamily="34" charset="0"/>
              <a:buChar char="–"/>
            </a:pPr>
            <a:r>
              <a:rPr lang="en-US" dirty="0" smtClean="0"/>
              <a:t>Rubric</a:t>
            </a:r>
          </a:p>
          <a:p>
            <a:pPr marL="1371600" lvl="2" indent="-457200">
              <a:lnSpc>
                <a:spcPct val="100000"/>
              </a:lnSpc>
              <a:spcBef>
                <a:spcPts val="0"/>
              </a:spcBef>
              <a:buFont typeface="+mj-lt"/>
              <a:buAutoNum type="arabicPeriod"/>
            </a:pPr>
            <a:r>
              <a:rPr lang="en-US" dirty="0" smtClean="0"/>
              <a:t>Learning </a:t>
            </a:r>
            <a:r>
              <a:rPr lang="en-US" dirty="0"/>
              <a:t>Outcomes</a:t>
            </a:r>
          </a:p>
          <a:p>
            <a:pPr marL="1371600" lvl="2" indent="-457200">
              <a:lnSpc>
                <a:spcPct val="100000"/>
              </a:lnSpc>
              <a:spcBef>
                <a:spcPts val="0"/>
              </a:spcBef>
              <a:buFont typeface="+mj-lt"/>
              <a:buAutoNum type="arabicPeriod"/>
            </a:pPr>
            <a:r>
              <a:rPr lang="en-US" dirty="0"/>
              <a:t>Data/Findings</a:t>
            </a:r>
          </a:p>
          <a:p>
            <a:pPr marL="1371600" lvl="2" indent="-457200">
              <a:lnSpc>
                <a:spcPct val="100000"/>
              </a:lnSpc>
              <a:spcBef>
                <a:spcPts val="0"/>
              </a:spcBef>
              <a:buFont typeface="+mj-lt"/>
              <a:buAutoNum type="arabicPeriod"/>
            </a:pPr>
            <a:r>
              <a:rPr lang="en-US" dirty="0"/>
              <a:t>Analysis</a:t>
            </a:r>
          </a:p>
          <a:p>
            <a:pPr marL="1371600" lvl="2" indent="-457200">
              <a:lnSpc>
                <a:spcPct val="100000"/>
              </a:lnSpc>
              <a:spcBef>
                <a:spcPts val="0"/>
              </a:spcBef>
              <a:buFont typeface="+mj-lt"/>
              <a:buAutoNum type="arabicPeriod"/>
            </a:pPr>
            <a:r>
              <a:rPr lang="en-US" dirty="0"/>
              <a:t>Use of Results</a:t>
            </a:r>
          </a:p>
          <a:p>
            <a:pPr lvl="1">
              <a:spcBef>
                <a:spcPts val="600"/>
              </a:spcBef>
              <a:spcAft>
                <a:spcPts val="600"/>
              </a:spcAft>
              <a:buFont typeface="Calibri" panose="020F0502020204030204" pitchFamily="34" charset="0"/>
              <a:buChar char="–"/>
            </a:pPr>
            <a:r>
              <a:rPr lang="en-US" dirty="0" smtClean="0"/>
              <a:t>Feedback provided</a:t>
            </a:r>
          </a:p>
          <a:p>
            <a:pPr lvl="1">
              <a:spcBef>
                <a:spcPts val="600"/>
              </a:spcBef>
              <a:spcAft>
                <a:spcPts val="600"/>
              </a:spcAft>
              <a:buFont typeface="Calibri" panose="020F0502020204030204" pitchFamily="34" charset="0"/>
              <a:buChar char="–"/>
            </a:pPr>
            <a:endParaRPr lang="en-US" dirty="0" smtClean="0"/>
          </a:p>
          <a:p>
            <a:pPr lvl="2">
              <a:spcBef>
                <a:spcPts val="600"/>
              </a:spcBef>
              <a:spcAft>
                <a:spcPts val="600"/>
              </a:spcAft>
            </a:pPr>
            <a:endParaRPr lang="en-US" dirty="0" smtClean="0"/>
          </a:p>
          <a:p>
            <a:pPr lvl="0">
              <a:spcBef>
                <a:spcPts val="600"/>
              </a:spcBef>
              <a:spcAft>
                <a:spcPts val="600"/>
              </a:spcAft>
            </a:pPr>
            <a:endParaRPr lang="en-US" dirty="0"/>
          </a:p>
        </p:txBody>
      </p:sp>
      <p:sp>
        <p:nvSpPr>
          <p:cNvPr id="5" name="Title 1"/>
          <p:cNvSpPr txBox="1">
            <a:spLocks/>
          </p:cNvSpPr>
          <p:nvPr/>
        </p:nvSpPr>
        <p:spPr>
          <a:xfrm>
            <a:off x="0" y="0"/>
            <a:ext cx="9144000" cy="1107688"/>
          </a:xfrm>
          <a:prstGeom prst="rect">
            <a:avLst/>
          </a:prstGeom>
          <a:solidFill>
            <a:srgbClr val="333399"/>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Infrastructure for Program Assessment:</a:t>
            </a:r>
          </a:p>
          <a:p>
            <a:pPr algn="ctr"/>
            <a:r>
              <a:rPr lang="en-US" sz="4000" b="1" dirty="0" smtClean="0">
                <a:solidFill>
                  <a:schemeClr val="bg1"/>
                </a:solidFill>
                <a:latin typeface="+mn-lt"/>
              </a:rPr>
              <a:t>Academic Program Assessment</a:t>
            </a:r>
            <a:endParaRPr lang="en-US" sz="4000" b="1" dirty="0">
              <a:solidFill>
                <a:schemeClr val="bg1"/>
              </a:solidFill>
              <a:latin typeface="+mn-lt"/>
            </a:endParaRPr>
          </a:p>
        </p:txBody>
      </p:sp>
      <p:pic>
        <p:nvPicPr>
          <p:cNvPr id="4" name="Picture 3"/>
          <p:cNvPicPr>
            <a:picLocks noChangeAspect="1"/>
          </p:cNvPicPr>
          <p:nvPr/>
        </p:nvPicPr>
        <p:blipFill>
          <a:blip r:embed="rId2"/>
          <a:stretch>
            <a:fillRect/>
          </a:stretch>
        </p:blipFill>
        <p:spPr>
          <a:xfrm>
            <a:off x="4703142" y="4044175"/>
            <a:ext cx="4344213" cy="2644304"/>
          </a:xfrm>
          <a:prstGeom prst="rect">
            <a:avLst/>
          </a:prstGeom>
          <a:ln w="34925">
            <a:solidFill>
              <a:srgbClr val="333399"/>
            </a:solidFill>
          </a:ln>
        </p:spPr>
      </p:pic>
    </p:spTree>
    <p:extLst>
      <p:ext uri="{BB962C8B-B14F-4D97-AF65-F5344CB8AC3E}">
        <p14:creationId xmlns:p14="http://schemas.microsoft.com/office/powerpoint/2010/main" val="216673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90" y="1110784"/>
            <a:ext cx="8846634" cy="5280872"/>
          </a:xfrm>
        </p:spPr>
        <p:txBody>
          <a:bodyPr>
            <a:noAutofit/>
          </a:bodyPr>
          <a:lstStyle/>
          <a:p>
            <a:endParaRPr lang="en-US" sz="1800" dirty="0"/>
          </a:p>
          <a:p>
            <a:pPr lvl="0"/>
            <a:r>
              <a:rPr lang="en-US" dirty="0" smtClean="0"/>
              <a:t>External Program Review</a:t>
            </a:r>
          </a:p>
          <a:p>
            <a:pPr lvl="1">
              <a:spcBef>
                <a:spcPts val="600"/>
              </a:spcBef>
              <a:spcAft>
                <a:spcPts val="600"/>
              </a:spcAft>
              <a:buFont typeface="Calibri" panose="020F0502020204030204" pitchFamily="34" charset="0"/>
              <a:buChar char="–"/>
            </a:pPr>
            <a:r>
              <a:rPr lang="en-US" dirty="0"/>
              <a:t>Faculty Senate approved policy</a:t>
            </a:r>
          </a:p>
          <a:p>
            <a:pPr lvl="1">
              <a:spcBef>
                <a:spcPts val="600"/>
              </a:spcBef>
              <a:spcAft>
                <a:spcPts val="600"/>
              </a:spcAft>
              <a:buFont typeface="Calibri" panose="020F0502020204030204" pitchFamily="34" charset="0"/>
              <a:buChar char="–"/>
            </a:pPr>
            <a:r>
              <a:rPr lang="en-US" dirty="0"/>
              <a:t>Review schedule: 5-year </a:t>
            </a:r>
            <a:r>
              <a:rPr lang="en-US" dirty="0" smtClean="0"/>
              <a:t>cycle</a:t>
            </a:r>
            <a:endParaRPr lang="en-US" dirty="0"/>
          </a:p>
          <a:p>
            <a:pPr lvl="1">
              <a:spcBef>
                <a:spcPts val="600"/>
              </a:spcBef>
              <a:spcAft>
                <a:spcPts val="600"/>
              </a:spcAft>
              <a:buFont typeface="Calibri" panose="020F0502020204030204" pitchFamily="34" charset="0"/>
              <a:buChar char="–"/>
            </a:pPr>
            <a:r>
              <a:rPr lang="en-US" dirty="0"/>
              <a:t>4 overarching themes in self-study:</a:t>
            </a:r>
          </a:p>
          <a:p>
            <a:pPr lvl="2">
              <a:spcBef>
                <a:spcPts val="0"/>
              </a:spcBef>
              <a:buFont typeface="Wingdings" panose="05000000000000000000" pitchFamily="2" charset="2"/>
              <a:buChar char="§"/>
            </a:pPr>
            <a:r>
              <a:rPr lang="en-US" dirty="0"/>
              <a:t>Program Learning Outcomes</a:t>
            </a:r>
          </a:p>
          <a:p>
            <a:pPr lvl="2">
              <a:spcBef>
                <a:spcPts val="0"/>
              </a:spcBef>
              <a:buFont typeface="Wingdings" panose="05000000000000000000" pitchFamily="2" charset="2"/>
              <a:buChar char="§"/>
            </a:pPr>
            <a:r>
              <a:rPr lang="en-US" dirty="0"/>
              <a:t>Academic Program Profile</a:t>
            </a:r>
          </a:p>
          <a:p>
            <a:pPr lvl="2">
              <a:spcBef>
                <a:spcPts val="0"/>
              </a:spcBef>
              <a:buFont typeface="Wingdings" panose="05000000000000000000" pitchFamily="2" charset="2"/>
              <a:buChar char="§"/>
            </a:pPr>
            <a:r>
              <a:rPr lang="en-US" dirty="0"/>
              <a:t>Faculty</a:t>
            </a:r>
          </a:p>
          <a:p>
            <a:pPr lvl="2">
              <a:spcBef>
                <a:spcPts val="0"/>
              </a:spcBef>
              <a:buFont typeface="Wingdings" panose="05000000000000000000" pitchFamily="2" charset="2"/>
              <a:buChar char="§"/>
            </a:pPr>
            <a:r>
              <a:rPr lang="en-US" dirty="0"/>
              <a:t>Future Plans</a:t>
            </a:r>
          </a:p>
          <a:p>
            <a:pPr lvl="1">
              <a:spcBef>
                <a:spcPts val="600"/>
              </a:spcBef>
              <a:spcAft>
                <a:spcPts val="600"/>
              </a:spcAft>
              <a:buFont typeface="Calibri" panose="020F0502020204030204" pitchFamily="34" charset="0"/>
              <a:buChar char="–"/>
            </a:pPr>
            <a:r>
              <a:rPr lang="en-US" dirty="0"/>
              <a:t>External reviewer comments on </a:t>
            </a:r>
            <a:r>
              <a:rPr lang="en-US" dirty="0" smtClean="0"/>
              <a:t> </a:t>
            </a:r>
            <a:endParaRPr lang="en-US" dirty="0"/>
          </a:p>
          <a:p>
            <a:pPr lvl="2">
              <a:spcBef>
                <a:spcPts val="0"/>
              </a:spcBef>
              <a:buFont typeface="Wingdings" panose="05000000000000000000" pitchFamily="2" charset="2"/>
              <a:buChar char="§"/>
            </a:pPr>
            <a:r>
              <a:rPr lang="en-US" dirty="0"/>
              <a:t>Strengths and </a:t>
            </a:r>
            <a:r>
              <a:rPr lang="en-US" dirty="0" smtClean="0"/>
              <a:t>weaknesses </a:t>
            </a:r>
            <a:endParaRPr lang="en-US" dirty="0"/>
          </a:p>
          <a:p>
            <a:pPr lvl="2">
              <a:spcBef>
                <a:spcPts val="0"/>
              </a:spcBef>
              <a:buFont typeface="Wingdings" panose="05000000000000000000" pitchFamily="2" charset="2"/>
              <a:buChar char="§"/>
            </a:pPr>
            <a:r>
              <a:rPr lang="en-US" dirty="0"/>
              <a:t>Proposed changes </a:t>
            </a:r>
          </a:p>
          <a:p>
            <a:pPr lvl="2">
              <a:spcBef>
                <a:spcPts val="0"/>
              </a:spcBef>
              <a:buFont typeface="Wingdings" panose="05000000000000000000" pitchFamily="2" charset="2"/>
              <a:buChar char="§"/>
            </a:pPr>
            <a:r>
              <a:rPr lang="en-US" dirty="0"/>
              <a:t>Use of data to inform decision making</a:t>
            </a:r>
          </a:p>
        </p:txBody>
      </p:sp>
      <p:sp>
        <p:nvSpPr>
          <p:cNvPr id="5" name="Title 1"/>
          <p:cNvSpPr txBox="1">
            <a:spLocks/>
          </p:cNvSpPr>
          <p:nvPr/>
        </p:nvSpPr>
        <p:spPr>
          <a:xfrm>
            <a:off x="0" y="0"/>
            <a:ext cx="9144000" cy="1110784"/>
          </a:xfrm>
          <a:prstGeom prst="rect">
            <a:avLst/>
          </a:prstGeom>
          <a:solidFill>
            <a:srgbClr val="333399"/>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Infrastructure for Program Assessment:</a:t>
            </a:r>
          </a:p>
          <a:p>
            <a:pPr algn="ctr"/>
            <a:r>
              <a:rPr lang="en-US" sz="4000" b="1" dirty="0" smtClean="0">
                <a:solidFill>
                  <a:schemeClr val="bg1"/>
                </a:solidFill>
                <a:latin typeface="+mn-lt"/>
              </a:rPr>
              <a:t>Academic Program Assessment</a:t>
            </a:r>
            <a:endParaRPr lang="en-US" sz="4000" b="1" dirty="0">
              <a:solidFill>
                <a:schemeClr val="bg1"/>
              </a:solidFill>
              <a:latin typeface="+mn-lt"/>
            </a:endParaRPr>
          </a:p>
        </p:txBody>
      </p:sp>
      <p:pic>
        <p:nvPicPr>
          <p:cNvPr id="4" name="Picture 3"/>
          <p:cNvPicPr>
            <a:picLocks noChangeAspect="1"/>
          </p:cNvPicPr>
          <p:nvPr/>
        </p:nvPicPr>
        <p:blipFill>
          <a:blip r:embed="rId2"/>
          <a:stretch>
            <a:fillRect/>
          </a:stretch>
        </p:blipFill>
        <p:spPr>
          <a:xfrm>
            <a:off x="7487257" y="5144429"/>
            <a:ext cx="1656744" cy="1643052"/>
          </a:xfrm>
          <a:prstGeom prst="rect">
            <a:avLst/>
          </a:prstGeom>
        </p:spPr>
      </p:pic>
    </p:spTree>
    <p:extLst>
      <p:ext uri="{BB962C8B-B14F-4D97-AF65-F5344CB8AC3E}">
        <p14:creationId xmlns:p14="http://schemas.microsoft.com/office/powerpoint/2010/main" val="662504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90" y="1110784"/>
            <a:ext cx="8846634" cy="5280872"/>
          </a:xfrm>
        </p:spPr>
        <p:txBody>
          <a:bodyPr>
            <a:noAutofit/>
          </a:bodyPr>
          <a:lstStyle/>
          <a:p>
            <a:endParaRPr lang="en-US" sz="1800" dirty="0"/>
          </a:p>
          <a:p>
            <a:pPr lvl="0">
              <a:spcBef>
                <a:spcPts val="600"/>
              </a:spcBef>
            </a:pPr>
            <a:r>
              <a:rPr lang="en-US" dirty="0"/>
              <a:t>General Education – wants and needs</a:t>
            </a:r>
          </a:p>
          <a:p>
            <a:pPr marL="687388" lvl="1" indent="-225425">
              <a:spcBef>
                <a:spcPts val="600"/>
              </a:spcBef>
              <a:buFont typeface="Calibri" panose="020F0502020204030204" pitchFamily="34" charset="0"/>
              <a:buChar char="–"/>
            </a:pPr>
            <a:r>
              <a:rPr lang="en-US" dirty="0"/>
              <a:t>University-wide results </a:t>
            </a:r>
          </a:p>
          <a:p>
            <a:pPr marL="687388" lvl="1" indent="-225425">
              <a:spcBef>
                <a:spcPts val="600"/>
              </a:spcBef>
              <a:buFont typeface="Calibri" panose="020F0502020204030204" pitchFamily="34" charset="0"/>
              <a:buChar char="–"/>
            </a:pPr>
            <a:r>
              <a:rPr lang="en-US" dirty="0"/>
              <a:t>Common criteria</a:t>
            </a:r>
          </a:p>
          <a:p>
            <a:pPr marL="687388" lvl="1" indent="-225425">
              <a:spcBef>
                <a:spcPts val="600"/>
              </a:spcBef>
              <a:spcAft>
                <a:spcPts val="600"/>
              </a:spcAft>
              <a:buFont typeface="Calibri" panose="020F0502020204030204" pitchFamily="34" charset="0"/>
              <a:buChar char="–"/>
            </a:pPr>
            <a:r>
              <a:rPr lang="en-US" dirty="0" smtClean="0"/>
              <a:t>Assessment just </a:t>
            </a:r>
            <a:r>
              <a:rPr lang="en-US" dirty="0"/>
              <a:t>prior to graduation</a:t>
            </a:r>
          </a:p>
          <a:p>
            <a:pPr lvl="0">
              <a:spcBef>
                <a:spcPts val="1200"/>
              </a:spcBef>
            </a:pPr>
            <a:r>
              <a:rPr lang="en-US" dirty="0" smtClean="0"/>
              <a:t>Multi-State Collaborative </a:t>
            </a:r>
            <a:r>
              <a:rPr lang="en-US" dirty="0"/>
              <a:t>- SHEEO &amp; </a:t>
            </a:r>
            <a:r>
              <a:rPr lang="en-US" dirty="0" smtClean="0"/>
              <a:t>AAC&amp;U initiative </a:t>
            </a:r>
          </a:p>
          <a:p>
            <a:pPr marL="687388" lvl="1" indent="-225425">
              <a:spcBef>
                <a:spcPts val="600"/>
              </a:spcBef>
              <a:buFont typeface="Calibri" panose="020F0502020204030204" pitchFamily="34" charset="0"/>
              <a:buChar char="–"/>
            </a:pPr>
            <a:r>
              <a:rPr lang="en-US" dirty="0"/>
              <a:t>Simple Concept: </a:t>
            </a:r>
          </a:p>
          <a:p>
            <a:pPr lvl="2">
              <a:spcBef>
                <a:spcPts val="600"/>
              </a:spcBef>
              <a:buFont typeface="Wingdings" panose="05000000000000000000" pitchFamily="2" charset="2"/>
              <a:buChar char="§"/>
            </a:pPr>
            <a:r>
              <a:rPr lang="en-US" sz="2200" dirty="0"/>
              <a:t>Use existing assignments from </a:t>
            </a:r>
            <a:r>
              <a:rPr lang="en-US" sz="2200" dirty="0" smtClean="0"/>
              <a:t>courses</a:t>
            </a:r>
          </a:p>
          <a:p>
            <a:pPr lvl="2">
              <a:spcBef>
                <a:spcPts val="600"/>
              </a:spcBef>
              <a:buFont typeface="Wingdings" panose="05000000000000000000" pitchFamily="2" charset="2"/>
              <a:buChar char="§"/>
            </a:pPr>
            <a:r>
              <a:rPr lang="en-US" sz="2200" dirty="0" smtClean="0"/>
              <a:t>Collect artifacts from seniors </a:t>
            </a:r>
            <a:endParaRPr lang="en-US" sz="2200" dirty="0"/>
          </a:p>
          <a:p>
            <a:pPr lvl="2">
              <a:spcBef>
                <a:spcPts val="600"/>
              </a:spcBef>
              <a:buFont typeface="Wingdings" panose="05000000000000000000" pitchFamily="2" charset="2"/>
              <a:buChar char="§"/>
            </a:pPr>
            <a:r>
              <a:rPr lang="en-US" sz="2200" dirty="0"/>
              <a:t>Confirm alignment with one of 3 VALUE rubrics</a:t>
            </a:r>
          </a:p>
          <a:p>
            <a:pPr lvl="3">
              <a:spcBef>
                <a:spcPts val="600"/>
              </a:spcBef>
            </a:pPr>
            <a:r>
              <a:rPr lang="en-US" sz="2000" dirty="0"/>
              <a:t>Critical Thinking</a:t>
            </a:r>
          </a:p>
          <a:p>
            <a:pPr lvl="3">
              <a:spcBef>
                <a:spcPts val="600"/>
              </a:spcBef>
            </a:pPr>
            <a:r>
              <a:rPr lang="en-US" sz="2000" dirty="0"/>
              <a:t>Written Communication</a:t>
            </a:r>
          </a:p>
          <a:p>
            <a:pPr lvl="3">
              <a:spcBef>
                <a:spcPts val="600"/>
              </a:spcBef>
            </a:pPr>
            <a:r>
              <a:rPr lang="en-US" sz="2000" dirty="0"/>
              <a:t>Quantitative Literacy (Reasoning)</a:t>
            </a:r>
          </a:p>
        </p:txBody>
      </p:sp>
      <p:sp>
        <p:nvSpPr>
          <p:cNvPr id="5" name="Title 1"/>
          <p:cNvSpPr txBox="1">
            <a:spLocks/>
          </p:cNvSpPr>
          <p:nvPr/>
        </p:nvSpPr>
        <p:spPr>
          <a:xfrm>
            <a:off x="0" y="0"/>
            <a:ext cx="9144000" cy="1110784"/>
          </a:xfrm>
          <a:prstGeom prst="rect">
            <a:avLst/>
          </a:prstGeom>
          <a:solidFill>
            <a:srgbClr val="333399"/>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Infrastructure for Program Assessment:</a:t>
            </a:r>
          </a:p>
          <a:p>
            <a:pPr algn="ctr"/>
            <a:r>
              <a:rPr lang="en-US" sz="4000" b="1" dirty="0" smtClean="0">
                <a:solidFill>
                  <a:schemeClr val="bg1"/>
                </a:solidFill>
                <a:latin typeface="+mn-lt"/>
              </a:rPr>
              <a:t>General Education</a:t>
            </a:r>
            <a:endParaRPr lang="en-US" sz="4000" b="1" dirty="0">
              <a:solidFill>
                <a:schemeClr val="bg1"/>
              </a:solidFill>
              <a:latin typeface="+mn-lt"/>
            </a:endParaRPr>
          </a:p>
        </p:txBody>
      </p:sp>
      <p:pic>
        <p:nvPicPr>
          <p:cNvPr id="4" name="Picture 3"/>
          <p:cNvPicPr>
            <a:picLocks noChangeAspect="1"/>
          </p:cNvPicPr>
          <p:nvPr/>
        </p:nvPicPr>
        <p:blipFill>
          <a:blip r:embed="rId2"/>
          <a:stretch>
            <a:fillRect/>
          </a:stretch>
        </p:blipFill>
        <p:spPr>
          <a:xfrm>
            <a:off x="7487257" y="5144429"/>
            <a:ext cx="1656744" cy="1643052"/>
          </a:xfrm>
          <a:prstGeom prst="rect">
            <a:avLst/>
          </a:prstGeom>
        </p:spPr>
      </p:pic>
    </p:spTree>
    <p:extLst>
      <p:ext uri="{BB962C8B-B14F-4D97-AF65-F5344CB8AC3E}">
        <p14:creationId xmlns:p14="http://schemas.microsoft.com/office/powerpoint/2010/main" val="298797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09" y="1374317"/>
            <a:ext cx="4276897" cy="5084246"/>
          </a:xfrm>
        </p:spPr>
        <p:txBody>
          <a:bodyPr>
            <a:noAutofit/>
          </a:bodyPr>
          <a:lstStyle/>
          <a:p>
            <a:pPr>
              <a:lnSpc>
                <a:spcPct val="100000"/>
              </a:lnSpc>
              <a:spcBef>
                <a:spcPts val="600"/>
              </a:spcBef>
              <a:spcAft>
                <a:spcPts val="600"/>
              </a:spcAft>
            </a:pPr>
            <a:r>
              <a:rPr lang="en-US" dirty="0"/>
              <a:t>Strategy </a:t>
            </a:r>
          </a:p>
          <a:p>
            <a:pPr marL="687387" lvl="1" indent="-457200">
              <a:lnSpc>
                <a:spcPct val="100000"/>
              </a:lnSpc>
              <a:spcBef>
                <a:spcPts val="600"/>
              </a:spcBef>
              <a:buFont typeface="+mj-lt"/>
              <a:buAutoNum type="arabicPeriod"/>
            </a:pPr>
            <a:r>
              <a:rPr lang="en-US" dirty="0"/>
              <a:t>Participate in the </a:t>
            </a:r>
            <a:r>
              <a:rPr lang="en-US" dirty="0" smtClean="0"/>
              <a:t>MSC</a:t>
            </a:r>
          </a:p>
          <a:p>
            <a:pPr marL="917575" lvl="2" indent="-457200">
              <a:lnSpc>
                <a:spcPct val="100000"/>
              </a:lnSpc>
              <a:spcBef>
                <a:spcPts val="600"/>
              </a:spcBef>
              <a:buFont typeface="Wingdings" panose="05000000000000000000" pitchFamily="2" charset="2"/>
              <a:buChar char="§"/>
            </a:pPr>
            <a:r>
              <a:rPr lang="en-US" dirty="0"/>
              <a:t>Non-CCSU faculty assess</a:t>
            </a:r>
          </a:p>
          <a:p>
            <a:pPr marL="687387" lvl="1" indent="-457200">
              <a:lnSpc>
                <a:spcPct val="100000"/>
              </a:lnSpc>
              <a:spcBef>
                <a:spcPts val="1200"/>
              </a:spcBef>
              <a:buFont typeface="+mj-lt"/>
              <a:buAutoNum type="arabicPeriod"/>
            </a:pPr>
            <a:r>
              <a:rPr lang="en-US" dirty="0"/>
              <a:t>Adopt </a:t>
            </a:r>
            <a:r>
              <a:rPr lang="en-US" dirty="0" smtClean="0"/>
              <a:t>“MSC model” for GE</a:t>
            </a:r>
            <a:endParaRPr lang="en-US" dirty="0"/>
          </a:p>
          <a:p>
            <a:pPr marL="684213" lvl="2" indent="-223838">
              <a:lnSpc>
                <a:spcPct val="100000"/>
              </a:lnSpc>
              <a:spcBef>
                <a:spcPts val="600"/>
              </a:spcBef>
              <a:buFont typeface="Wingdings" panose="05000000000000000000" pitchFamily="2" charset="2"/>
              <a:buChar char="§"/>
            </a:pPr>
            <a:r>
              <a:rPr lang="en-US" dirty="0" smtClean="0"/>
              <a:t>Collect all artifacts from course</a:t>
            </a:r>
          </a:p>
          <a:p>
            <a:pPr marL="684213" lvl="2" indent="-223838">
              <a:lnSpc>
                <a:spcPct val="100000"/>
              </a:lnSpc>
              <a:spcBef>
                <a:spcPts val="600"/>
              </a:spcBef>
              <a:buFont typeface="Wingdings" panose="05000000000000000000" pitchFamily="2" charset="2"/>
              <a:buChar char="§"/>
            </a:pPr>
            <a:r>
              <a:rPr lang="en-US" dirty="0" smtClean="0"/>
              <a:t>Assessment retreats for CCSU faculty to score</a:t>
            </a:r>
            <a:endParaRPr lang="en-US" dirty="0"/>
          </a:p>
          <a:p>
            <a:pPr lvl="0">
              <a:lnSpc>
                <a:spcPct val="100000"/>
              </a:lnSpc>
              <a:spcBef>
                <a:spcPts val="1200"/>
              </a:spcBef>
            </a:pPr>
            <a:r>
              <a:rPr lang="en-US" dirty="0" smtClean="0"/>
              <a:t>Results</a:t>
            </a:r>
            <a:endParaRPr lang="en-US" dirty="0"/>
          </a:p>
          <a:p>
            <a:pPr marL="461963" lvl="1" indent="-231775">
              <a:lnSpc>
                <a:spcPct val="100000"/>
              </a:lnSpc>
              <a:spcBef>
                <a:spcPts val="600"/>
              </a:spcBef>
              <a:buFont typeface="Calibri" panose="020F0502020204030204" pitchFamily="34" charset="0"/>
              <a:buChar char="–"/>
              <a:tabLst>
                <a:tab pos="461963" algn="l"/>
              </a:tabLst>
            </a:pPr>
            <a:r>
              <a:rPr lang="en-US" dirty="0" smtClean="0"/>
              <a:t>CCSU </a:t>
            </a:r>
            <a:r>
              <a:rPr lang="en-US" dirty="0"/>
              <a:t>scores similar to other 4-year </a:t>
            </a:r>
            <a:r>
              <a:rPr lang="en-US" dirty="0" smtClean="0"/>
              <a:t>institutions </a:t>
            </a:r>
            <a:r>
              <a:rPr lang="en-US" sz="2000" dirty="0" smtClean="0"/>
              <a:t>(MSC data)</a:t>
            </a:r>
          </a:p>
          <a:p>
            <a:pPr marL="461963" lvl="1" indent="-231775">
              <a:lnSpc>
                <a:spcPct val="100000"/>
              </a:lnSpc>
              <a:spcBef>
                <a:spcPts val="600"/>
              </a:spcBef>
              <a:spcAft>
                <a:spcPts val="600"/>
              </a:spcAft>
              <a:buFont typeface="Calibri" panose="020F0502020204030204" pitchFamily="34" charset="0"/>
              <a:buChar char="–"/>
              <a:tabLst>
                <a:tab pos="461963" algn="l"/>
              </a:tabLst>
            </a:pPr>
            <a:r>
              <a:rPr lang="en-US" dirty="0"/>
              <a:t>MSC and CCSU scores similar </a:t>
            </a:r>
          </a:p>
          <a:p>
            <a:pPr marL="684213" lvl="2" indent="-223838">
              <a:lnSpc>
                <a:spcPct val="100000"/>
              </a:lnSpc>
              <a:spcBef>
                <a:spcPts val="0"/>
              </a:spcBef>
              <a:spcAft>
                <a:spcPts val="600"/>
              </a:spcAft>
              <a:buFont typeface="Wingdings" panose="05000000000000000000" pitchFamily="2" charset="2"/>
              <a:buChar char="§"/>
              <a:tabLst>
                <a:tab pos="461963" algn="l"/>
              </a:tabLst>
            </a:pPr>
            <a:r>
              <a:rPr lang="en-US" dirty="0" smtClean="0"/>
              <a:t>same </a:t>
            </a:r>
            <a:r>
              <a:rPr lang="en-US" dirty="0"/>
              <a:t>artifact </a:t>
            </a:r>
            <a:r>
              <a:rPr lang="en-US" dirty="0" smtClean="0"/>
              <a:t>scored</a:t>
            </a:r>
            <a:endParaRPr lang="en-US" dirty="0"/>
          </a:p>
          <a:p>
            <a:pPr marL="457200" lvl="1" indent="0">
              <a:spcBef>
                <a:spcPts val="600"/>
              </a:spcBef>
              <a:spcAft>
                <a:spcPts val="1200"/>
              </a:spcAft>
              <a:buNone/>
            </a:pPr>
            <a:endParaRPr lang="en-US" dirty="0" smtClean="0"/>
          </a:p>
          <a:p>
            <a:pPr marL="457200" lvl="1" indent="0">
              <a:spcBef>
                <a:spcPts val="600"/>
              </a:spcBef>
              <a:spcAft>
                <a:spcPts val="600"/>
              </a:spcAft>
              <a:buNone/>
            </a:pPr>
            <a:endParaRPr lang="en-US" dirty="0" smtClean="0"/>
          </a:p>
          <a:p>
            <a:pPr lvl="0">
              <a:spcBef>
                <a:spcPts val="600"/>
              </a:spcBef>
            </a:pPr>
            <a:endParaRPr lang="en-US" dirty="0" smtClean="0"/>
          </a:p>
          <a:p>
            <a:pPr lvl="1">
              <a:spcBef>
                <a:spcPts val="600"/>
              </a:spcBef>
              <a:buFont typeface="Calibri" panose="020F0502020204030204" pitchFamily="34" charset="0"/>
              <a:buChar char="–"/>
            </a:pPr>
            <a:endParaRPr lang="en-US" dirty="0" smtClean="0"/>
          </a:p>
          <a:p>
            <a:pPr marL="461963" lvl="1" indent="0">
              <a:spcBef>
                <a:spcPts val="600"/>
              </a:spcBef>
              <a:buNone/>
            </a:pPr>
            <a:endParaRPr lang="en-US" dirty="0"/>
          </a:p>
          <a:p>
            <a:pPr lvl="1">
              <a:spcBef>
                <a:spcPts val="600"/>
              </a:spcBef>
            </a:pPr>
            <a:endParaRPr lang="en-US" dirty="0"/>
          </a:p>
          <a:p>
            <a:pPr lvl="1"/>
            <a:endParaRPr lang="en-US" dirty="0" smtClean="0"/>
          </a:p>
        </p:txBody>
      </p:sp>
      <p:sp>
        <p:nvSpPr>
          <p:cNvPr id="5" name="Title 1"/>
          <p:cNvSpPr txBox="1">
            <a:spLocks/>
          </p:cNvSpPr>
          <p:nvPr/>
        </p:nvSpPr>
        <p:spPr>
          <a:xfrm>
            <a:off x="0" y="0"/>
            <a:ext cx="9144000" cy="1110784"/>
          </a:xfrm>
          <a:prstGeom prst="rect">
            <a:avLst/>
          </a:prstGeom>
          <a:solidFill>
            <a:srgbClr val="333399"/>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mn-lt"/>
              </a:rPr>
              <a:t>Infrastructure for Program Assessment:</a:t>
            </a:r>
          </a:p>
          <a:p>
            <a:pPr algn="ctr"/>
            <a:r>
              <a:rPr lang="en-US" sz="4000" b="1" dirty="0" smtClean="0">
                <a:solidFill>
                  <a:schemeClr val="bg1"/>
                </a:solidFill>
                <a:latin typeface="+mn-lt"/>
              </a:rPr>
              <a:t>General Education</a:t>
            </a:r>
            <a:endParaRPr lang="en-US" sz="4000" b="1" dirty="0">
              <a:solidFill>
                <a:schemeClr val="bg1"/>
              </a:solidFill>
              <a:latin typeface="+mn-lt"/>
            </a:endParaRPr>
          </a:p>
        </p:txBody>
      </p:sp>
      <p:grpSp>
        <p:nvGrpSpPr>
          <p:cNvPr id="11" name="Group 10"/>
          <p:cNvGrpSpPr/>
          <p:nvPr/>
        </p:nvGrpSpPr>
        <p:grpSpPr>
          <a:xfrm>
            <a:off x="4595444" y="1258663"/>
            <a:ext cx="4476996" cy="5469008"/>
            <a:chOff x="341494" y="829288"/>
            <a:chExt cx="4476996" cy="5469008"/>
          </a:xfrm>
        </p:grpSpPr>
        <p:pic>
          <p:nvPicPr>
            <p:cNvPr id="12" name="Picture 11"/>
            <p:cNvPicPr>
              <a:picLocks noChangeAspect="1"/>
            </p:cNvPicPr>
            <p:nvPr/>
          </p:nvPicPr>
          <p:blipFill rotWithShape="1">
            <a:blip r:embed="rId2"/>
            <a:srcRect r="4513"/>
            <a:stretch/>
          </p:blipFill>
          <p:spPr>
            <a:xfrm>
              <a:off x="365347" y="1327867"/>
              <a:ext cx="4411597" cy="4970429"/>
            </a:xfrm>
            <a:prstGeom prst="rect">
              <a:avLst/>
            </a:prstGeom>
            <a:ln>
              <a:noFill/>
            </a:ln>
          </p:spPr>
        </p:pic>
        <p:pic>
          <p:nvPicPr>
            <p:cNvPr id="13" name="Picture 12"/>
            <p:cNvPicPr>
              <a:picLocks noChangeAspect="1"/>
            </p:cNvPicPr>
            <p:nvPr/>
          </p:nvPicPr>
          <p:blipFill>
            <a:blip r:embed="rId3"/>
            <a:stretch>
              <a:fillRect/>
            </a:stretch>
          </p:blipFill>
          <p:spPr>
            <a:xfrm>
              <a:off x="381249" y="878035"/>
              <a:ext cx="3904242" cy="401086"/>
            </a:xfrm>
            <a:prstGeom prst="rect">
              <a:avLst/>
            </a:prstGeom>
            <a:ln>
              <a:noFill/>
            </a:ln>
          </p:spPr>
        </p:pic>
        <p:sp>
          <p:nvSpPr>
            <p:cNvPr id="14" name="Rectangle 13"/>
            <p:cNvSpPr/>
            <p:nvPr/>
          </p:nvSpPr>
          <p:spPr>
            <a:xfrm>
              <a:off x="341494" y="829288"/>
              <a:ext cx="4476996" cy="5469007"/>
            </a:xfrm>
            <a:prstGeom prst="rect">
              <a:avLst/>
            </a:prstGeom>
            <a:noFill/>
            <a:ln w="3175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060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1260</TotalTime>
  <Words>1096</Words>
  <Application>Microsoft Office PowerPoint</Application>
  <PresentationFormat>On-screen Show (4:3)</PresentationFormat>
  <Paragraphs>216</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Assessing Educational Effectiveness  at  Central Connecticut State University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Educational Effectiveness</vt:lpstr>
      <vt:lpstr>PowerPoint Presentation</vt:lpstr>
      <vt:lpstr>Examples of Educational Effectiveness</vt:lpstr>
      <vt:lpstr>PowerPoint Presentation</vt:lpstr>
      <vt:lpstr>PowerPoint Presentation</vt:lpstr>
      <vt:lpstr>PowerPoint Presentation</vt:lpstr>
    </vt:vector>
  </TitlesOfParts>
  <Company>CCSU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Educational Effectiveness at  Central Connecticut State University</dc:title>
  <dc:creator>Kirby, Yvonne (Office Institutional Research &amp; Assessment)</dc:creator>
  <cp:lastModifiedBy>Lovitt, Carl (Academic Affairs)</cp:lastModifiedBy>
  <cp:revision>85</cp:revision>
  <cp:lastPrinted>2016-12-01T18:02:40Z</cp:lastPrinted>
  <dcterms:created xsi:type="dcterms:W3CDTF">2016-11-29T21:22:38Z</dcterms:created>
  <dcterms:modified xsi:type="dcterms:W3CDTF">2016-12-01T20:38:22Z</dcterms:modified>
</cp:coreProperties>
</file>