
<file path=[Content_Types].xml><?xml version="1.0" encoding="utf-8"?>
<Types xmlns="http://schemas.openxmlformats.org/package/2006/content-types">
  <Default Extension="png" ContentType="image/png"/>
  <Default Extension="B4370380" ContentType="image/jpeg"/>
  <Default Extension="EF3247F0" ContentType="image/jpeg"/>
  <Default Extension="8F8C46F0" ContentType="image/jpeg"/>
  <Default Extension="jpeg" ContentType="image/jpeg"/>
  <Default Extension="97A1C3B0" ContentType="image/jpeg"/>
  <Default Extension="0373C9E0" ContentType="image/jpeg"/>
  <Default Extension="rels" ContentType="application/vnd.openxmlformats-package.relationships+xml"/>
  <Default Extension="xml" ContentType="application/xml"/>
  <Default Extension="ABC9DD30" ContentType="image/jpeg"/>
  <Default Extension="10A3C800" ContentType="image/jpeg"/>
  <Default Extension="70CE3960" ContentType="image/jpeg"/>
  <Default Extension="862A1D60" ContentType="image/jpeg"/>
  <Default Extension="BA9EB560"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1"/>
  </p:handoutMasterIdLst>
  <p:sldIdLst>
    <p:sldId id="256" r:id="rId2"/>
    <p:sldId id="263" r:id="rId3"/>
    <p:sldId id="275" r:id="rId4"/>
    <p:sldId id="257" r:id="rId5"/>
    <p:sldId id="276" r:id="rId6"/>
    <p:sldId id="258" r:id="rId7"/>
    <p:sldId id="259" r:id="rId8"/>
    <p:sldId id="277" r:id="rId9"/>
    <p:sldId id="266" r:id="rId10"/>
    <p:sldId id="261" r:id="rId11"/>
    <p:sldId id="267" r:id="rId12"/>
    <p:sldId id="278" r:id="rId13"/>
    <p:sldId id="274" r:id="rId14"/>
    <p:sldId id="268" r:id="rId15"/>
    <p:sldId id="272" r:id="rId16"/>
    <p:sldId id="269" r:id="rId17"/>
    <p:sldId id="273" r:id="rId18"/>
    <p:sldId id="270" r:id="rId19"/>
    <p:sldId id="264"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CABF"/>
    <a:srgbClr val="D0C1B4"/>
    <a:srgbClr val="B49B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7" autoAdjust="0"/>
    <p:restoredTop sz="94660"/>
  </p:normalViewPr>
  <p:slideViewPr>
    <p:cSldViewPr snapToGrid="0">
      <p:cViewPr varScale="1">
        <p:scale>
          <a:sx n="69" d="100"/>
          <a:sy n="69" d="100"/>
        </p:scale>
        <p:origin x="5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F2720EA-9A9B-44C8-8E8E-22633ED9CB4B}" type="datetimeFigureOut">
              <a:rPr lang="en-US" smtClean="0"/>
              <a:t>12/10/2016</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9823568-B8D0-44BC-BD65-CFE2D3A8332D}" type="slidenum">
              <a:rPr lang="en-US" smtClean="0"/>
              <a:t>‹#›</a:t>
            </a:fld>
            <a:endParaRPr lang="en-US" dirty="0"/>
          </a:p>
        </p:txBody>
      </p:sp>
    </p:spTree>
    <p:extLst>
      <p:ext uri="{BB962C8B-B14F-4D97-AF65-F5344CB8AC3E}">
        <p14:creationId xmlns:p14="http://schemas.microsoft.com/office/powerpoint/2010/main" val="1851624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a:pPr/>
              <a:t>12/10/2016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12/10/2016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12/10/2016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12/10/2016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12/10/2016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21">
              <a:srgbClr val="7192A8"/>
            </a:gs>
            <a:gs pos="96043">
              <a:srgbClr val="7393A8"/>
            </a:gs>
            <a:gs pos="94087">
              <a:srgbClr val="7695A9"/>
            </a:gs>
            <a:gs pos="90174">
              <a:srgbClr val="7C99AA"/>
            </a:gs>
            <a:gs pos="82349">
              <a:srgbClr val="89A0AD"/>
            </a:gs>
            <a:gs pos="69000">
              <a:srgbClr val="D0C1B4"/>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a:pPr/>
              <a:t>12/10/2016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F3247F0"/><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8F8C46F0"/><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8F8C46F0"/><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BA9EB560"/><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70CE3960"/><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70CE3960"/><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ABC9DD30"/><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10A3C800"/><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oxforddictionaries.com/" TargetMode="External"/><Relationship Id="rId1" Type="http://schemas.openxmlformats.org/officeDocument/2006/relationships/slideLayout" Target="../slideLayouts/slideLayout2.xml"/><Relationship Id="rId4" Type="http://schemas.openxmlformats.org/officeDocument/2006/relationships/image" Target="../media/image7.862A1D60"/></Relationships>
</file>

<file path=ppt/slides/_rels/slide7.xml.rels><?xml version="1.0" encoding="UTF-8" standalone="yes"?>
<Relationships xmlns="http://schemas.openxmlformats.org/package/2006/relationships"><Relationship Id="rId3" Type="http://schemas.openxmlformats.org/officeDocument/2006/relationships/image" Target="../media/image8.97A1C3B0"/><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B4370380"/><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0373C9E0"/><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748144"/>
            <a:ext cx="11272261" cy="7024255"/>
          </a:xfrm>
        </p:spPr>
        <p:txBody>
          <a:bodyPr>
            <a:normAutofit fontScale="90000"/>
          </a:bodyPr>
          <a:lstStyle/>
          <a:p>
            <a:pPr marL="0" indent="0" algn="ctr"/>
            <a:br>
              <a:rPr lang="en-US" sz="3600" b="1" i="1" dirty="0">
                <a:solidFill>
                  <a:schemeClr val="accent6">
                    <a:lumMod val="50000"/>
                  </a:schemeClr>
                </a:solidFill>
                <a:latin typeface="Arial" panose="020B0604020202020204" pitchFamily="34" charset="0"/>
                <a:cs typeface="Arial" panose="020B0604020202020204" pitchFamily="34" charset="0"/>
              </a:rPr>
            </a:br>
            <a:br>
              <a:rPr lang="en-US" sz="3600" b="1" i="1" dirty="0">
                <a:solidFill>
                  <a:schemeClr val="accent6">
                    <a:lumMod val="50000"/>
                  </a:schemeClr>
                </a:solidFill>
                <a:latin typeface="Arial" panose="020B0604020202020204" pitchFamily="34" charset="0"/>
                <a:cs typeface="Arial" panose="020B0604020202020204" pitchFamily="34" charset="0"/>
              </a:rPr>
            </a:br>
            <a:br>
              <a:rPr lang="en-US" sz="3600" b="1" i="1" dirty="0">
                <a:solidFill>
                  <a:schemeClr val="accent6">
                    <a:lumMod val="50000"/>
                  </a:schemeClr>
                </a:solidFill>
                <a:latin typeface="Arial" panose="020B0604020202020204" pitchFamily="34" charset="0"/>
                <a:cs typeface="Arial" panose="020B0604020202020204" pitchFamily="34" charset="0"/>
              </a:rPr>
            </a:br>
            <a:br>
              <a:rPr lang="en-US" sz="3600" b="1" i="1" dirty="0">
                <a:solidFill>
                  <a:schemeClr val="accent6">
                    <a:lumMod val="50000"/>
                  </a:schemeClr>
                </a:solidFill>
                <a:latin typeface="Arial" panose="020B0604020202020204" pitchFamily="34" charset="0"/>
                <a:cs typeface="Arial" panose="020B0604020202020204" pitchFamily="34" charset="0"/>
              </a:rPr>
            </a:br>
            <a:br>
              <a:rPr lang="en-US" sz="3600" b="1" i="1" dirty="0">
                <a:solidFill>
                  <a:schemeClr val="accent6">
                    <a:lumMod val="50000"/>
                  </a:schemeClr>
                </a:solidFill>
                <a:latin typeface="Arial" panose="020B0604020202020204" pitchFamily="34" charset="0"/>
                <a:cs typeface="Arial" panose="020B0604020202020204" pitchFamily="34" charset="0"/>
              </a:rPr>
            </a:br>
            <a:br>
              <a:rPr lang="en-US" sz="3600" b="1" i="1" dirty="0">
                <a:solidFill>
                  <a:schemeClr val="accent6">
                    <a:lumMod val="50000"/>
                  </a:schemeClr>
                </a:solidFill>
                <a:latin typeface="Arial" panose="020B0604020202020204" pitchFamily="34" charset="0"/>
                <a:cs typeface="Arial" panose="020B0604020202020204" pitchFamily="34" charset="0"/>
              </a:rPr>
            </a:br>
            <a:br>
              <a:rPr lang="en-US" sz="3600" b="1" i="1" dirty="0">
                <a:solidFill>
                  <a:schemeClr val="accent6">
                    <a:lumMod val="50000"/>
                  </a:schemeClr>
                </a:solidFill>
                <a:latin typeface="Arial" panose="020B0604020202020204" pitchFamily="34" charset="0"/>
                <a:cs typeface="Arial" panose="020B0604020202020204" pitchFamily="34" charset="0"/>
              </a:rPr>
            </a:br>
            <a:br>
              <a:rPr lang="en-US" sz="3600" b="1" i="1" dirty="0">
                <a:solidFill>
                  <a:schemeClr val="accent6">
                    <a:lumMod val="50000"/>
                  </a:schemeClr>
                </a:solidFill>
                <a:latin typeface="Arial" panose="020B0604020202020204" pitchFamily="34" charset="0"/>
                <a:cs typeface="Arial" panose="020B0604020202020204" pitchFamily="34" charset="0"/>
              </a:rPr>
            </a:br>
            <a:br>
              <a:rPr lang="en-US" sz="3600" b="1" i="1" dirty="0">
                <a:solidFill>
                  <a:schemeClr val="accent6">
                    <a:lumMod val="50000"/>
                  </a:schemeClr>
                </a:solidFill>
                <a:latin typeface="Arial" panose="020B0604020202020204" pitchFamily="34" charset="0"/>
                <a:cs typeface="Arial" panose="020B0604020202020204" pitchFamily="34" charset="0"/>
              </a:rPr>
            </a:br>
            <a:br>
              <a:rPr lang="en-US" sz="3600" b="1" i="1" dirty="0">
                <a:solidFill>
                  <a:schemeClr val="accent6">
                    <a:lumMod val="50000"/>
                  </a:schemeClr>
                </a:solidFill>
                <a:latin typeface="Arial" panose="020B0604020202020204" pitchFamily="34" charset="0"/>
                <a:cs typeface="Arial" panose="020B0604020202020204" pitchFamily="34" charset="0"/>
              </a:rPr>
            </a:br>
            <a:br>
              <a:rPr lang="en-US" sz="3600" b="1" i="1" dirty="0">
                <a:solidFill>
                  <a:schemeClr val="accent6">
                    <a:lumMod val="50000"/>
                  </a:schemeClr>
                </a:solidFill>
                <a:latin typeface="Arial" panose="020B0604020202020204" pitchFamily="34" charset="0"/>
                <a:cs typeface="Arial" panose="020B0604020202020204" pitchFamily="34" charset="0"/>
              </a:rPr>
            </a:br>
            <a:br>
              <a:rPr lang="en-US" sz="3600" b="1" i="1" dirty="0">
                <a:solidFill>
                  <a:schemeClr val="accent6">
                    <a:lumMod val="50000"/>
                  </a:schemeClr>
                </a:solidFill>
                <a:latin typeface="Arial" panose="020B0604020202020204" pitchFamily="34" charset="0"/>
                <a:cs typeface="Arial" panose="020B0604020202020204" pitchFamily="34" charset="0"/>
              </a:rPr>
            </a:br>
            <a:r>
              <a:rPr lang="en-US" sz="2200" b="1" i="1" dirty="0">
                <a:solidFill>
                  <a:schemeClr val="accent6">
                    <a:lumMod val="50000"/>
                  </a:schemeClr>
                </a:solidFill>
                <a:latin typeface="Arial" panose="020B0604020202020204" pitchFamily="34" charset="0"/>
                <a:cs typeface="Arial" panose="020B0604020202020204" pitchFamily="34" charset="0"/>
              </a:rPr>
              <a:t> </a:t>
            </a:r>
            <a:br>
              <a:rPr lang="en-US" sz="2200" b="1" i="1" dirty="0">
                <a:solidFill>
                  <a:schemeClr val="accent6">
                    <a:lumMod val="50000"/>
                  </a:schemeClr>
                </a:solidFill>
                <a:latin typeface="Arial" panose="020B0604020202020204" pitchFamily="34" charset="0"/>
                <a:cs typeface="Arial" panose="020B0604020202020204" pitchFamily="34" charset="0"/>
              </a:rPr>
            </a:br>
            <a:r>
              <a:rPr lang="en-US" sz="3600" b="1" i="1" dirty="0">
                <a:solidFill>
                  <a:schemeClr val="bg2">
                    <a:lumMod val="75000"/>
                  </a:schemeClr>
                </a:solidFill>
                <a:latin typeface="Arial" panose="020B0604020202020204" pitchFamily="34" charset="0"/>
                <a:cs typeface="Arial" panose="020B0604020202020204" pitchFamily="34" charset="0"/>
              </a:rPr>
              <a:t>ACCREDITATION: WHERE HAVE WE BEEN? WHERE ARE WE NOW? WHERE ARE WE GOING?</a:t>
            </a:r>
            <a:br>
              <a:rPr lang="en-US" sz="2200" b="1" i="1" dirty="0">
                <a:solidFill>
                  <a:schemeClr val="bg2">
                    <a:lumMod val="75000"/>
                  </a:schemeClr>
                </a:solidFill>
                <a:latin typeface="Arial" panose="020B0604020202020204" pitchFamily="34" charset="0"/>
                <a:cs typeface="Arial" panose="020B0604020202020204" pitchFamily="34" charset="0"/>
              </a:rPr>
            </a:br>
            <a:br>
              <a:rPr lang="en-US" sz="2200" b="1" i="1" dirty="0">
                <a:solidFill>
                  <a:schemeClr val="bg2">
                    <a:lumMod val="75000"/>
                  </a:schemeClr>
                </a:solidFill>
                <a:latin typeface="Arial" panose="020B0604020202020204" pitchFamily="34" charset="0"/>
                <a:cs typeface="Arial" panose="020B0604020202020204" pitchFamily="34" charset="0"/>
              </a:rPr>
            </a:br>
            <a:br>
              <a:rPr lang="en-US" sz="2200" b="1" i="1" dirty="0">
                <a:solidFill>
                  <a:schemeClr val="bg2">
                    <a:lumMod val="75000"/>
                  </a:schemeClr>
                </a:solidFill>
                <a:latin typeface="Arial" panose="020B0604020202020204" pitchFamily="34" charset="0"/>
                <a:cs typeface="Arial" panose="020B0604020202020204" pitchFamily="34" charset="0"/>
              </a:rPr>
            </a:br>
            <a:r>
              <a:rPr lang="en-US" sz="2200" b="1" i="1" dirty="0">
                <a:solidFill>
                  <a:schemeClr val="bg2">
                    <a:lumMod val="75000"/>
                  </a:schemeClr>
                </a:solidFill>
                <a:latin typeface="Arial" panose="020B0604020202020204" pitchFamily="34" charset="0"/>
                <a:cs typeface="Arial" panose="020B0604020202020204" pitchFamily="34" charset="0"/>
              </a:rPr>
              <a:t>NEW ENGLAND ASSOCIATION OF SCHOOLS AND COLLEGES - COMMISSION ON INSTITUTIONS OF HIGHER EDUCATION</a:t>
            </a:r>
            <a:br>
              <a:rPr lang="en-US" sz="3600" dirty="0">
                <a:solidFill>
                  <a:schemeClr val="bg2">
                    <a:lumMod val="75000"/>
                  </a:schemeClr>
                </a:solidFill>
                <a:latin typeface="Arial" panose="020B0604020202020204" pitchFamily="34" charset="0"/>
                <a:cs typeface="Arial" panose="020B0604020202020204" pitchFamily="34" charset="0"/>
              </a:rPr>
            </a:br>
            <a:br>
              <a:rPr lang="en-US" sz="3600" dirty="0">
                <a:solidFill>
                  <a:schemeClr val="bg2">
                    <a:lumMod val="75000"/>
                  </a:schemeClr>
                </a:solidFill>
                <a:latin typeface="Arial" panose="020B0604020202020204" pitchFamily="34" charset="0"/>
                <a:cs typeface="Arial" panose="020B0604020202020204" pitchFamily="34" charset="0"/>
              </a:rPr>
            </a:br>
            <a:r>
              <a:rPr lang="en-US" sz="2200" b="1" i="1" dirty="0">
                <a:solidFill>
                  <a:schemeClr val="bg2">
                    <a:lumMod val="75000"/>
                  </a:schemeClr>
                </a:solidFill>
                <a:latin typeface="Arial" panose="020B0604020202020204" pitchFamily="34" charset="0"/>
                <a:cs typeface="Arial" panose="020B0604020202020204" pitchFamily="34" charset="0"/>
              </a:rPr>
              <a:t>Judith Eaton</a:t>
            </a:r>
            <a:br>
              <a:rPr lang="en-US" sz="2200" dirty="0">
                <a:solidFill>
                  <a:schemeClr val="bg2">
                    <a:lumMod val="75000"/>
                  </a:schemeClr>
                </a:solidFill>
                <a:latin typeface="Arial" panose="020B0604020202020204" pitchFamily="34" charset="0"/>
                <a:cs typeface="Arial" panose="020B0604020202020204" pitchFamily="34" charset="0"/>
              </a:rPr>
            </a:br>
            <a:br>
              <a:rPr lang="en-US" sz="2200" dirty="0">
                <a:solidFill>
                  <a:schemeClr val="bg2">
                    <a:lumMod val="75000"/>
                  </a:schemeClr>
                </a:solidFill>
                <a:latin typeface="Arial" panose="020B0604020202020204" pitchFamily="34" charset="0"/>
                <a:cs typeface="Arial" panose="020B0604020202020204" pitchFamily="34" charset="0"/>
              </a:rPr>
            </a:br>
            <a:r>
              <a:rPr lang="en-US" sz="2200" b="1" i="1" dirty="0">
                <a:solidFill>
                  <a:schemeClr val="bg2">
                    <a:lumMod val="75000"/>
                  </a:schemeClr>
                </a:solidFill>
                <a:latin typeface="Arial" panose="020B0604020202020204" pitchFamily="34" charset="0"/>
                <a:cs typeface="Arial" panose="020B0604020202020204" pitchFamily="34" charset="0"/>
              </a:rPr>
              <a:t>December 2016</a:t>
            </a:r>
            <a:br>
              <a:rPr lang="en-US" sz="3600" b="1" i="1" dirty="0">
                <a:solidFill>
                  <a:schemeClr val="bg2">
                    <a:lumMod val="75000"/>
                  </a:schemeClr>
                </a:solidFill>
                <a:latin typeface="Arial" panose="020B0604020202020204" pitchFamily="34" charset="0"/>
                <a:cs typeface="Arial" panose="020B0604020202020204" pitchFamily="34" charset="0"/>
              </a:rPr>
            </a:br>
            <a:br>
              <a:rPr lang="en-US" sz="3600" b="1" i="1" dirty="0">
                <a:solidFill>
                  <a:schemeClr val="bg2">
                    <a:lumMod val="75000"/>
                  </a:schemeClr>
                </a:solidFill>
              </a:rPr>
            </a:br>
            <a:br>
              <a:rPr lang="en-US" sz="3600" b="1" i="1" dirty="0">
                <a:solidFill>
                  <a:schemeClr val="accent6">
                    <a:lumMod val="50000"/>
                  </a:schemeClr>
                </a:solidFill>
              </a:rPr>
            </a:br>
            <a:br>
              <a:rPr lang="en-US" dirty="0"/>
            </a:b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9907" y="5320145"/>
            <a:ext cx="3505402" cy="1426617"/>
          </a:xfrm>
          <a:prstGeom prst="rect">
            <a:avLst/>
          </a:prstGeom>
        </p:spPr>
      </p:pic>
    </p:spTree>
    <p:extLst>
      <p:ext uri="{BB962C8B-B14F-4D97-AF65-F5344CB8AC3E}">
        <p14:creationId xmlns:p14="http://schemas.microsoft.com/office/powerpoint/2010/main" val="3100780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611141"/>
          </a:xfrm>
        </p:spPr>
        <p:txBody>
          <a:bodyPr>
            <a:normAutofit fontScale="90000"/>
          </a:bodyPr>
          <a:lstStyle/>
          <a:p>
            <a:endParaRPr lang="en-US" dirty="0"/>
          </a:p>
        </p:txBody>
      </p:sp>
      <p:sp>
        <p:nvSpPr>
          <p:cNvPr id="3" name="Content Placeholder 2"/>
          <p:cNvSpPr>
            <a:spLocks noGrp="1"/>
          </p:cNvSpPr>
          <p:nvPr>
            <p:ph idx="1"/>
          </p:nvPr>
        </p:nvSpPr>
        <p:spPr>
          <a:xfrm>
            <a:off x="351703" y="443345"/>
            <a:ext cx="11549352" cy="5056909"/>
          </a:xfrm>
        </p:spPr>
        <p:txBody>
          <a:bodyPr>
            <a:normAutofit lnSpcReduction="10000"/>
          </a:bodyPr>
          <a:lstStyle/>
          <a:p>
            <a:pPr marL="0" indent="0">
              <a:buNone/>
            </a:pPr>
            <a:r>
              <a:rPr lang="en-US" sz="4600" b="1" i="1" dirty="0">
                <a:latin typeface="Arial" panose="020B0604020202020204" pitchFamily="34" charset="0"/>
                <a:cs typeface="Arial" panose="020B0604020202020204" pitchFamily="34" charset="0"/>
              </a:rPr>
              <a:t>THREE SCENARIOS FOR ACCREDITATION</a:t>
            </a:r>
          </a:p>
          <a:p>
            <a:pPr marL="0" indent="0">
              <a:buNone/>
            </a:pPr>
            <a:endParaRPr lang="en-US" dirty="0"/>
          </a:p>
          <a:p>
            <a:pPr marL="0" indent="0">
              <a:buNone/>
            </a:pPr>
            <a:r>
              <a:rPr lang="en-US" sz="2800" b="1" i="1" dirty="0">
                <a:latin typeface="Arial" panose="020B0604020202020204" pitchFamily="34" charset="0"/>
                <a:cs typeface="Arial" panose="020B0604020202020204" pitchFamily="34" charset="0"/>
              </a:rPr>
              <a:t>“STANDARD” SCENARIO – NO MATTER WHAT </a:t>
            </a:r>
          </a:p>
          <a:p>
            <a:pPr marL="0" indent="0">
              <a:buNone/>
            </a:pPr>
            <a:r>
              <a:rPr lang="en-US" sz="2800" b="1" i="1" dirty="0">
                <a:latin typeface="Arial" panose="020B0604020202020204" pitchFamily="34" charset="0"/>
                <a:cs typeface="Arial" panose="020B0604020202020204" pitchFamily="34" charset="0"/>
              </a:rPr>
              <a:t>ADMINISTRATION </a:t>
            </a:r>
          </a:p>
          <a:p>
            <a:pPr marL="0" indent="0">
              <a:buNone/>
            </a:pPr>
            <a:endParaRPr lang="en-US" sz="2800" b="1" i="1" dirty="0">
              <a:latin typeface="Arial" panose="020B0604020202020204" pitchFamily="34" charset="0"/>
              <a:cs typeface="Arial" panose="020B0604020202020204" pitchFamily="34" charset="0"/>
            </a:endParaRPr>
          </a:p>
          <a:p>
            <a:pPr marL="0" indent="0">
              <a:buNone/>
            </a:pPr>
            <a:r>
              <a:rPr lang="en-US" sz="2800" b="1" i="1" dirty="0">
                <a:latin typeface="Arial" panose="020B0604020202020204" pitchFamily="34" charset="0"/>
                <a:cs typeface="Arial" panose="020B0604020202020204" pitchFamily="34" charset="0"/>
              </a:rPr>
              <a:t>“IT MAY NOT BE ABOUT ACCREDITATION” SCENARIO</a:t>
            </a:r>
          </a:p>
          <a:p>
            <a:pPr marL="0" indent="0">
              <a:buNone/>
            </a:pPr>
            <a:endParaRPr lang="en-US" sz="2800" b="1" i="1" dirty="0">
              <a:latin typeface="Arial" panose="020B0604020202020204" pitchFamily="34" charset="0"/>
              <a:cs typeface="Arial" panose="020B0604020202020204" pitchFamily="34" charset="0"/>
            </a:endParaRPr>
          </a:p>
          <a:p>
            <a:pPr marL="0" indent="0">
              <a:buNone/>
            </a:pPr>
            <a:r>
              <a:rPr lang="en-US" sz="2800" b="1" i="1" dirty="0">
                <a:latin typeface="Arial" panose="020B0604020202020204" pitchFamily="34" charset="0"/>
                <a:cs typeface="Arial" panose="020B0604020202020204" pitchFamily="34" charset="0"/>
              </a:rPr>
              <a:t>“ACCREDITATION MATTERS MORE THAN EVER” SCENARIO</a:t>
            </a:r>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199" y="5432996"/>
            <a:ext cx="3228109" cy="1313765"/>
          </a:xfrm>
          <a:prstGeom prst="rect">
            <a:avLst/>
          </a:prstGeom>
        </p:spPr>
      </p:pic>
      <p:pic>
        <p:nvPicPr>
          <p:cNvPr id="5" name="Picture 4" descr="https://chronicle-assets.s3.amazonaws.com/5/img/photos/biz/photo_26486_portrait_325x488.jpg"/>
          <p:cNvPicPr/>
          <p:nvPr/>
        </p:nvPicPr>
        <p:blipFill>
          <a:blip r:embed="rId3">
            <a:extLst>
              <a:ext uri="{28A0092B-C50C-407E-A947-70E740481C1C}">
                <a14:useLocalDpi xmlns:a14="http://schemas.microsoft.com/office/drawing/2010/main" val="0"/>
              </a:ext>
            </a:extLst>
          </a:blip>
          <a:srcRect/>
          <a:stretch>
            <a:fillRect/>
          </a:stretch>
        </p:blipFill>
        <p:spPr bwMode="auto">
          <a:xfrm>
            <a:off x="9587346" y="315191"/>
            <a:ext cx="2313709" cy="2940627"/>
          </a:xfrm>
          <a:prstGeom prst="rect">
            <a:avLst/>
          </a:prstGeom>
          <a:noFill/>
          <a:ln>
            <a:noFill/>
          </a:ln>
        </p:spPr>
      </p:pic>
    </p:spTree>
    <p:extLst>
      <p:ext uri="{BB962C8B-B14F-4D97-AF65-F5344CB8AC3E}">
        <p14:creationId xmlns:p14="http://schemas.microsoft.com/office/powerpoint/2010/main" val="2313423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4211" y="193964"/>
            <a:ext cx="10661569" cy="5017014"/>
          </a:xfrm>
        </p:spPr>
        <p:txBody>
          <a:bodyPr>
            <a:normAutofit fontScale="25000" lnSpcReduction="20000"/>
          </a:bodyPr>
          <a:lstStyle/>
          <a:p>
            <a:pPr marL="0" indent="0">
              <a:buNone/>
            </a:pPr>
            <a:endParaRPr lang="en-US" sz="12800" b="1" i="1" dirty="0">
              <a:latin typeface="Arial" panose="020B0604020202020204" pitchFamily="34" charset="0"/>
              <a:cs typeface="Arial" panose="020B0604020202020204" pitchFamily="34" charset="0"/>
            </a:endParaRPr>
          </a:p>
          <a:p>
            <a:pPr marL="0" indent="0">
              <a:buNone/>
            </a:pPr>
            <a:endParaRPr lang="en-US" sz="12800" b="1" i="1" dirty="0">
              <a:latin typeface="Arial" panose="020B0604020202020204" pitchFamily="34" charset="0"/>
              <a:cs typeface="Arial" panose="020B0604020202020204" pitchFamily="34" charset="0"/>
            </a:endParaRPr>
          </a:p>
          <a:p>
            <a:pPr marL="0" indent="0">
              <a:buNone/>
            </a:pPr>
            <a:endParaRPr lang="en-US" sz="12800" b="1" i="1" dirty="0">
              <a:latin typeface="Arial" panose="020B0604020202020204" pitchFamily="34" charset="0"/>
              <a:cs typeface="Arial" panose="020B0604020202020204" pitchFamily="34" charset="0"/>
            </a:endParaRPr>
          </a:p>
          <a:p>
            <a:pPr marL="0" indent="0">
              <a:buNone/>
            </a:pPr>
            <a:r>
              <a:rPr lang="en-US" sz="12800" b="1" i="1" dirty="0">
                <a:latin typeface="Arial" panose="020B0604020202020204" pitchFamily="34" charset="0"/>
                <a:cs typeface="Arial" panose="020B0604020202020204" pitchFamily="34" charset="0"/>
              </a:rPr>
              <a:t>STANDARD SCENARIO: WHAT WE MIGHT EXPECT FOR ACCREDITATION</a:t>
            </a:r>
            <a:endParaRPr lang="en-US" sz="2200" b="1" i="1"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200" b="1" i="1" dirty="0">
              <a:latin typeface="Arial" panose="020B0604020202020204" pitchFamily="34" charset="0"/>
              <a:cs typeface="Arial" panose="020B0604020202020204" pitchFamily="34" charset="0"/>
            </a:endParaRPr>
          </a:p>
          <a:p>
            <a:pPr marL="0" indent="0">
              <a:buNone/>
            </a:pPr>
            <a:r>
              <a:rPr lang="en-US" sz="9600" b="1" i="1" dirty="0">
                <a:latin typeface="Arial" panose="020B0604020202020204" pitchFamily="34" charset="0"/>
                <a:cs typeface="Arial" panose="020B0604020202020204" pitchFamily="34" charset="0"/>
              </a:rPr>
              <a:t>START WITH</a:t>
            </a:r>
          </a:p>
          <a:p>
            <a:pPr>
              <a:buFont typeface="Wingdings" panose="05000000000000000000" pitchFamily="2" charset="2"/>
              <a:buChar char="§"/>
            </a:pPr>
            <a:r>
              <a:rPr lang="en-US" sz="8000" b="1" i="1" dirty="0">
                <a:latin typeface="Arial" panose="020B0604020202020204" pitchFamily="34" charset="0"/>
                <a:cs typeface="Arial" panose="020B0604020202020204" pitchFamily="34" charset="0"/>
              </a:rPr>
              <a:t>LOST GROUND - ACCREDITATION NOW DOMINATED BY GATEKEEPING</a:t>
            </a:r>
          </a:p>
          <a:p>
            <a:pPr>
              <a:buFont typeface="Wingdings" panose="05000000000000000000" pitchFamily="2" charset="2"/>
              <a:buChar char="§"/>
            </a:pPr>
            <a:r>
              <a:rPr lang="en-US" sz="8000" b="1" i="1" dirty="0">
                <a:latin typeface="Arial" panose="020B0604020202020204" pitchFamily="34" charset="0"/>
                <a:cs typeface="Arial" panose="020B0604020202020204" pitchFamily="34" charset="0"/>
              </a:rPr>
              <a:t>NO RETREAT - FEDERAL FRAME FOR ACCREDITATION</a:t>
            </a:r>
          </a:p>
          <a:p>
            <a:pPr>
              <a:buFont typeface="Wingdings" panose="05000000000000000000" pitchFamily="2" charset="2"/>
              <a:buChar char="§"/>
            </a:pPr>
            <a:r>
              <a:rPr lang="en-US" sz="8000" b="1" i="1" dirty="0">
                <a:latin typeface="Arial" panose="020B0604020202020204" pitchFamily="34" charset="0"/>
                <a:cs typeface="Arial" panose="020B0604020202020204" pitchFamily="34" charset="0"/>
              </a:rPr>
              <a:t>ACCREDITATION REMAINS IMPORTANT</a:t>
            </a:r>
          </a:p>
          <a:p>
            <a:pPr marL="0" indent="0">
              <a:buNone/>
            </a:pPr>
            <a:endParaRPr lang="en-US" sz="8000" b="1" i="1" dirty="0">
              <a:latin typeface="Arial" panose="020B0604020202020204" pitchFamily="34" charset="0"/>
              <a:cs typeface="Arial" panose="020B0604020202020204" pitchFamily="34" charset="0"/>
            </a:endParaRPr>
          </a:p>
          <a:p>
            <a:pPr marL="0" indent="0">
              <a:buNone/>
            </a:pPr>
            <a:r>
              <a:rPr lang="en-US" sz="9600" b="1" i="1" dirty="0">
                <a:latin typeface="Arial" panose="020B0604020202020204" pitchFamily="34" charset="0"/>
                <a:cs typeface="Arial" panose="020B0604020202020204" pitchFamily="34" charset="0"/>
              </a:rPr>
              <a:t>ROLE OF CONGRESS </a:t>
            </a:r>
          </a:p>
          <a:p>
            <a:pPr lvl="1">
              <a:buFont typeface="Wingdings" panose="05000000000000000000" pitchFamily="2" charset="2"/>
              <a:buChar char="§"/>
            </a:pPr>
            <a:r>
              <a:rPr lang="en-US" sz="8000" b="1" i="1" dirty="0">
                <a:latin typeface="Arial" panose="020B0604020202020204" pitchFamily="34" charset="0"/>
                <a:cs typeface="Arial" panose="020B0604020202020204" pitchFamily="34" charset="0"/>
              </a:rPr>
              <a:t>KEY PLAYERS: V. FOXX, L. ALEXANDER, M. RUBIO, M. LEE, E. WARREN</a:t>
            </a:r>
          </a:p>
          <a:p>
            <a:pPr lvl="1">
              <a:buFont typeface="Wingdings" panose="05000000000000000000" pitchFamily="2" charset="2"/>
              <a:buChar char="§"/>
            </a:pPr>
            <a:r>
              <a:rPr lang="en-US" sz="8000" b="1" i="1" dirty="0">
                <a:latin typeface="Arial" panose="020B0604020202020204" pitchFamily="34" charset="0"/>
                <a:cs typeface="Arial" panose="020B0604020202020204" pitchFamily="34" charset="0"/>
              </a:rPr>
              <a:t>EFFECTIVE ACCREDITATION” DEFINED - GRADUATION/COMPLETION, JOBS AND EARNINGS, DEBT AND DEFAULT, CONSUMER PROTECTION </a:t>
            </a:r>
          </a:p>
          <a:p>
            <a:pPr lvl="1">
              <a:buFont typeface="Wingdings" panose="05000000000000000000" pitchFamily="2" charset="2"/>
              <a:buChar char="§"/>
            </a:pPr>
            <a:r>
              <a:rPr lang="en-US" sz="8000" b="1" i="1" dirty="0">
                <a:latin typeface="Arial" panose="020B0604020202020204" pitchFamily="34" charset="0"/>
                <a:cs typeface="Arial" panose="020B0604020202020204" pitchFamily="34" charset="0"/>
              </a:rPr>
              <a:t>WATCH FOR: PUSHING THE ENVELOPE – NEW ACCREDITORS, RISK-BASED, SKIN IN THE GAME, REGIONAL STRUCTURE, TITLE IV EXPANSION, WARREN-DURBIN (REINFORCES FEDERAL FRAME, USDE IN CHARGE OF QUALITY)</a:t>
            </a:r>
          </a:p>
          <a:p>
            <a:pPr lvl="1">
              <a:buFont typeface="Wingdings" panose="05000000000000000000" pitchFamily="2" charset="2"/>
              <a:buChar char="§"/>
            </a:pPr>
            <a:r>
              <a:rPr lang="en-US" sz="8000" b="1" i="1" dirty="0">
                <a:latin typeface="Arial" panose="020B0604020202020204" pitchFamily="34" charset="0"/>
                <a:cs typeface="Arial" panose="020B0604020202020204" pitchFamily="34" charset="0"/>
              </a:rPr>
              <a:t>REGULATION REDUCTION, ESPECIALLY FOR-PROFIT SECTOR</a:t>
            </a:r>
          </a:p>
          <a:p>
            <a:pPr lvl="1">
              <a:buFont typeface="Wingdings" panose="05000000000000000000" pitchFamily="2" charset="2"/>
              <a:buChar char="§"/>
            </a:pPr>
            <a:endParaRPr lang="en-US" sz="5600" b="1" i="1" dirty="0">
              <a:latin typeface="Arial" panose="020B0604020202020204" pitchFamily="34" charset="0"/>
              <a:cs typeface="Arial" panose="020B0604020202020204" pitchFamily="34" charset="0"/>
            </a:endParaRPr>
          </a:p>
          <a:p>
            <a:pPr marL="0" indent="0">
              <a:buNone/>
            </a:pPr>
            <a:endParaRPr lang="en-US" sz="56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9319" y="5527964"/>
            <a:ext cx="2756462" cy="1121816"/>
          </a:xfrm>
          <a:prstGeom prst="rect">
            <a:avLst/>
          </a:prstGeom>
        </p:spPr>
      </p:pic>
      <p:pic>
        <p:nvPicPr>
          <p:cNvPr id="6" name="Picture 5" descr="https://cdn.pixabay.com/photo/2016/11/28/15/12/flames-1865247__340.jpg"/>
          <p:cNvPicPr/>
          <p:nvPr/>
        </p:nvPicPr>
        <p:blipFill>
          <a:blip r:embed="rId3">
            <a:extLst>
              <a:ext uri="{28A0092B-C50C-407E-A947-70E740481C1C}">
                <a14:useLocalDpi xmlns:a14="http://schemas.microsoft.com/office/drawing/2010/main" val="0"/>
              </a:ext>
            </a:extLst>
          </a:blip>
          <a:srcRect/>
          <a:stretch>
            <a:fillRect/>
          </a:stretch>
        </p:blipFill>
        <p:spPr bwMode="auto">
          <a:xfrm>
            <a:off x="9967550" y="1565300"/>
            <a:ext cx="1888548" cy="1858706"/>
          </a:xfrm>
          <a:prstGeom prst="rect">
            <a:avLst/>
          </a:prstGeom>
          <a:noFill/>
          <a:ln>
            <a:noFill/>
          </a:ln>
        </p:spPr>
      </p:pic>
    </p:spTree>
    <p:extLst>
      <p:ext uri="{BB962C8B-B14F-4D97-AF65-F5344CB8AC3E}">
        <p14:creationId xmlns:p14="http://schemas.microsoft.com/office/powerpoint/2010/main" val="587843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4211" y="755073"/>
            <a:ext cx="10912043" cy="4911436"/>
          </a:xfrm>
        </p:spPr>
        <p:txBody>
          <a:bodyPr>
            <a:normAutofit fontScale="85000" lnSpcReduction="10000"/>
          </a:bodyPr>
          <a:lstStyle/>
          <a:p>
            <a:pPr marL="0" indent="0">
              <a:buNone/>
            </a:pPr>
            <a:r>
              <a:rPr lang="en-US" sz="3900" b="1" i="1" dirty="0">
                <a:latin typeface="Arial" panose="020B0604020202020204" pitchFamily="34" charset="0"/>
                <a:cs typeface="Arial" panose="020B0604020202020204" pitchFamily="34" charset="0"/>
              </a:rPr>
              <a:t>STANDARD SCENARIO - 2</a:t>
            </a:r>
          </a:p>
          <a:p>
            <a:pPr marL="0" indent="0">
              <a:buNone/>
            </a:pPr>
            <a:r>
              <a:rPr lang="en-US" sz="2900" b="1" i="1" dirty="0">
                <a:latin typeface="Arial" panose="020B0604020202020204" pitchFamily="34" charset="0"/>
                <a:cs typeface="Arial" panose="020B0604020202020204" pitchFamily="34" charset="0"/>
              </a:rPr>
              <a:t>ROLE OF USDE</a:t>
            </a:r>
          </a:p>
          <a:p>
            <a:pPr>
              <a:buFont typeface="Wingdings" panose="05000000000000000000" pitchFamily="2" charset="2"/>
              <a:buChar char="§"/>
            </a:pPr>
            <a:r>
              <a:rPr lang="en-US" sz="2600" b="1" i="1" dirty="0">
                <a:latin typeface="Arial" panose="020B0604020202020204" pitchFamily="34" charset="0"/>
                <a:cs typeface="Arial" panose="020B0604020202020204" pitchFamily="34" charset="0"/>
              </a:rPr>
              <a:t>KEY PLAYERS: BETSY DEVOS, TRANSITION TEAM – WE HAVE SOME NAMES</a:t>
            </a:r>
          </a:p>
          <a:p>
            <a:pPr>
              <a:buFont typeface="Wingdings" panose="05000000000000000000" pitchFamily="2" charset="2"/>
              <a:buChar char="§"/>
            </a:pPr>
            <a:r>
              <a:rPr lang="en-US" sz="2600" b="1" i="1" dirty="0">
                <a:latin typeface="Arial" panose="020B0604020202020204" pitchFamily="34" charset="0"/>
                <a:cs typeface="Arial" panose="020B0604020202020204" pitchFamily="34" charset="0"/>
              </a:rPr>
              <a:t>FATE OF THE </a:t>
            </a:r>
            <a:r>
              <a:rPr lang="en-US" sz="2600" b="1" dirty="0">
                <a:latin typeface="Arial" panose="020B0604020202020204" pitchFamily="34" charset="0"/>
                <a:cs typeface="Arial" panose="020B0604020202020204" pitchFamily="34" charset="0"/>
              </a:rPr>
              <a:t>TRANSPARENCY AGENDA: </a:t>
            </a:r>
          </a:p>
          <a:p>
            <a:pPr lvl="1">
              <a:buFont typeface="Wingdings" panose="05000000000000000000" pitchFamily="2" charset="2"/>
              <a:buChar char="§"/>
            </a:pPr>
            <a:r>
              <a:rPr lang="en-US" sz="2600" b="1" dirty="0">
                <a:latin typeface="Arial" panose="020B0604020202020204" pitchFamily="34" charset="0"/>
                <a:cs typeface="Arial" panose="020B0604020202020204" pitchFamily="34" charset="0"/>
              </a:rPr>
              <a:t>IT’S ABOUT NATIONALIZATION, STANDARDIZATION, A FEDERAL FEDERAL FRAME FOR QUALITY</a:t>
            </a:r>
          </a:p>
          <a:p>
            <a:pPr lvl="1">
              <a:buFont typeface="Wingdings" panose="05000000000000000000" pitchFamily="2" charset="2"/>
              <a:buChar char="§"/>
            </a:pPr>
            <a:r>
              <a:rPr lang="en-US" sz="2600" b="1" dirty="0">
                <a:latin typeface="Arial" panose="020B0604020202020204" pitchFamily="34" charset="0"/>
                <a:cs typeface="Arial" panose="020B0604020202020204" pitchFamily="34" charset="0"/>
              </a:rPr>
              <a:t>BRINGS US FEDERAL OUTCOMES MEASURES, COMMON DEFINITIONS, MORE TRANSPARENCY,  INSTITUTIONAL PERFORMANCE DESCRIBED BY ACCREDITOR, DIFFERENTIATED REVIEW</a:t>
            </a:r>
          </a:p>
          <a:p>
            <a:pPr>
              <a:buFont typeface="Wingdings" panose="05000000000000000000" pitchFamily="2" charset="2"/>
              <a:buChar char="§"/>
            </a:pPr>
            <a:r>
              <a:rPr lang="en-US" sz="2600" b="1" dirty="0">
                <a:latin typeface="Arial" panose="020B0604020202020204" pitchFamily="34" charset="0"/>
                <a:cs typeface="Arial" panose="020B0604020202020204" pitchFamily="34" charset="0"/>
              </a:rPr>
              <a:t>NACIQI: FOUR RE-APPOINTMENTS, ONE NEW AND ONE VACANCY, NEW CHAIR</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9319" y="5527964"/>
            <a:ext cx="2756462" cy="1121816"/>
          </a:xfrm>
          <a:prstGeom prst="rect">
            <a:avLst/>
          </a:prstGeom>
        </p:spPr>
      </p:pic>
      <p:pic>
        <p:nvPicPr>
          <p:cNvPr id="5" name="Picture 4" descr="https://cdn.pixabay.com/photo/2016/11/28/15/12/flames-1865247__340.jpg"/>
          <p:cNvPicPr/>
          <p:nvPr/>
        </p:nvPicPr>
        <p:blipFill>
          <a:blip r:embed="rId3">
            <a:extLst>
              <a:ext uri="{28A0092B-C50C-407E-A947-70E740481C1C}">
                <a14:useLocalDpi xmlns:a14="http://schemas.microsoft.com/office/drawing/2010/main" val="0"/>
              </a:ext>
            </a:extLst>
          </a:blip>
          <a:srcRect/>
          <a:stretch>
            <a:fillRect/>
          </a:stretch>
        </p:blipFill>
        <p:spPr bwMode="auto">
          <a:xfrm>
            <a:off x="9607332" y="427183"/>
            <a:ext cx="1129941" cy="1087413"/>
          </a:xfrm>
          <a:prstGeom prst="rect">
            <a:avLst/>
          </a:prstGeom>
          <a:noFill/>
          <a:ln>
            <a:noFill/>
          </a:ln>
        </p:spPr>
      </p:pic>
    </p:spTree>
    <p:extLst>
      <p:ext uri="{BB962C8B-B14F-4D97-AF65-F5344CB8AC3E}">
        <p14:creationId xmlns:p14="http://schemas.microsoft.com/office/powerpoint/2010/main" val="913469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4211" y="471055"/>
            <a:ext cx="10607243" cy="4904509"/>
          </a:xfrm>
        </p:spPr>
        <p:txBody>
          <a:bodyPr>
            <a:normAutofit fontScale="92500" lnSpcReduction="10000"/>
          </a:bodyPr>
          <a:lstStyle/>
          <a:p>
            <a:pPr marL="0" indent="0">
              <a:buNone/>
            </a:pPr>
            <a:r>
              <a:rPr lang="en-US" sz="3800" b="1" i="1" dirty="0">
                <a:latin typeface="Arial" panose="020B0604020202020204" pitchFamily="34" charset="0"/>
                <a:cs typeface="Arial" panose="020B0604020202020204" pitchFamily="34" charset="0"/>
              </a:rPr>
              <a:t>IN THE STANDARD SCENARIO, SUCCESS IS  TWOFOLD: </a:t>
            </a:r>
          </a:p>
          <a:p>
            <a:pPr marL="0" indent="0">
              <a:buNone/>
            </a:pPr>
            <a:endParaRPr lang="en-US" sz="1100" b="1" i="1"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3000" b="1" i="1" dirty="0">
                <a:latin typeface="Arial" panose="020B0604020202020204" pitchFamily="34" charset="0"/>
                <a:cs typeface="Arial" panose="020B0604020202020204" pitchFamily="34" charset="0"/>
              </a:rPr>
              <a:t>REDUCE THE SIZE OF THE FEDERAL FRAME</a:t>
            </a:r>
          </a:p>
          <a:p>
            <a:pPr>
              <a:buFont typeface="Wingdings" panose="05000000000000000000" pitchFamily="2" charset="2"/>
              <a:buChar char="§"/>
            </a:pPr>
            <a:r>
              <a:rPr lang="en-US" sz="3000" b="1" i="1" dirty="0">
                <a:latin typeface="Arial" panose="020B0604020202020204" pitchFamily="34" charset="0"/>
                <a:cs typeface="Arial" panose="020B0604020202020204" pitchFamily="34" charset="0"/>
              </a:rPr>
              <a:t>ELIMINATE/REDUCE THE FEDERAL ROLE IN ACADEMIC AND ACCREDITATION SPACE</a:t>
            </a:r>
          </a:p>
          <a:p>
            <a:pPr>
              <a:buFont typeface="Wingdings" panose="05000000000000000000" pitchFamily="2" charset="2"/>
              <a:buChar char="§"/>
            </a:pPr>
            <a:r>
              <a:rPr lang="en-US" sz="3000" b="1" i="1" dirty="0">
                <a:latin typeface="Arial" panose="020B0604020202020204" pitchFamily="34" charset="0"/>
                <a:cs typeface="Arial" panose="020B0604020202020204" pitchFamily="34" charset="0"/>
              </a:rPr>
              <a:t>TAKE BACK “EFFECTIVE ACCREDITATION”</a:t>
            </a:r>
          </a:p>
          <a:p>
            <a:pPr>
              <a:buFont typeface="Wingdings" panose="05000000000000000000" pitchFamily="2" charset="2"/>
              <a:buChar char="§"/>
            </a:pPr>
            <a:endParaRPr lang="en-US" sz="3000" b="1" i="1" dirty="0">
              <a:latin typeface="Arial" panose="020B0604020202020204" pitchFamily="34" charset="0"/>
              <a:cs typeface="Arial" panose="020B0604020202020204" pitchFamily="34" charset="0"/>
            </a:endParaRPr>
          </a:p>
          <a:p>
            <a:pPr marL="0" indent="0">
              <a:buNone/>
            </a:pPr>
            <a:r>
              <a:rPr lang="en-US" sz="3800" b="1" i="1" dirty="0">
                <a:latin typeface="Arial" panose="020B0604020202020204" pitchFamily="34" charset="0"/>
                <a:cs typeface="Arial" panose="020B0604020202020204" pitchFamily="34" charset="0"/>
              </a:rPr>
              <a:t>“BALANCE” IS THE KEY DRIVER</a:t>
            </a:r>
          </a:p>
          <a:p>
            <a:pPr>
              <a:buFont typeface="Wingdings" panose="05000000000000000000" pitchFamily="2" charset="2"/>
              <a:buChar cha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399" y="5505613"/>
            <a:ext cx="3283527" cy="1336319"/>
          </a:xfrm>
          <a:prstGeom prst="rect">
            <a:avLst/>
          </a:prstGeom>
        </p:spPr>
      </p:pic>
      <p:pic>
        <p:nvPicPr>
          <p:cNvPr id="7" name="Picture 6" descr="Panel, Stop, Signalling, Road, Traffic"/>
          <p:cNvPicPr/>
          <p:nvPr/>
        </p:nvPicPr>
        <p:blipFill>
          <a:blip r:embed="rId3">
            <a:extLst>
              <a:ext uri="{28A0092B-C50C-407E-A947-70E740481C1C}">
                <a14:useLocalDpi xmlns:a14="http://schemas.microsoft.com/office/drawing/2010/main" val="0"/>
              </a:ext>
            </a:extLst>
          </a:blip>
          <a:srcRect/>
          <a:stretch>
            <a:fillRect/>
          </a:stretch>
        </p:blipFill>
        <p:spPr bwMode="auto">
          <a:xfrm>
            <a:off x="9218612" y="3639799"/>
            <a:ext cx="2561285" cy="1417010"/>
          </a:xfrm>
          <a:prstGeom prst="rect">
            <a:avLst/>
          </a:prstGeom>
          <a:noFill/>
          <a:ln>
            <a:noFill/>
          </a:ln>
        </p:spPr>
      </p:pic>
    </p:spTree>
    <p:extLst>
      <p:ext uri="{BB962C8B-B14F-4D97-AF65-F5344CB8AC3E}">
        <p14:creationId xmlns:p14="http://schemas.microsoft.com/office/powerpoint/2010/main" val="283507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4212" y="429491"/>
            <a:ext cx="11258406" cy="5417127"/>
          </a:xfrm>
        </p:spPr>
        <p:txBody>
          <a:bodyPr>
            <a:normAutofit fontScale="77500" lnSpcReduction="20000"/>
          </a:bodyPr>
          <a:lstStyle/>
          <a:p>
            <a:pPr marL="0" indent="0">
              <a:buNone/>
            </a:pPr>
            <a:endParaRPr lang="en-US" sz="3200" b="1" i="1" dirty="0">
              <a:latin typeface="Arial" panose="020B0604020202020204" pitchFamily="34" charset="0"/>
              <a:cs typeface="Arial" panose="020B0604020202020204" pitchFamily="34" charset="0"/>
            </a:endParaRPr>
          </a:p>
          <a:p>
            <a:pPr marL="0" indent="0">
              <a:buNone/>
            </a:pPr>
            <a:r>
              <a:rPr lang="en-US" sz="4200" b="1" i="1" dirty="0">
                <a:latin typeface="Arial" panose="020B0604020202020204" pitchFamily="34" charset="0"/>
                <a:cs typeface="Arial" panose="020B0604020202020204" pitchFamily="34" charset="0"/>
              </a:rPr>
              <a:t>“IT MAY NOT BE ABOUT ACCREDITATION” SCENARIO</a:t>
            </a:r>
          </a:p>
          <a:p>
            <a:pPr marL="0" indent="0">
              <a:buNone/>
            </a:pPr>
            <a:endParaRPr lang="en-US" sz="1200" b="1" i="1"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2800" b="1" i="1" dirty="0">
                <a:latin typeface="Arial" panose="020B0604020202020204" pitchFamily="34" charset="0"/>
                <a:cs typeface="Arial" panose="020B0604020202020204" pitchFamily="34" charset="0"/>
              </a:rPr>
              <a:t>SEXUAL ASSAULT</a:t>
            </a:r>
          </a:p>
          <a:p>
            <a:pPr>
              <a:buFont typeface="Wingdings" panose="05000000000000000000" pitchFamily="2" charset="2"/>
              <a:buChar char="§"/>
            </a:pPr>
            <a:r>
              <a:rPr lang="en-US" sz="2800" b="1" i="1" dirty="0">
                <a:latin typeface="Arial" panose="020B0604020202020204" pitchFamily="34" charset="0"/>
                <a:cs typeface="Arial" panose="020B0604020202020204" pitchFamily="34" charset="0"/>
              </a:rPr>
              <a:t>“POLITICAL CORRECTNESS”:  TRIGGER WARNINGS, SAFE SPACES, “ALT-RIGHT,” IDENTITY POLITICS</a:t>
            </a:r>
          </a:p>
          <a:p>
            <a:pPr>
              <a:buFont typeface="Wingdings" panose="05000000000000000000" pitchFamily="2" charset="2"/>
              <a:buChar char="§"/>
            </a:pPr>
            <a:r>
              <a:rPr lang="en-US" sz="2800" b="1" i="1" dirty="0">
                <a:latin typeface="Arial" panose="020B0604020202020204" pitchFamily="34" charset="0"/>
                <a:cs typeface="Arial" panose="020B0604020202020204" pitchFamily="34" charset="0"/>
              </a:rPr>
              <a:t>DIRECT LENDING </a:t>
            </a:r>
          </a:p>
          <a:p>
            <a:pPr>
              <a:buFont typeface="Wingdings" panose="05000000000000000000" pitchFamily="2" charset="2"/>
              <a:buChar char="§"/>
            </a:pPr>
            <a:r>
              <a:rPr lang="en-US" sz="2800" b="1" i="1" dirty="0">
                <a:latin typeface="Arial" panose="020B0604020202020204" pitchFamily="34" charset="0"/>
                <a:cs typeface="Arial" panose="020B0604020202020204" pitchFamily="34" charset="0"/>
              </a:rPr>
              <a:t>FREE/DEBT FREE COLLEGE</a:t>
            </a:r>
          </a:p>
          <a:p>
            <a:pPr>
              <a:buFont typeface="Wingdings" panose="05000000000000000000" pitchFamily="2" charset="2"/>
              <a:buChar char="§"/>
            </a:pPr>
            <a:r>
              <a:rPr lang="en-US" sz="2800" b="1" i="1" dirty="0">
                <a:latin typeface="Arial" panose="020B0604020202020204" pitchFamily="34" charset="0"/>
                <a:cs typeface="Arial" panose="020B0604020202020204" pitchFamily="34" charset="0"/>
              </a:rPr>
              <a:t>SANCTUARY CAMPUSES</a:t>
            </a:r>
          </a:p>
          <a:p>
            <a:pPr>
              <a:buFont typeface="Wingdings" panose="05000000000000000000" pitchFamily="2" charset="2"/>
              <a:buChar char="§"/>
            </a:pPr>
            <a:r>
              <a:rPr lang="en-US" sz="2800" b="1" i="1" dirty="0">
                <a:latin typeface="Arial" panose="020B0604020202020204" pitchFamily="34" charset="0"/>
                <a:cs typeface="Arial" panose="020B0604020202020204" pitchFamily="34" charset="0"/>
              </a:rPr>
              <a:t>“SKIN IN THE GAME” FOR INSTITUTIONS</a:t>
            </a:r>
          </a:p>
          <a:p>
            <a:pPr>
              <a:buFont typeface="Wingdings" panose="05000000000000000000" pitchFamily="2" charset="2"/>
              <a:buChar char="§"/>
            </a:pPr>
            <a:r>
              <a:rPr lang="en-US" sz="2800" b="1" i="1" dirty="0">
                <a:latin typeface="Arial" panose="020B0604020202020204" pitchFamily="34" charset="0"/>
                <a:cs typeface="Arial" panose="020B0604020202020204" pitchFamily="34" charset="0"/>
              </a:rPr>
              <a:t>REGULATORY RELIEF</a:t>
            </a:r>
          </a:p>
          <a:p>
            <a:pPr>
              <a:buFont typeface="Wingdings" panose="05000000000000000000" pitchFamily="2" charset="2"/>
              <a:buChar char="§"/>
            </a:pPr>
            <a:r>
              <a:rPr lang="en-US" sz="2800" b="1" i="1" dirty="0">
                <a:latin typeface="Arial" panose="020B0604020202020204" pitchFamily="34" charset="0"/>
                <a:cs typeface="Arial" panose="020B0604020202020204" pitchFamily="34" charset="0"/>
              </a:rPr>
              <a:t>NO REAUTHORIZATION IN 2017</a:t>
            </a:r>
          </a:p>
          <a:p>
            <a:pPr>
              <a:buFont typeface="Wingdings" panose="05000000000000000000" pitchFamily="2" charset="2"/>
              <a:buChar char="§"/>
            </a:pPr>
            <a:endParaRPr lang="en-US" b="1"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399" y="5505613"/>
            <a:ext cx="3283527" cy="1336319"/>
          </a:xfrm>
          <a:prstGeom prst="rect">
            <a:avLst/>
          </a:prstGeom>
        </p:spPr>
      </p:pic>
      <p:pic>
        <p:nvPicPr>
          <p:cNvPr id="5" name="Picture 4" descr="Free Expression in Peril"/>
          <p:cNvPicPr/>
          <p:nvPr/>
        </p:nvPicPr>
        <p:blipFill>
          <a:blip r:embed="rId3">
            <a:extLst>
              <a:ext uri="{28A0092B-C50C-407E-A947-70E740481C1C}">
                <a14:useLocalDpi xmlns:a14="http://schemas.microsoft.com/office/drawing/2010/main" val="0"/>
              </a:ext>
            </a:extLst>
          </a:blip>
          <a:srcRect/>
          <a:stretch>
            <a:fillRect/>
          </a:stretch>
        </p:blipFill>
        <p:spPr bwMode="auto">
          <a:xfrm>
            <a:off x="8021782" y="3200400"/>
            <a:ext cx="3435926" cy="2289050"/>
          </a:xfrm>
          <a:prstGeom prst="rect">
            <a:avLst/>
          </a:prstGeom>
          <a:noFill/>
          <a:ln>
            <a:noFill/>
          </a:ln>
        </p:spPr>
      </p:pic>
    </p:spTree>
    <p:extLst>
      <p:ext uri="{BB962C8B-B14F-4D97-AF65-F5344CB8AC3E}">
        <p14:creationId xmlns:p14="http://schemas.microsoft.com/office/powerpoint/2010/main" val="525902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4212" y="685800"/>
            <a:ext cx="10787352" cy="4468091"/>
          </a:xfrm>
        </p:spPr>
        <p:txBody>
          <a:bodyPr>
            <a:normAutofit fontScale="92500" lnSpcReduction="10000"/>
          </a:bodyPr>
          <a:lstStyle/>
          <a:p>
            <a:pPr marL="0" indent="0">
              <a:buNone/>
            </a:pPr>
            <a:endParaRPr lang="en-US" sz="3200" b="1" i="1" dirty="0">
              <a:latin typeface="Arial" panose="020B0604020202020204" pitchFamily="34" charset="0"/>
              <a:cs typeface="Arial" panose="020B0604020202020204" pitchFamily="34" charset="0"/>
            </a:endParaRPr>
          </a:p>
          <a:p>
            <a:pPr marL="0" indent="0">
              <a:buNone/>
            </a:pPr>
            <a:r>
              <a:rPr lang="en-US" sz="3200" b="1" i="1" dirty="0">
                <a:latin typeface="Arial" panose="020B0604020202020204" pitchFamily="34" charset="0"/>
                <a:cs typeface="Arial" panose="020B0604020202020204" pitchFamily="34" charset="0"/>
              </a:rPr>
              <a:t>IN THE “IT MAY NOT BE ABOUT ACCREDITATION” SCENARIO</a:t>
            </a:r>
          </a:p>
          <a:p>
            <a:pPr marL="0" indent="0">
              <a:buNone/>
            </a:pPr>
            <a:endParaRPr lang="en-US" sz="2800" b="1" i="1" dirty="0">
              <a:latin typeface="Arial" panose="020B0604020202020204" pitchFamily="34" charset="0"/>
              <a:cs typeface="Arial" panose="020B0604020202020204" pitchFamily="34" charset="0"/>
            </a:endParaRPr>
          </a:p>
          <a:p>
            <a:pPr marL="1714500" lvl="4" indent="0">
              <a:buNone/>
            </a:pPr>
            <a:r>
              <a:rPr lang="en-US" sz="2200" b="1" i="1" dirty="0">
                <a:latin typeface="Arial" panose="020B0604020202020204" pitchFamily="34" charset="0"/>
                <a:cs typeface="Arial" panose="020B0604020202020204" pitchFamily="34" charset="0"/>
              </a:rPr>
              <a:t>				</a:t>
            </a:r>
            <a:r>
              <a:rPr lang="en-US" sz="3200" b="1" i="1" dirty="0">
                <a:latin typeface="Arial" panose="020B0604020202020204" pitchFamily="34" charset="0"/>
                <a:cs typeface="Arial" panose="020B0604020202020204" pitchFamily="34" charset="0"/>
              </a:rPr>
              <a:t>SUCCESS IS TO WORK </a:t>
            </a:r>
          </a:p>
          <a:p>
            <a:pPr marL="1714500" lvl="4" indent="0">
              <a:buNone/>
            </a:pPr>
            <a:r>
              <a:rPr lang="en-US" sz="3200" b="1" i="1" dirty="0">
                <a:latin typeface="Arial" panose="020B0604020202020204" pitchFamily="34" charset="0"/>
                <a:cs typeface="Arial" panose="020B0604020202020204" pitchFamily="34" charset="0"/>
              </a:rPr>
              <a:t>				QUIETLY TO PREPARE FOR </a:t>
            </a:r>
          </a:p>
          <a:p>
            <a:pPr marL="1714500" lvl="4" indent="0">
              <a:buNone/>
            </a:pPr>
            <a:r>
              <a:rPr lang="en-US" sz="3200" b="1" i="1" dirty="0">
                <a:latin typeface="Arial" panose="020B0604020202020204" pitchFamily="34" charset="0"/>
                <a:cs typeface="Arial" panose="020B0604020202020204" pitchFamily="34" charset="0"/>
              </a:rPr>
              <a:t>				NEXT WAVE OF ATTENTION </a:t>
            </a:r>
          </a:p>
          <a:p>
            <a:pPr marL="1714500" lvl="4" indent="0">
              <a:buNone/>
            </a:pPr>
            <a:r>
              <a:rPr lang="en-US" sz="3200" b="1" i="1" dirty="0">
                <a:latin typeface="Arial" panose="020B0604020202020204" pitchFamily="34" charset="0"/>
                <a:cs typeface="Arial" panose="020B0604020202020204" pitchFamily="34" charset="0"/>
              </a:rPr>
              <a:t>				TO ACCREDITATION</a:t>
            </a:r>
          </a:p>
          <a:p>
            <a:pPr marL="0" indent="0">
              <a:buNone/>
            </a:pPr>
            <a:endParaRPr lang="en-US" sz="3200" b="1" i="1" dirty="0">
              <a:latin typeface="Arial" panose="020B0604020202020204" pitchFamily="34" charset="0"/>
              <a:cs typeface="Arial" panose="020B0604020202020204" pitchFamily="34" charset="0"/>
            </a:endParaRPr>
          </a:p>
          <a:p>
            <a:pPr marL="0" indent="0">
              <a:buNone/>
            </a:pPr>
            <a:endParaRPr lang="en-US" sz="3200" dirty="0">
              <a:latin typeface="Arial" panose="020B060402020202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8144" y="4024746"/>
            <a:ext cx="3283527" cy="1336319"/>
          </a:xfrm>
          <a:prstGeom prst="rect">
            <a:avLst/>
          </a:prstGeom>
        </p:spPr>
      </p:pic>
      <p:pic>
        <p:nvPicPr>
          <p:cNvPr id="6" name="Picture 5" descr="https://farm6.staticflickr.com/5563/30597772041_cf47766d09.jpg"/>
          <p:cNvPicPr/>
          <p:nvPr/>
        </p:nvPicPr>
        <p:blipFill>
          <a:blip r:embed="rId3">
            <a:extLst>
              <a:ext uri="{28A0092B-C50C-407E-A947-70E740481C1C}">
                <a14:useLocalDpi xmlns:a14="http://schemas.microsoft.com/office/drawing/2010/main" val="0"/>
              </a:ext>
            </a:extLst>
          </a:blip>
          <a:srcRect/>
          <a:stretch>
            <a:fillRect/>
          </a:stretch>
        </p:blipFill>
        <p:spPr bwMode="auto">
          <a:xfrm>
            <a:off x="498509" y="2234207"/>
            <a:ext cx="2466109" cy="1904678"/>
          </a:xfrm>
          <a:prstGeom prst="rect">
            <a:avLst/>
          </a:prstGeom>
          <a:noFill/>
          <a:ln>
            <a:noFill/>
          </a:ln>
        </p:spPr>
      </p:pic>
      <p:pic>
        <p:nvPicPr>
          <p:cNvPr id="7" name="Picture 6" descr="cat: Black cat isolated on a white background Illustration"/>
          <p:cNvPicPr/>
          <p:nvPr/>
        </p:nvPicPr>
        <p:blipFill>
          <a:blip r:embed="rId4">
            <a:extLst>
              <a:ext uri="{28A0092B-C50C-407E-A947-70E740481C1C}">
                <a14:useLocalDpi xmlns:a14="http://schemas.microsoft.com/office/drawing/2010/main" val="0"/>
              </a:ext>
            </a:extLst>
          </a:blip>
          <a:srcRect/>
          <a:stretch>
            <a:fillRect/>
          </a:stretch>
        </p:blipFill>
        <p:spPr bwMode="auto">
          <a:xfrm>
            <a:off x="9504218" y="1257299"/>
            <a:ext cx="1967346" cy="1662546"/>
          </a:xfrm>
          <a:prstGeom prst="rect">
            <a:avLst/>
          </a:prstGeom>
          <a:noFill/>
          <a:ln>
            <a:noFill/>
          </a:ln>
          <a:effectLst>
            <a:innerShdw blurRad="114300">
              <a:prstClr val="black"/>
            </a:innerShdw>
          </a:effectLst>
        </p:spPr>
      </p:pic>
    </p:spTree>
    <p:extLst>
      <p:ext uri="{BB962C8B-B14F-4D97-AF65-F5344CB8AC3E}">
        <p14:creationId xmlns:p14="http://schemas.microsoft.com/office/powerpoint/2010/main" val="2137295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4212" y="609600"/>
            <a:ext cx="11355388" cy="5384798"/>
          </a:xfrm>
        </p:spPr>
        <p:txBody>
          <a:bodyPr>
            <a:normAutofit fontScale="77500" lnSpcReduction="20000"/>
          </a:bodyPr>
          <a:lstStyle/>
          <a:p>
            <a:pPr marL="0" indent="0">
              <a:buNone/>
            </a:pPr>
            <a:r>
              <a:rPr lang="en-US" sz="4000" b="1" i="1" dirty="0">
                <a:latin typeface="Arial" panose="020B0604020202020204" pitchFamily="34" charset="0"/>
                <a:cs typeface="Arial" panose="020B0604020202020204" pitchFamily="34" charset="0"/>
              </a:rPr>
              <a:t>“ACCREDITATION MATTERS MORE THAN EVER” SCENARIO</a:t>
            </a:r>
          </a:p>
          <a:p>
            <a:pPr marL="0" indent="0">
              <a:buNone/>
            </a:pPr>
            <a:endParaRPr lang="en-US" sz="1100" b="1" i="1" dirty="0">
              <a:latin typeface="Arial" panose="020B0604020202020204" pitchFamily="34" charset="0"/>
              <a:cs typeface="Arial" panose="020B0604020202020204" pitchFamily="34" charset="0"/>
            </a:endParaRPr>
          </a:p>
          <a:p>
            <a:pPr marL="0" indent="0">
              <a:buNone/>
            </a:pPr>
            <a:r>
              <a:rPr lang="en-US" sz="3000" b="1" i="1" dirty="0">
                <a:latin typeface="Arial" panose="020B0604020202020204" pitchFamily="34" charset="0"/>
                <a:cs typeface="Arial" panose="020B0604020202020204" pitchFamily="34" charset="0"/>
              </a:rPr>
              <a:t>OUR FUNDAMENTAL VALUES ARE AT STAKE; THIS IS WHAT ACCREDITATION STANDS FOR: </a:t>
            </a:r>
          </a:p>
          <a:p>
            <a:pPr lvl="8">
              <a:buFont typeface="Wingdings" panose="05000000000000000000" pitchFamily="2" charset="2"/>
              <a:buChar char="§"/>
            </a:pPr>
            <a:endParaRPr lang="en-US" sz="2800" b="1" i="1" dirty="0">
              <a:latin typeface="Arial" panose="020B0604020202020204" pitchFamily="34" charset="0"/>
              <a:cs typeface="Arial" panose="020B0604020202020204" pitchFamily="34" charset="0"/>
            </a:endParaRPr>
          </a:p>
          <a:p>
            <a:pPr lvl="8">
              <a:buFont typeface="Wingdings" panose="05000000000000000000" pitchFamily="2" charset="2"/>
              <a:buChar char="§"/>
            </a:pPr>
            <a:r>
              <a:rPr lang="en-US" sz="2800" b="1" i="1" dirty="0">
                <a:latin typeface="Arial" panose="020B0604020202020204" pitchFamily="34" charset="0"/>
                <a:cs typeface="Arial" panose="020B0604020202020204" pitchFamily="34" charset="0"/>
              </a:rPr>
              <a:t>ACADEMIC FREEDOM</a:t>
            </a:r>
          </a:p>
          <a:p>
            <a:pPr lvl="8">
              <a:buFont typeface="Wingdings" panose="05000000000000000000" pitchFamily="2" charset="2"/>
              <a:buChar char="§"/>
            </a:pPr>
            <a:r>
              <a:rPr lang="en-US" sz="2800" b="1" i="1" dirty="0">
                <a:latin typeface="Arial" panose="020B0604020202020204" pitchFamily="34" charset="0"/>
                <a:cs typeface="Arial" panose="020B0604020202020204" pitchFamily="34" charset="0"/>
              </a:rPr>
              <a:t>INSTITUTIONAL INDEPENDENCE</a:t>
            </a:r>
          </a:p>
          <a:p>
            <a:pPr lvl="8">
              <a:buFont typeface="Wingdings" panose="05000000000000000000" pitchFamily="2" charset="2"/>
              <a:buChar char="§"/>
            </a:pPr>
            <a:r>
              <a:rPr lang="en-US" sz="2800" b="1" i="1" dirty="0">
                <a:latin typeface="Arial" panose="020B0604020202020204" pitchFamily="34" charset="0"/>
                <a:cs typeface="Arial" panose="020B0604020202020204" pitchFamily="34" charset="0"/>
              </a:rPr>
              <a:t>THE INTELLECTUAL INTEGRITY OF THE ACADEMY</a:t>
            </a:r>
          </a:p>
          <a:p>
            <a:pPr lvl="8">
              <a:buFont typeface="Wingdings" panose="05000000000000000000" pitchFamily="2" charset="2"/>
              <a:buChar char="§"/>
            </a:pPr>
            <a:r>
              <a:rPr lang="en-US" sz="2800" b="1" i="1" dirty="0">
                <a:latin typeface="Arial" panose="020B0604020202020204" pitchFamily="34" charset="0"/>
                <a:cs typeface="Arial" panose="020B0604020202020204" pitchFamily="34" charset="0"/>
              </a:rPr>
              <a:t>THE ACADEMIC AND INTELLECTUAL LEADERSHIP OF THE ACADEMY </a:t>
            </a:r>
          </a:p>
          <a:p>
            <a:pPr marL="0" indent="0">
              <a:buNone/>
            </a:pPr>
            <a:endParaRPr lang="en-US" sz="1300" b="1" i="1" dirty="0">
              <a:latin typeface="Arial" panose="020B0604020202020204" pitchFamily="34" charset="0"/>
              <a:cs typeface="Arial" panose="020B0604020202020204" pitchFamily="34" charset="0"/>
            </a:endParaRPr>
          </a:p>
          <a:p>
            <a:pPr marL="0" indent="0">
              <a:buNone/>
            </a:pPr>
            <a:endParaRPr lang="en-US" sz="2400" b="1" i="1" dirty="0">
              <a:latin typeface="Arial" panose="020B0604020202020204" pitchFamily="34" charset="0"/>
              <a:cs typeface="Arial" panose="020B0604020202020204" pitchFamily="34" charset="0"/>
            </a:endParaRPr>
          </a:p>
          <a:p>
            <a:pPr marL="0" indent="0">
              <a:buNone/>
            </a:pPr>
            <a:r>
              <a:rPr lang="en-US" sz="2800" b="1" i="1" dirty="0">
                <a:latin typeface="Arial" panose="020B0604020202020204" pitchFamily="34" charset="0"/>
                <a:cs typeface="Arial" panose="020B0604020202020204" pitchFamily="34" charset="0"/>
              </a:rPr>
              <a:t>WE NEED A CAMPAIGN, A MAJOR INITIATIVE – CHANGING THE NARRATIVE AND PERCEPTION OF HIGHER EDUCATION AND ACCREDITATION</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1659" y="5638800"/>
            <a:ext cx="2484122" cy="1010980"/>
          </a:xfrm>
          <a:prstGeom prst="rect">
            <a:avLst/>
          </a:prstGeom>
        </p:spPr>
      </p:pic>
      <p:pic>
        <p:nvPicPr>
          <p:cNvPr id="8" name="Picture 7" descr="Eager Read, To Cause Something To Peruse"/>
          <p:cNvPicPr/>
          <p:nvPr/>
        </p:nvPicPr>
        <p:blipFill>
          <a:blip r:embed="rId3">
            <a:extLst>
              <a:ext uri="{28A0092B-C50C-407E-A947-70E740481C1C}">
                <a14:useLocalDpi xmlns:a14="http://schemas.microsoft.com/office/drawing/2010/main" val="0"/>
              </a:ext>
            </a:extLst>
          </a:blip>
          <a:srcRect/>
          <a:stretch>
            <a:fillRect/>
          </a:stretch>
        </p:blipFill>
        <p:spPr bwMode="auto">
          <a:xfrm>
            <a:off x="1440711" y="2622855"/>
            <a:ext cx="1981576" cy="2238317"/>
          </a:xfrm>
          <a:prstGeom prst="rect">
            <a:avLst/>
          </a:prstGeom>
          <a:noFill/>
          <a:ln>
            <a:noFill/>
          </a:ln>
        </p:spPr>
      </p:pic>
    </p:spTree>
    <p:extLst>
      <p:ext uri="{BB962C8B-B14F-4D97-AF65-F5344CB8AC3E}">
        <p14:creationId xmlns:p14="http://schemas.microsoft.com/office/powerpoint/2010/main" val="2041157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4212" y="676364"/>
            <a:ext cx="11022879" cy="5467926"/>
          </a:xfrm>
        </p:spPr>
        <p:txBody>
          <a:bodyPr>
            <a:normAutofit fontScale="25000" lnSpcReduction="20000"/>
          </a:bodyPr>
          <a:lstStyle/>
          <a:p>
            <a:pPr marL="0" indent="0">
              <a:buNone/>
            </a:pPr>
            <a:endParaRPr lang="en-US" sz="12800" b="1" i="1" dirty="0">
              <a:latin typeface="Arial" panose="020B0604020202020204" pitchFamily="34" charset="0"/>
              <a:cs typeface="Arial" panose="020B0604020202020204" pitchFamily="34" charset="0"/>
            </a:endParaRPr>
          </a:p>
          <a:p>
            <a:pPr marL="0" indent="0">
              <a:buNone/>
            </a:pPr>
            <a:endParaRPr lang="en-US" sz="12800" b="1" i="1" dirty="0">
              <a:latin typeface="Arial" panose="020B0604020202020204" pitchFamily="34" charset="0"/>
              <a:cs typeface="Arial" panose="020B0604020202020204" pitchFamily="34" charset="0"/>
            </a:endParaRPr>
          </a:p>
          <a:p>
            <a:pPr marL="0" indent="0">
              <a:buNone/>
            </a:pPr>
            <a:r>
              <a:rPr lang="en-US" sz="12800" b="1" i="1" dirty="0">
                <a:latin typeface="Arial" panose="020B0604020202020204" pitchFamily="34" charset="0"/>
                <a:cs typeface="Arial" panose="020B0604020202020204" pitchFamily="34" charset="0"/>
              </a:rPr>
              <a:t>WITH THE “ACCREDITATION MATTERS MORE THAN EVER” SCENARIO</a:t>
            </a:r>
          </a:p>
          <a:p>
            <a:pPr marL="0" indent="0">
              <a:buNone/>
            </a:pPr>
            <a:r>
              <a:rPr lang="en-US" b="1" i="1" dirty="0">
                <a:latin typeface="Arial" panose="020B0604020202020204" pitchFamily="34" charset="0"/>
                <a:cs typeface="Arial" panose="020B0604020202020204" pitchFamily="34" charset="0"/>
              </a:rPr>
              <a:t>										</a:t>
            </a:r>
          </a:p>
          <a:p>
            <a:pPr marL="0" indent="0">
              <a:buNone/>
            </a:pPr>
            <a:endParaRPr lang="en-US" b="1" i="1" dirty="0">
              <a:latin typeface="Arial" panose="020B0604020202020204" pitchFamily="34" charset="0"/>
              <a:cs typeface="Arial" panose="020B0604020202020204" pitchFamily="34" charset="0"/>
            </a:endParaRPr>
          </a:p>
          <a:p>
            <a:pPr marL="0" indent="0">
              <a:buNone/>
            </a:pPr>
            <a:endParaRPr lang="en-US" b="1" i="1" dirty="0">
              <a:latin typeface="Arial" panose="020B0604020202020204" pitchFamily="34" charset="0"/>
              <a:cs typeface="Arial" panose="020B0604020202020204" pitchFamily="34" charset="0"/>
            </a:endParaRPr>
          </a:p>
          <a:p>
            <a:pPr marL="3657600" lvl="8" indent="0">
              <a:buNone/>
            </a:pPr>
            <a:endParaRPr lang="en-US" sz="3800" b="1" i="1" dirty="0">
              <a:latin typeface="Arial" panose="020B0604020202020204" pitchFamily="34" charset="0"/>
              <a:cs typeface="Arial" panose="020B0604020202020204" pitchFamily="34" charset="0"/>
            </a:endParaRPr>
          </a:p>
          <a:p>
            <a:pPr marL="3657600" lvl="8" indent="0">
              <a:buNone/>
            </a:pPr>
            <a:endParaRPr lang="en-US" sz="3800" b="1" i="1" dirty="0">
              <a:latin typeface="Arial" panose="020B0604020202020204" pitchFamily="34" charset="0"/>
              <a:cs typeface="Arial" panose="020B0604020202020204" pitchFamily="34" charset="0"/>
            </a:endParaRPr>
          </a:p>
          <a:p>
            <a:pPr marL="3657600" lvl="8" indent="0">
              <a:buNone/>
            </a:pPr>
            <a:r>
              <a:rPr lang="en-US" sz="9600" b="1" i="1" dirty="0">
                <a:latin typeface="Arial" panose="020B0604020202020204" pitchFamily="34" charset="0"/>
                <a:cs typeface="Arial" panose="020B0604020202020204" pitchFamily="34" charset="0"/>
              </a:rPr>
              <a:t>SUCCESS IS ABOUT BUILDING CONFIDENCE: </a:t>
            </a:r>
          </a:p>
          <a:p>
            <a:pPr lvl="8">
              <a:buFont typeface="Wingdings" panose="05000000000000000000" pitchFamily="2" charset="2"/>
              <a:buChar char="§"/>
            </a:pPr>
            <a:r>
              <a:rPr lang="en-US" sz="9600" b="1" i="1" dirty="0">
                <a:latin typeface="Arial" panose="020B0604020202020204" pitchFamily="34" charset="0"/>
                <a:cs typeface="Arial" panose="020B0604020202020204" pitchFamily="34" charset="0"/>
              </a:rPr>
              <a:t>IN HIGHER EDUCATION AS AN INTELLECTUAL LEADER</a:t>
            </a:r>
          </a:p>
          <a:p>
            <a:pPr lvl="8">
              <a:buFont typeface="Wingdings" panose="05000000000000000000" pitchFamily="2" charset="2"/>
              <a:buChar char="§"/>
            </a:pPr>
            <a:r>
              <a:rPr lang="en-US" sz="9600" b="1" i="1" dirty="0">
                <a:latin typeface="Arial" panose="020B0604020202020204" pitchFamily="34" charset="0"/>
                <a:cs typeface="Arial" panose="020B0604020202020204" pitchFamily="34" charset="0"/>
              </a:rPr>
              <a:t>IN HIGHER EDUCATION EFFECTIVENESS</a:t>
            </a:r>
          </a:p>
          <a:p>
            <a:pPr lvl="8">
              <a:buFont typeface="Wingdings" panose="05000000000000000000" pitchFamily="2" charset="2"/>
              <a:buChar char="§"/>
            </a:pPr>
            <a:r>
              <a:rPr lang="en-US" sz="9600" b="1" i="1" dirty="0">
                <a:latin typeface="Arial" panose="020B0604020202020204" pitchFamily="34" charset="0"/>
                <a:cs typeface="Arial" panose="020B0604020202020204" pitchFamily="34" charset="0"/>
              </a:rPr>
              <a:t>IN HIGHER EDUCATION SUSTAINING OUR TRADITIONAL INDEPENDENCE AND FREEDOM</a:t>
            </a:r>
          </a:p>
          <a:p>
            <a:pPr lvl="8">
              <a:buFont typeface="Wingdings" panose="05000000000000000000" pitchFamily="2" charset="2"/>
              <a:buChar char="§"/>
            </a:pPr>
            <a:r>
              <a:rPr lang="en-US" sz="9600" b="1" i="1" dirty="0">
                <a:latin typeface="Arial" panose="020B0604020202020204" pitchFamily="34" charset="0"/>
                <a:cs typeface="Arial" panose="020B0604020202020204" pitchFamily="34" charset="0"/>
              </a:rPr>
              <a:t>IN ACCREDITATION AS SUSTAINING AND ENHANCING THIS IMPORTANT WORK</a:t>
            </a:r>
          </a:p>
          <a:p>
            <a:pPr marL="3657600" lvl="8" indent="0">
              <a:buNone/>
            </a:pPr>
            <a:endParaRPr lang="en-US" sz="3100" b="1" i="1" dirty="0">
              <a:latin typeface="Arial" panose="020B0604020202020204" pitchFamily="34" charset="0"/>
              <a:cs typeface="Arial" panose="020B0604020202020204" pitchFamily="34" charset="0"/>
            </a:endParaRPr>
          </a:p>
          <a:p>
            <a:pPr marL="3657600" lvl="8" indent="0">
              <a:buNone/>
            </a:pPr>
            <a:endParaRPr lang="en-US" sz="3100" b="1" i="1" dirty="0">
              <a:latin typeface="Arial" panose="020B0604020202020204" pitchFamily="34" charset="0"/>
              <a:cs typeface="Arial" panose="020B0604020202020204" pitchFamily="34" charset="0"/>
            </a:endParaRPr>
          </a:p>
          <a:p>
            <a:pPr marL="3657600" lvl="8" indent="0">
              <a:buNone/>
            </a:pPr>
            <a:endParaRPr lang="en-US" sz="3100" b="1" i="1" dirty="0">
              <a:latin typeface="Arial" panose="020B0604020202020204" pitchFamily="34" charset="0"/>
              <a:cs typeface="Arial" panose="020B0604020202020204" pitchFamily="34" charset="0"/>
            </a:endParaRPr>
          </a:p>
          <a:p>
            <a:pPr marL="3657600" lvl="8" indent="0">
              <a:buNone/>
            </a:pPr>
            <a:endParaRPr lang="en-US" sz="3100" b="1" i="1" dirty="0">
              <a:latin typeface="Arial" panose="020B0604020202020204" pitchFamily="34" charset="0"/>
              <a:cs typeface="Arial" panose="020B0604020202020204" pitchFamily="34" charset="0"/>
            </a:endParaRPr>
          </a:p>
          <a:p>
            <a:pPr marL="3657600" lvl="8" indent="0">
              <a:buNone/>
            </a:pPr>
            <a:r>
              <a:rPr lang="en-US" sz="8000" b="1" i="1" dirty="0">
                <a:latin typeface="Arial" panose="020B0604020202020204" pitchFamily="34" charset="0"/>
                <a:cs typeface="Arial" panose="020B0604020202020204" pitchFamily="34" charset="0"/>
              </a:rPr>
              <a:t>…THIS IS WHAT A CAMPAIGN WOULD ADDRESS…</a:t>
            </a:r>
          </a:p>
          <a:p>
            <a:pPr marL="0" indent="0">
              <a:buNone/>
            </a:pPr>
            <a:endParaRPr lang="en-US" sz="3200" b="1" i="1" dirty="0">
              <a:latin typeface="Arial" panose="020B0604020202020204" pitchFamily="34" charset="0"/>
              <a:cs typeface="Arial" panose="020B0604020202020204" pitchFamily="34" charset="0"/>
            </a:endParaRPr>
          </a:p>
          <a:p>
            <a:pPr marL="0" indent="0">
              <a:buNone/>
            </a:pPr>
            <a:endParaRPr lang="en-US" sz="3200" b="1" i="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1659" y="5638800"/>
            <a:ext cx="2484122" cy="1010980"/>
          </a:xfrm>
          <a:prstGeom prst="rect">
            <a:avLst/>
          </a:prstGeom>
        </p:spPr>
      </p:pic>
      <p:pic>
        <p:nvPicPr>
          <p:cNvPr id="6" name="Picture 5" descr="Free stock photo of books, students, library, university"/>
          <p:cNvPicPr/>
          <p:nvPr/>
        </p:nvPicPr>
        <p:blipFill>
          <a:blip r:embed="rId3">
            <a:extLst>
              <a:ext uri="{28A0092B-C50C-407E-A947-70E740481C1C}">
                <a14:useLocalDpi xmlns:a14="http://schemas.microsoft.com/office/drawing/2010/main" val="0"/>
              </a:ext>
            </a:extLst>
          </a:blip>
          <a:srcRect/>
          <a:stretch>
            <a:fillRect/>
          </a:stretch>
        </p:blipFill>
        <p:spPr bwMode="auto">
          <a:xfrm>
            <a:off x="434831" y="1974471"/>
            <a:ext cx="3375169" cy="2389138"/>
          </a:xfrm>
          <a:prstGeom prst="rect">
            <a:avLst/>
          </a:prstGeom>
          <a:noFill/>
          <a:ln>
            <a:noFill/>
          </a:ln>
        </p:spPr>
      </p:pic>
      <p:pic>
        <p:nvPicPr>
          <p:cNvPr id="7" name="Picture 6" descr="Hand holding a key"/>
          <p:cNvPicPr/>
          <p:nvPr/>
        </p:nvPicPr>
        <p:blipFill>
          <a:blip r:embed="rId4">
            <a:extLst>
              <a:ext uri="{28A0092B-C50C-407E-A947-70E740481C1C}">
                <a14:useLocalDpi xmlns:a14="http://schemas.microsoft.com/office/drawing/2010/main" val="0"/>
              </a:ext>
            </a:extLst>
          </a:blip>
          <a:srcRect/>
          <a:stretch>
            <a:fillRect/>
          </a:stretch>
        </p:blipFill>
        <p:spPr bwMode="auto">
          <a:xfrm>
            <a:off x="9218612" y="1334890"/>
            <a:ext cx="1551709" cy="1025236"/>
          </a:xfrm>
          <a:prstGeom prst="rect">
            <a:avLst/>
          </a:prstGeom>
          <a:noFill/>
          <a:ln>
            <a:noFill/>
          </a:ln>
        </p:spPr>
      </p:pic>
      <p:pic>
        <p:nvPicPr>
          <p:cNvPr id="9" name="Picture 8" descr="Hand on flat surface"/>
          <p:cNvPicPr/>
          <p:nvPr/>
        </p:nvPicPr>
        <p:blipFill>
          <a:blip r:embed="rId5">
            <a:extLst>
              <a:ext uri="{28A0092B-C50C-407E-A947-70E740481C1C}">
                <a14:useLocalDpi xmlns:a14="http://schemas.microsoft.com/office/drawing/2010/main" val="0"/>
              </a:ext>
            </a:extLst>
          </a:blip>
          <a:srcRect/>
          <a:stretch>
            <a:fillRect/>
          </a:stretch>
        </p:blipFill>
        <p:spPr bwMode="auto">
          <a:xfrm>
            <a:off x="5214649" y="1055542"/>
            <a:ext cx="2876406" cy="1526609"/>
          </a:xfrm>
          <a:prstGeom prst="rect">
            <a:avLst/>
          </a:prstGeom>
          <a:noFill/>
          <a:ln>
            <a:noFill/>
          </a:ln>
        </p:spPr>
      </p:pic>
    </p:spTree>
    <p:extLst>
      <p:ext uri="{BB962C8B-B14F-4D97-AF65-F5344CB8AC3E}">
        <p14:creationId xmlns:p14="http://schemas.microsoft.com/office/powerpoint/2010/main" val="4144496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4212" y="346364"/>
            <a:ext cx="11092152" cy="6303416"/>
          </a:xfrm>
        </p:spPr>
        <p:txBody>
          <a:bodyPr>
            <a:normAutofit fontScale="32500" lnSpcReduction="20000"/>
          </a:bodyPr>
          <a:lstStyle/>
          <a:p>
            <a:pPr marL="0" indent="0">
              <a:buNone/>
            </a:pPr>
            <a:endParaRPr lang="en-US" sz="8600" b="1" i="1" dirty="0">
              <a:latin typeface="Arial" panose="020B0604020202020204" pitchFamily="34" charset="0"/>
              <a:cs typeface="Arial" panose="020B0604020202020204" pitchFamily="34" charset="0"/>
            </a:endParaRPr>
          </a:p>
          <a:p>
            <a:pPr marL="0" indent="0">
              <a:buNone/>
            </a:pPr>
            <a:r>
              <a:rPr lang="en-US" sz="8600" b="1" i="1" dirty="0">
                <a:latin typeface="Arial" panose="020B0604020202020204" pitchFamily="34" charset="0"/>
                <a:cs typeface="Arial" panose="020B0604020202020204" pitchFamily="34" charset="0"/>
              </a:rPr>
              <a:t>SO...</a:t>
            </a:r>
          </a:p>
          <a:p>
            <a:pPr>
              <a:buFont typeface="Wingdings" panose="05000000000000000000" pitchFamily="2" charset="2"/>
              <a:buChar char="§"/>
            </a:pPr>
            <a:endParaRPr lang="en-US" sz="3300" b="1" i="1"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8000" b="1" i="1" dirty="0">
                <a:latin typeface="Arial" panose="020B0604020202020204" pitchFamily="34" charset="0"/>
                <a:cs typeface="Arial" panose="020B0604020202020204" pitchFamily="34" charset="0"/>
              </a:rPr>
              <a:t>ELECTIONS HAVE CONSEQUENCES</a:t>
            </a:r>
          </a:p>
          <a:p>
            <a:pPr>
              <a:buFont typeface="Wingdings" panose="05000000000000000000" pitchFamily="2" charset="2"/>
              <a:buChar char="§"/>
            </a:pPr>
            <a:r>
              <a:rPr lang="en-US" sz="8000" b="1" i="1" dirty="0">
                <a:latin typeface="Arial" panose="020B0604020202020204" pitchFamily="34" charset="0"/>
                <a:cs typeface="Arial" panose="020B0604020202020204" pitchFamily="34" charset="0"/>
              </a:rPr>
              <a:t>BIZARRE 2016</a:t>
            </a:r>
          </a:p>
          <a:p>
            <a:pPr>
              <a:buFont typeface="Wingdings" panose="05000000000000000000" pitchFamily="2" charset="2"/>
              <a:buChar char="§"/>
            </a:pPr>
            <a:r>
              <a:rPr lang="en-US" sz="8000" b="1" i="1" dirty="0">
                <a:latin typeface="Arial" panose="020B0604020202020204" pitchFamily="34" charset="0"/>
                <a:cs typeface="Arial" panose="020B0604020202020204" pitchFamily="34" charset="0"/>
              </a:rPr>
              <a:t>UNKNOWN 2017</a:t>
            </a:r>
          </a:p>
          <a:p>
            <a:pPr>
              <a:buFont typeface="Wingdings" panose="05000000000000000000" pitchFamily="2" charset="2"/>
              <a:buChar char="§"/>
            </a:pPr>
            <a:r>
              <a:rPr lang="en-US" sz="8000" b="1" i="1" dirty="0">
                <a:latin typeface="Arial" panose="020B0604020202020204" pitchFamily="34" charset="0"/>
                <a:cs typeface="Arial" panose="020B0604020202020204" pitchFamily="34" charset="0"/>
              </a:rPr>
              <a:t>SCENARIOS PRESENTED TO HIGHLIGHT THREE POINTS ABOUT ACCREDITATION GOING INTO 2017</a:t>
            </a:r>
          </a:p>
          <a:p>
            <a:pPr marL="457200" lvl="1" indent="0">
              <a:buNone/>
            </a:pPr>
            <a:endParaRPr lang="en-US" sz="3100" b="1" i="1"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8000" b="1" i="1" dirty="0">
                <a:latin typeface="Arial" panose="020B0604020202020204" pitchFamily="34" charset="0"/>
                <a:cs typeface="Arial" panose="020B0604020202020204" pitchFamily="34" charset="0"/>
              </a:rPr>
              <a:t>WE HAVE A LOT OF POLITICAL WORK TO DO IN WASHINGTON (SCENARIO 1)</a:t>
            </a:r>
          </a:p>
          <a:p>
            <a:pPr lvl="1">
              <a:buFont typeface="Wingdings" panose="05000000000000000000" pitchFamily="2" charset="2"/>
              <a:buChar char="§"/>
            </a:pPr>
            <a:r>
              <a:rPr lang="en-US" sz="8000" b="1" i="1" dirty="0">
                <a:latin typeface="Arial" panose="020B0604020202020204" pitchFamily="34" charset="0"/>
                <a:cs typeface="Arial" panose="020B0604020202020204" pitchFamily="34" charset="0"/>
              </a:rPr>
              <a:t>TIMING IS CRITICAL – DON’T WASTE EFFORTS ACTING TOO SOON (SCENARIO 2)</a:t>
            </a:r>
          </a:p>
          <a:p>
            <a:pPr lvl="1">
              <a:buFont typeface="Wingdings" panose="05000000000000000000" pitchFamily="2" charset="2"/>
              <a:buChar char="§"/>
            </a:pPr>
            <a:r>
              <a:rPr lang="en-US" sz="8000" b="1" i="1" dirty="0">
                <a:latin typeface="Arial" panose="020B0604020202020204" pitchFamily="34" charset="0"/>
                <a:cs typeface="Arial" panose="020B0604020202020204" pitchFamily="34" charset="0"/>
              </a:rPr>
              <a:t>OUR FUNDAMENTAL VALUES ARE AT RISK AND ADVOCACY IS ESSENTIAL (SCENARIO 3) </a:t>
            </a:r>
          </a:p>
          <a:p>
            <a:endParaRPr lang="en-US" b="1" i="1" dirty="0">
              <a:latin typeface="Arial" panose="020B0604020202020204" pitchFamily="34" charset="0"/>
              <a:cs typeface="Arial" panose="020B0604020202020204" pitchFamily="34" charset="0"/>
            </a:endParaRPr>
          </a:p>
          <a:p>
            <a:endParaRPr lang="en-US" b="1" i="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1659" y="5638800"/>
            <a:ext cx="2484122" cy="1010980"/>
          </a:xfrm>
          <a:prstGeom prst="rect">
            <a:avLst/>
          </a:prstGeom>
        </p:spPr>
      </p:pic>
      <p:pic>
        <p:nvPicPr>
          <p:cNvPr id="6" name="Picture 5" descr="adventure, desert, expedition"/>
          <p:cNvPicPr/>
          <p:nvPr/>
        </p:nvPicPr>
        <p:blipFill>
          <a:blip r:embed="rId3">
            <a:extLst>
              <a:ext uri="{28A0092B-C50C-407E-A947-70E740481C1C}">
                <a14:useLocalDpi xmlns:a14="http://schemas.microsoft.com/office/drawing/2010/main" val="0"/>
              </a:ext>
            </a:extLst>
          </a:blip>
          <a:srcRect/>
          <a:stretch>
            <a:fillRect/>
          </a:stretch>
        </p:blipFill>
        <p:spPr bwMode="auto">
          <a:xfrm>
            <a:off x="7663935" y="524162"/>
            <a:ext cx="3572101" cy="2258291"/>
          </a:xfrm>
          <a:prstGeom prst="rect">
            <a:avLst/>
          </a:prstGeom>
          <a:noFill/>
          <a:ln>
            <a:noFill/>
          </a:ln>
        </p:spPr>
      </p:pic>
    </p:spTree>
    <p:extLst>
      <p:ext uri="{BB962C8B-B14F-4D97-AF65-F5344CB8AC3E}">
        <p14:creationId xmlns:p14="http://schemas.microsoft.com/office/powerpoint/2010/main" val="449908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4212" y="685800"/>
            <a:ext cx="11106006" cy="3615267"/>
          </a:xfrm>
        </p:spPr>
        <p:txBody>
          <a:bodyPr>
            <a:normAutofit/>
          </a:bodyPr>
          <a:lstStyle/>
          <a:p>
            <a:pPr marL="0" indent="0">
              <a:buNone/>
            </a:pPr>
            <a:r>
              <a:rPr lang="en-US" sz="7200" b="1" i="1" dirty="0">
                <a:latin typeface="Arial" panose="020B0604020202020204" pitchFamily="34" charset="0"/>
                <a:cs typeface="Arial" panose="020B0604020202020204" pitchFamily="34" charset="0"/>
              </a:rPr>
              <a:t>HAPPY HOLIDAY</a:t>
            </a:r>
          </a:p>
          <a:p>
            <a:pPr marL="0" indent="0">
              <a:buNone/>
            </a:pPr>
            <a:r>
              <a:rPr lang="en-US" sz="7200" b="1" i="1" dirty="0">
                <a:latin typeface="Arial" panose="020B0604020202020204" pitchFamily="34" charset="0"/>
                <a:cs typeface="Arial" panose="020B0604020202020204" pitchFamily="34" charset="0"/>
              </a:rPr>
              <a:t>THANK YOU</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2582" y="4751024"/>
            <a:ext cx="4529343" cy="1843337"/>
          </a:xfrm>
          <a:prstGeom prst="rect">
            <a:avLst/>
          </a:prstGeom>
        </p:spPr>
      </p:pic>
      <p:pic>
        <p:nvPicPr>
          <p:cNvPr id="5" name="Picture 4" descr="Free stock photo of nature, animal, eyes, fur"/>
          <p:cNvPicPr/>
          <p:nvPr/>
        </p:nvPicPr>
        <p:blipFill>
          <a:blip r:embed="rId3">
            <a:extLst>
              <a:ext uri="{28A0092B-C50C-407E-A947-70E740481C1C}">
                <a14:useLocalDpi xmlns:a14="http://schemas.microsoft.com/office/drawing/2010/main" val="0"/>
              </a:ext>
            </a:extLst>
          </a:blip>
          <a:srcRect/>
          <a:stretch>
            <a:fillRect/>
          </a:stretch>
        </p:blipFill>
        <p:spPr bwMode="auto">
          <a:xfrm>
            <a:off x="8756072" y="1745738"/>
            <a:ext cx="2854469" cy="2257425"/>
          </a:xfrm>
          <a:prstGeom prst="rect">
            <a:avLst/>
          </a:prstGeom>
          <a:noFill/>
          <a:ln>
            <a:noFill/>
          </a:ln>
        </p:spPr>
      </p:pic>
    </p:spTree>
    <p:extLst>
      <p:ext uri="{BB962C8B-B14F-4D97-AF65-F5344CB8AC3E}">
        <p14:creationId xmlns:p14="http://schemas.microsoft.com/office/powerpoint/2010/main" val="3685438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17259" y="346364"/>
            <a:ext cx="10628521" cy="5458691"/>
          </a:xfrm>
        </p:spPr>
        <p:txBody>
          <a:bodyPr>
            <a:normAutofit/>
          </a:bodyPr>
          <a:lstStyle/>
          <a:p>
            <a:pPr marL="0" indent="0">
              <a:buNone/>
            </a:pPr>
            <a:r>
              <a:rPr lang="en-US" sz="5400" b="1" i="1" dirty="0">
                <a:latin typeface="Arial" panose="020B0604020202020204" pitchFamily="34" charset="0"/>
                <a:cs typeface="Arial" panose="020B0604020202020204" pitchFamily="34" charset="0"/>
              </a:rPr>
              <a:t>A BIT ABOUT….</a:t>
            </a:r>
          </a:p>
          <a:p>
            <a:pPr marL="457200" lvl="1" indent="0">
              <a:buNone/>
            </a:pPr>
            <a:r>
              <a:rPr lang="en-US" sz="4600" b="1" i="1" dirty="0">
                <a:latin typeface="Arial" panose="020B0604020202020204" pitchFamily="34" charset="0"/>
                <a:cs typeface="Arial" panose="020B0604020202020204" pitchFamily="34" charset="0"/>
              </a:rPr>
              <a:t>ELECTION </a:t>
            </a:r>
          </a:p>
          <a:p>
            <a:pPr marL="457200" lvl="1" indent="0">
              <a:buNone/>
            </a:pPr>
            <a:r>
              <a:rPr lang="en-US" sz="4600" b="1" i="1" dirty="0">
                <a:latin typeface="Arial" panose="020B0604020202020204" pitchFamily="34" charset="0"/>
                <a:cs typeface="Arial" panose="020B0604020202020204" pitchFamily="34" charset="0"/>
              </a:rPr>
              <a:t>2016</a:t>
            </a:r>
          </a:p>
          <a:p>
            <a:pPr marL="457200" lvl="1" indent="0">
              <a:buNone/>
            </a:pPr>
            <a:r>
              <a:rPr lang="en-US" sz="4600" b="1" i="1" dirty="0">
                <a:latin typeface="Arial" panose="020B0604020202020204" pitchFamily="34" charset="0"/>
                <a:cs typeface="Arial" panose="020B0604020202020204" pitchFamily="34" charset="0"/>
              </a:rPr>
              <a:t>2017</a:t>
            </a:r>
          </a:p>
          <a:p>
            <a:pPr marL="457200" lvl="1" indent="0">
              <a:buNone/>
            </a:pPr>
            <a:r>
              <a:rPr lang="en-US" sz="4600" b="1" i="1" dirty="0">
                <a:latin typeface="Arial" panose="020B0604020202020204" pitchFamily="34" charset="0"/>
                <a:cs typeface="Arial" panose="020B0604020202020204" pitchFamily="34" charset="0"/>
              </a:rPr>
              <a:t>THREE SCENARIOS FOR ACCREDITATION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6691" y="5494337"/>
            <a:ext cx="2839090" cy="1155443"/>
          </a:xfrm>
          <a:prstGeom prst="rect">
            <a:avLst/>
          </a:prstGeom>
        </p:spPr>
      </p:pic>
      <p:pic>
        <p:nvPicPr>
          <p:cNvPr id="6" name="Picture 5" descr="sky with red clouds 3"/>
          <p:cNvPicPr/>
          <p:nvPr/>
        </p:nvPicPr>
        <p:blipFill>
          <a:blip r:embed="rId3">
            <a:extLst>
              <a:ext uri="{28A0092B-C50C-407E-A947-70E740481C1C}">
                <a14:useLocalDpi xmlns:a14="http://schemas.microsoft.com/office/drawing/2010/main" val="0"/>
              </a:ext>
            </a:extLst>
          </a:blip>
          <a:srcRect/>
          <a:stretch>
            <a:fillRect/>
          </a:stretch>
        </p:blipFill>
        <p:spPr bwMode="auto">
          <a:xfrm>
            <a:off x="7188921" y="936645"/>
            <a:ext cx="4059382" cy="2705962"/>
          </a:xfrm>
          <a:prstGeom prst="rect">
            <a:avLst/>
          </a:prstGeom>
          <a:noFill/>
          <a:ln>
            <a:noFill/>
          </a:ln>
        </p:spPr>
      </p:pic>
    </p:spTree>
    <p:extLst>
      <p:ext uri="{BB962C8B-B14F-4D97-AF65-F5344CB8AC3E}">
        <p14:creationId xmlns:p14="http://schemas.microsoft.com/office/powerpoint/2010/main" val="204315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4211" y="275422"/>
            <a:ext cx="10861465" cy="5001658"/>
          </a:xfrm>
        </p:spPr>
        <p:txBody>
          <a:bodyPr>
            <a:normAutofit fontScale="55000" lnSpcReduction="20000"/>
          </a:bodyPr>
          <a:lstStyle/>
          <a:p>
            <a:pPr marL="0" indent="0">
              <a:buNone/>
            </a:pPr>
            <a:endParaRPr lang="en-US" sz="3200" b="1" i="1" dirty="0">
              <a:latin typeface="Arial" panose="020B0604020202020204" pitchFamily="34" charset="0"/>
              <a:cs typeface="Arial" panose="020B0604020202020204" pitchFamily="34" charset="0"/>
            </a:endParaRPr>
          </a:p>
          <a:p>
            <a:pPr marL="0" indent="0">
              <a:buNone/>
            </a:pPr>
            <a:endParaRPr lang="en-US" sz="4400" b="1" i="1" dirty="0">
              <a:latin typeface="Arial" panose="020B0604020202020204" pitchFamily="34" charset="0"/>
              <a:cs typeface="Arial" panose="020B0604020202020204" pitchFamily="34" charset="0"/>
            </a:endParaRPr>
          </a:p>
          <a:p>
            <a:pPr marL="0" indent="0">
              <a:buNone/>
            </a:pPr>
            <a:r>
              <a:rPr lang="en-US" sz="5700" b="1" i="1" dirty="0">
                <a:latin typeface="Arial" panose="020B0604020202020204" pitchFamily="34" charset="0"/>
                <a:cs typeface="Arial" panose="020B0604020202020204" pitchFamily="34" charset="0"/>
              </a:rPr>
              <a:t>ELECTION – WASHINGTON DC</a:t>
            </a:r>
          </a:p>
          <a:p>
            <a:pPr marL="0" indent="0">
              <a:buNone/>
            </a:pPr>
            <a:endParaRPr lang="en-US" b="1" i="1" dirty="0">
              <a:latin typeface="Arial" panose="020B0604020202020204" pitchFamily="34" charset="0"/>
              <a:cs typeface="Arial" panose="020B0604020202020204" pitchFamily="34" charset="0"/>
            </a:endParaRPr>
          </a:p>
          <a:p>
            <a:pPr marL="0" indent="0">
              <a:buNone/>
            </a:pPr>
            <a:r>
              <a:rPr lang="en-US" sz="6900" b="1" i="1" dirty="0">
                <a:latin typeface="Arial" panose="020B0604020202020204" pitchFamily="34" charset="0"/>
                <a:cs typeface="Arial" panose="020B0604020202020204" pitchFamily="34" charset="0"/>
              </a:rPr>
              <a:t>SECRETARY CLINTON: 90.9 </a:t>
            </a:r>
          </a:p>
          <a:p>
            <a:pPr marL="0" indent="0">
              <a:buNone/>
            </a:pPr>
            <a:endParaRPr lang="en-US" b="1" i="1" dirty="0">
              <a:latin typeface="Arial" panose="020B0604020202020204" pitchFamily="34" charset="0"/>
              <a:cs typeface="Arial" panose="020B0604020202020204" pitchFamily="34" charset="0"/>
            </a:endParaRPr>
          </a:p>
          <a:p>
            <a:pPr marL="0" indent="0">
              <a:buNone/>
            </a:pPr>
            <a:endParaRPr lang="en-US" b="1" i="1" dirty="0">
              <a:latin typeface="Arial" panose="020B0604020202020204" pitchFamily="34" charset="0"/>
              <a:cs typeface="Arial" panose="020B0604020202020204" pitchFamily="34" charset="0"/>
            </a:endParaRPr>
          </a:p>
          <a:p>
            <a:pPr marL="0" indent="0">
              <a:buNone/>
            </a:pPr>
            <a:endParaRPr lang="en-US" sz="4400" b="1" i="1" dirty="0">
              <a:latin typeface="Arial" panose="020B0604020202020204" pitchFamily="34" charset="0"/>
              <a:cs typeface="Arial" panose="020B0604020202020204" pitchFamily="34" charset="0"/>
            </a:endParaRPr>
          </a:p>
          <a:p>
            <a:pPr marL="0" indent="0">
              <a:buNone/>
            </a:pPr>
            <a:r>
              <a:rPr lang="en-US" sz="4400" b="1" i="1" dirty="0">
                <a:latin typeface="Arial" panose="020B0604020202020204" pitchFamily="34" charset="0"/>
                <a:cs typeface="Arial" panose="020B0604020202020204" pitchFamily="34" charset="0"/>
              </a:rPr>
              <a:t>The nation's capital has awarded its three electoral votes to the Democratic candidate in every presidential election since it gained the right to vote for president in 1961.</a:t>
            </a:r>
          </a:p>
          <a:p>
            <a:pPr marL="0" indent="0">
              <a:buNone/>
            </a:pPr>
            <a:endParaRPr lang="en-US" sz="2800" b="1" i="1" dirty="0">
              <a:latin typeface="Arial" panose="020B0604020202020204" pitchFamily="34" charset="0"/>
              <a:cs typeface="Arial" panose="020B0604020202020204" pitchFamily="34" charset="0"/>
            </a:endParaRPr>
          </a:p>
          <a:p>
            <a:pPr marL="0" indent="0">
              <a:buNone/>
            </a:pPr>
            <a:r>
              <a:rPr lang="en-US" sz="2600" b="1" i="1" dirty="0">
                <a:latin typeface="Arial" panose="020B0604020202020204" pitchFamily="34" charset="0"/>
                <a:cs typeface="Arial" panose="020B0604020202020204" pitchFamily="34" charset="0"/>
              </a:rPr>
              <a:t>Source:  </a:t>
            </a:r>
            <a:r>
              <a:rPr lang="en-US" sz="2600" b="1" dirty="0">
                <a:latin typeface="Arial" panose="020B0604020202020204" pitchFamily="34" charset="0"/>
                <a:cs typeface="Arial" panose="020B0604020202020204" pitchFamily="34" charset="0"/>
              </a:rPr>
              <a:t>NEW YORK TIMES</a:t>
            </a:r>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6691" y="5494337"/>
            <a:ext cx="2839090" cy="1155443"/>
          </a:xfrm>
          <a:prstGeom prst="rect">
            <a:avLst/>
          </a:prstGeom>
        </p:spPr>
      </p:pic>
      <p:pic>
        <p:nvPicPr>
          <p:cNvPr id="8" name="Picture 7" descr="https://cdn.pixabay.com/photo/2012/04/13/13/01/capitol-32309__340.png"/>
          <p:cNvPicPr/>
          <p:nvPr/>
        </p:nvPicPr>
        <p:blipFill>
          <a:blip r:embed="rId3">
            <a:extLst>
              <a:ext uri="{28A0092B-C50C-407E-A947-70E740481C1C}">
                <a14:useLocalDpi xmlns:a14="http://schemas.microsoft.com/office/drawing/2010/main" val="0"/>
              </a:ext>
            </a:extLst>
          </a:blip>
          <a:srcRect/>
          <a:stretch>
            <a:fillRect/>
          </a:stretch>
        </p:blipFill>
        <p:spPr bwMode="auto">
          <a:xfrm>
            <a:off x="8118764" y="997526"/>
            <a:ext cx="3426912" cy="1620983"/>
          </a:xfrm>
          <a:prstGeom prst="rect">
            <a:avLst/>
          </a:prstGeom>
          <a:noFill/>
          <a:ln>
            <a:noFill/>
          </a:ln>
        </p:spPr>
      </p:pic>
    </p:spTree>
    <p:extLst>
      <p:ext uri="{BB962C8B-B14F-4D97-AF65-F5344CB8AC3E}">
        <p14:creationId xmlns:p14="http://schemas.microsoft.com/office/powerpoint/2010/main" val="1618139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p:spPr>
        <p:txBody>
          <a:bodyPr/>
          <a:lstStyle/>
          <a:p>
            <a:endParaRPr lang="en-US" dirty="0"/>
          </a:p>
        </p:txBody>
      </p:sp>
      <p:sp>
        <p:nvSpPr>
          <p:cNvPr id="3" name="Content Placeholder 2"/>
          <p:cNvSpPr>
            <a:spLocks noGrp="1"/>
          </p:cNvSpPr>
          <p:nvPr>
            <p:ph idx="1"/>
          </p:nvPr>
        </p:nvSpPr>
        <p:spPr>
          <a:xfrm>
            <a:off x="684212" y="429490"/>
            <a:ext cx="10828915" cy="5365381"/>
          </a:xfrm>
        </p:spPr>
        <p:txBody>
          <a:bodyPr numCol="1">
            <a:normAutofit fontScale="25000" lnSpcReduction="20000"/>
          </a:bodyPr>
          <a:lstStyle/>
          <a:p>
            <a:pPr marL="0" indent="0" algn="ctr">
              <a:buNone/>
            </a:pPr>
            <a:endParaRPr lang="en-US" sz="16000" b="1" i="1" dirty="0">
              <a:latin typeface="Arial" panose="020B0604020202020204" pitchFamily="34" charset="0"/>
              <a:cs typeface="Arial" panose="020B0604020202020204" pitchFamily="34" charset="0"/>
            </a:endParaRPr>
          </a:p>
          <a:p>
            <a:pPr marL="0" indent="0" algn="ctr">
              <a:buNone/>
            </a:pPr>
            <a:r>
              <a:rPr lang="en-US" sz="16000" b="1" i="1" dirty="0">
                <a:latin typeface="Arial" panose="020B0604020202020204" pitchFamily="34" charset="0"/>
                <a:cs typeface="Arial" panose="020B0604020202020204" pitchFamily="34" charset="0"/>
              </a:rPr>
              <a:t>ELECTION - NEW ENGLAND</a:t>
            </a:r>
            <a:endParaRPr lang="en-US" sz="4400" b="1" i="1" dirty="0">
              <a:latin typeface="Arial" panose="020B0604020202020204" pitchFamily="34" charset="0"/>
              <a:cs typeface="Arial" panose="020B0604020202020204" pitchFamily="34" charset="0"/>
            </a:endParaRPr>
          </a:p>
          <a:p>
            <a:pPr marL="0" indent="0">
              <a:buNone/>
            </a:pPr>
            <a:r>
              <a:rPr lang="en-US" sz="14400" b="1" i="1" dirty="0">
                <a:latin typeface="Arial" panose="020B0604020202020204" pitchFamily="34" charset="0"/>
                <a:cs typeface="Arial" panose="020B0604020202020204" pitchFamily="34" charset="0"/>
              </a:rPr>
              <a:t>SECRETARY CLINTON:</a:t>
            </a:r>
          </a:p>
          <a:p>
            <a:pPr marL="457200" lvl="1" indent="0">
              <a:buNone/>
            </a:pPr>
            <a:r>
              <a:rPr lang="en-US" sz="12600" b="1" i="1" dirty="0">
                <a:latin typeface="Arial" panose="020B0604020202020204" pitchFamily="34" charset="0"/>
                <a:cs typeface="Arial" panose="020B0604020202020204" pitchFamily="34" charset="0"/>
              </a:rPr>
              <a:t>Connecticut: 54.5</a:t>
            </a:r>
          </a:p>
          <a:p>
            <a:pPr marL="457200" lvl="1" indent="0">
              <a:buNone/>
            </a:pPr>
            <a:r>
              <a:rPr lang="en-US" sz="12600" b="1" i="1" dirty="0">
                <a:latin typeface="Arial" panose="020B0604020202020204" pitchFamily="34" charset="0"/>
                <a:cs typeface="Arial" panose="020B0604020202020204" pitchFamily="34" charset="0"/>
              </a:rPr>
              <a:t>Maine: 47.9</a:t>
            </a:r>
          </a:p>
          <a:p>
            <a:pPr marL="457200" lvl="1" indent="0">
              <a:buNone/>
            </a:pPr>
            <a:r>
              <a:rPr lang="en-US" sz="12600" b="1" i="1" dirty="0">
                <a:latin typeface="Arial" panose="020B0604020202020204" pitchFamily="34" charset="0"/>
                <a:cs typeface="Arial" panose="020B0604020202020204" pitchFamily="34" charset="0"/>
              </a:rPr>
              <a:t>Massachusetts: 60.8</a:t>
            </a:r>
          </a:p>
          <a:p>
            <a:pPr marL="457200" lvl="1" indent="0">
              <a:buNone/>
            </a:pPr>
            <a:r>
              <a:rPr lang="en-US" sz="12600" b="1" i="1" dirty="0">
                <a:latin typeface="Arial" panose="020B0604020202020204" pitchFamily="34" charset="0"/>
                <a:cs typeface="Arial" panose="020B0604020202020204" pitchFamily="34" charset="0"/>
              </a:rPr>
              <a:t>New Hampshire: 47.6</a:t>
            </a:r>
          </a:p>
          <a:p>
            <a:pPr marL="457200" lvl="1" indent="0">
              <a:buNone/>
            </a:pPr>
            <a:r>
              <a:rPr lang="en-US" sz="12600" b="1" i="1" dirty="0">
                <a:latin typeface="Arial" panose="020B0604020202020204" pitchFamily="34" charset="0"/>
                <a:cs typeface="Arial" panose="020B0604020202020204" pitchFamily="34" charset="0"/>
              </a:rPr>
              <a:t>Rhode Island: 55.4</a:t>
            </a:r>
          </a:p>
          <a:p>
            <a:pPr marL="457200" lvl="1" indent="0">
              <a:buNone/>
            </a:pPr>
            <a:r>
              <a:rPr lang="en-US" sz="12600" b="1" i="1" dirty="0">
                <a:latin typeface="Arial" panose="020B0604020202020204" pitchFamily="34" charset="0"/>
                <a:cs typeface="Arial" panose="020B0604020202020204" pitchFamily="34" charset="0"/>
              </a:rPr>
              <a:t>Vermont: 61.1</a:t>
            </a:r>
          </a:p>
          <a:p>
            <a:pPr marL="0" indent="0">
              <a:buNone/>
            </a:pPr>
            <a:r>
              <a:rPr lang="en-US" dirty="0"/>
              <a:t> </a:t>
            </a:r>
          </a:p>
          <a:p>
            <a:pPr marL="0" indent="0">
              <a:buNone/>
            </a:pPr>
            <a:r>
              <a:rPr lang="en-US" sz="6400" b="1" i="1" dirty="0">
                <a:latin typeface="Arial" panose="020B0604020202020204" pitchFamily="34" charset="0"/>
                <a:cs typeface="Arial" panose="020B0604020202020204" pitchFamily="34" charset="0"/>
              </a:rPr>
              <a:t>Source: </a:t>
            </a:r>
            <a:r>
              <a:rPr lang="en-US" sz="6400" b="1" dirty="0">
                <a:latin typeface="Arial" panose="020B0604020202020204" pitchFamily="34" charset="0"/>
                <a:cs typeface="Arial" panose="020B0604020202020204" pitchFamily="34" charset="0"/>
              </a:rPr>
              <a:t>Politico, </a:t>
            </a:r>
            <a:r>
              <a:rPr lang="en-US" sz="6400" b="1" i="1" dirty="0">
                <a:latin typeface="Arial" panose="020B0604020202020204" pitchFamily="34" charset="0"/>
                <a:cs typeface="Arial" panose="020B0604020202020204" pitchFamily="34" charset="0"/>
              </a:rPr>
              <a:t>11/22/16</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8763" y="5449913"/>
            <a:ext cx="3186545" cy="1296849"/>
          </a:xfrm>
          <a:prstGeom prst="rect">
            <a:avLst/>
          </a:prstGeom>
        </p:spPr>
      </p:pic>
      <p:pic>
        <p:nvPicPr>
          <p:cNvPr id="6" name="Picture 5" descr="Confessions of a 'Formerly Young' Professor"/>
          <p:cNvPicPr/>
          <p:nvPr/>
        </p:nvPicPr>
        <p:blipFill>
          <a:blip r:embed="rId3">
            <a:extLst>
              <a:ext uri="{28A0092B-C50C-407E-A947-70E740481C1C}">
                <a14:useLocalDpi xmlns:a14="http://schemas.microsoft.com/office/drawing/2010/main" val="0"/>
              </a:ext>
            </a:extLst>
          </a:blip>
          <a:srcRect/>
          <a:stretch>
            <a:fillRect/>
          </a:stretch>
        </p:blipFill>
        <p:spPr bwMode="auto">
          <a:xfrm>
            <a:off x="6262255" y="1814945"/>
            <a:ext cx="4475018" cy="3048000"/>
          </a:xfrm>
          <a:prstGeom prst="rect">
            <a:avLst/>
          </a:prstGeom>
          <a:noFill/>
          <a:ln>
            <a:noFill/>
          </a:ln>
        </p:spPr>
      </p:pic>
    </p:spTree>
    <p:extLst>
      <p:ext uri="{BB962C8B-B14F-4D97-AF65-F5344CB8AC3E}">
        <p14:creationId xmlns:p14="http://schemas.microsoft.com/office/powerpoint/2010/main" val="582385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4212" y="341523"/>
            <a:ext cx="10872482" cy="5152814"/>
          </a:xfrm>
        </p:spPr>
        <p:txBody>
          <a:bodyPr>
            <a:normAutofit fontScale="92500" lnSpcReduction="20000"/>
          </a:bodyPr>
          <a:lstStyle/>
          <a:p>
            <a:pPr marL="0" indent="0">
              <a:buNone/>
            </a:pPr>
            <a:endParaRPr lang="en-US" sz="4000" b="1" i="1" dirty="0">
              <a:latin typeface="Arial" panose="020B0604020202020204" pitchFamily="34" charset="0"/>
              <a:cs typeface="Arial" panose="020B0604020202020204" pitchFamily="34" charset="0"/>
            </a:endParaRPr>
          </a:p>
          <a:p>
            <a:pPr marL="0" indent="0">
              <a:buNone/>
            </a:pPr>
            <a:r>
              <a:rPr lang="en-US" sz="4000" b="1" i="1" dirty="0">
                <a:latin typeface="Arial" panose="020B0604020202020204" pitchFamily="34" charset="0"/>
                <a:cs typeface="Arial" panose="020B0604020202020204" pitchFamily="34" charset="0"/>
              </a:rPr>
              <a:t>ELECTION - NATIONAL</a:t>
            </a:r>
          </a:p>
          <a:p>
            <a:pPr marL="0" indent="0">
              <a:buNone/>
            </a:pPr>
            <a:endParaRPr lang="en-US" sz="3200" b="1" i="1" dirty="0">
              <a:latin typeface="Arial" panose="020B0604020202020204" pitchFamily="34" charset="0"/>
              <a:cs typeface="Arial" panose="020B0604020202020204" pitchFamily="34" charset="0"/>
            </a:endParaRPr>
          </a:p>
          <a:p>
            <a:pPr marL="0" indent="0">
              <a:buNone/>
            </a:pPr>
            <a:r>
              <a:rPr lang="en-US" sz="3200" b="1" i="1" dirty="0">
                <a:latin typeface="Arial" panose="020B0604020202020204" pitchFamily="34" charset="0"/>
                <a:cs typeface="Arial" panose="020B0604020202020204" pitchFamily="34" charset="0"/>
              </a:rPr>
              <a:t>SECRETARY CLINTON: 232 ELECTORAL VOTES</a:t>
            </a:r>
          </a:p>
          <a:p>
            <a:pPr marL="0" indent="0">
              <a:buNone/>
            </a:pPr>
            <a:r>
              <a:rPr lang="en-US" sz="3200" b="1" i="1" dirty="0">
                <a:latin typeface="Arial" panose="020B0604020202020204" pitchFamily="34" charset="0"/>
                <a:cs typeface="Arial" panose="020B0604020202020204" pitchFamily="34" charset="0"/>
              </a:rPr>
              <a:t>MR. TRUMP: 306 ELECTORAL VOTES</a:t>
            </a:r>
          </a:p>
          <a:p>
            <a:pPr marL="0" indent="0">
              <a:buNone/>
            </a:pPr>
            <a:endParaRPr lang="en-US" sz="3200" b="1" i="1" dirty="0">
              <a:latin typeface="Arial" panose="020B0604020202020204" pitchFamily="34" charset="0"/>
              <a:cs typeface="Arial" panose="020B0604020202020204" pitchFamily="34" charset="0"/>
            </a:endParaRPr>
          </a:p>
          <a:p>
            <a:pPr marL="0" indent="0" algn="ctr">
              <a:buNone/>
            </a:pPr>
            <a:r>
              <a:rPr lang="en-US" sz="3200" b="1" i="1" dirty="0">
                <a:latin typeface="Arial" panose="020B0604020202020204" pitchFamily="34" charset="0"/>
                <a:cs typeface="Arial" panose="020B0604020202020204" pitchFamily="34" charset="0"/>
              </a:rPr>
              <a:t>…PENDING…</a:t>
            </a:r>
          </a:p>
          <a:p>
            <a:pPr marL="0" indent="0">
              <a:buNone/>
            </a:pPr>
            <a:endParaRPr lang="en-US" sz="3200" b="1" i="1" dirty="0">
              <a:latin typeface="Arial" panose="020B0604020202020204" pitchFamily="34" charset="0"/>
              <a:cs typeface="Arial" panose="020B0604020202020204" pitchFamily="34" charset="0"/>
            </a:endParaRPr>
          </a:p>
          <a:p>
            <a:pPr marL="0" indent="0">
              <a:buNone/>
            </a:pPr>
            <a:r>
              <a:rPr lang="en-US" sz="2200" b="1" i="1" dirty="0">
                <a:latin typeface="Arial" panose="020B0604020202020204" pitchFamily="34" charset="0"/>
                <a:cs typeface="Arial" panose="020B0604020202020204" pitchFamily="34" charset="0"/>
              </a:rPr>
              <a:t>SOURCE: </a:t>
            </a:r>
            <a:r>
              <a:rPr lang="en-US" sz="2200" b="1" dirty="0">
                <a:latin typeface="Arial" panose="020B0604020202020204" pitchFamily="34" charset="0"/>
                <a:cs typeface="Arial" panose="020B0604020202020204" pitchFamily="34" charset="0"/>
              </a:rPr>
              <a:t>POLITICO</a:t>
            </a:r>
          </a:p>
          <a:p>
            <a:pPr marL="0" indent="0">
              <a:buNone/>
            </a:pPr>
            <a:endParaRPr lang="en-US" sz="3200" b="1" i="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6691" y="5494337"/>
            <a:ext cx="2839090" cy="1155443"/>
          </a:xfrm>
          <a:prstGeom prst="rect">
            <a:avLst/>
          </a:prstGeom>
        </p:spPr>
      </p:pic>
      <p:pic>
        <p:nvPicPr>
          <p:cNvPr id="6" name="Picture 5" descr="Anger,Men,Displeased,Furiou..."/>
          <p:cNvPicPr/>
          <p:nvPr/>
        </p:nvPicPr>
        <p:blipFill>
          <a:blip r:embed="rId3">
            <a:extLst>
              <a:ext uri="{28A0092B-C50C-407E-A947-70E740481C1C}">
                <a14:useLocalDpi xmlns:a14="http://schemas.microsoft.com/office/drawing/2010/main" val="0"/>
              </a:ext>
            </a:extLst>
          </a:blip>
          <a:srcRect/>
          <a:stretch>
            <a:fillRect/>
          </a:stretch>
        </p:blipFill>
        <p:spPr bwMode="auto">
          <a:xfrm>
            <a:off x="9369344" y="2729345"/>
            <a:ext cx="2036617" cy="1917170"/>
          </a:xfrm>
          <a:prstGeom prst="rect">
            <a:avLst/>
          </a:prstGeom>
          <a:noFill/>
          <a:ln>
            <a:noFill/>
          </a:ln>
        </p:spPr>
      </p:pic>
    </p:spTree>
    <p:extLst>
      <p:ext uri="{BB962C8B-B14F-4D97-AF65-F5344CB8AC3E}">
        <p14:creationId xmlns:p14="http://schemas.microsoft.com/office/powerpoint/2010/main" val="194245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5140036"/>
            <a:ext cx="8534400" cy="1285394"/>
          </a:xfrm>
        </p:spPr>
        <p:txBody>
          <a:bodyPr/>
          <a:lstStyle/>
          <a:p>
            <a:endParaRPr lang="en-US" dirty="0"/>
          </a:p>
        </p:txBody>
      </p:sp>
      <p:sp>
        <p:nvSpPr>
          <p:cNvPr id="5" name="Rectangle 1"/>
          <p:cNvSpPr>
            <a:spLocks noGrp="1" noChangeArrowheads="1"/>
          </p:cNvSpPr>
          <p:nvPr>
            <p:ph idx="1"/>
          </p:nvPr>
        </p:nvSpPr>
        <p:spPr bwMode="auto">
          <a:xfrm>
            <a:off x="684211" y="-1552239"/>
            <a:ext cx="11341534" cy="858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200" b="1" i="1" dirty="0">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200" b="1" i="1" dirty="0">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200" b="1" i="1" dirty="0">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200" b="1" i="1" dirty="0">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b="1" i="1" dirty="0">
                <a:latin typeface="Arial" panose="020B0604020202020204" pitchFamily="34" charset="0"/>
                <a:ea typeface="Times New Roman" panose="02020603050405020304" pitchFamily="18" charset="0"/>
                <a:cs typeface="Arial" panose="020B0604020202020204" pitchFamily="34" charset="0"/>
              </a:rPr>
              <a:t>2016: </a:t>
            </a:r>
            <a:r>
              <a:rPr kumimoji="0" lang="en-US" altLang="en-US" sz="3200" b="1"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A BIZARRE</a:t>
            </a:r>
            <a:r>
              <a:rPr kumimoji="0" lang="en-US" altLang="en-US" sz="3200" b="1" i="1" u="none" strike="noStrike" cap="none" normalizeH="0" dirty="0">
                <a:ln>
                  <a:noFill/>
                </a:ln>
                <a:effectLst/>
                <a:latin typeface="Arial" panose="020B0604020202020204" pitchFamily="34" charset="0"/>
                <a:ea typeface="Times New Roman" panose="02020603050405020304" pitchFamily="18" charset="0"/>
                <a:cs typeface="Arial" panose="020B0604020202020204" pitchFamily="34" charset="0"/>
              </a:rPr>
              <a:t> AND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1" u="none" strike="noStrike" cap="none" normalizeH="0" dirty="0">
                <a:ln>
                  <a:noFill/>
                </a:ln>
                <a:effectLst/>
                <a:latin typeface="Arial" panose="020B0604020202020204" pitchFamily="34" charset="0"/>
                <a:ea typeface="Times New Roman" panose="02020603050405020304" pitchFamily="18" charset="0"/>
                <a:cs typeface="Arial" panose="020B0604020202020204" pitchFamily="34" charset="0"/>
              </a:rPr>
              <a:t>UNCERTAIN WORLD</a:t>
            </a:r>
            <a:endParaRPr kumimoji="0" lang="en-US" altLang="en-US" sz="3200" b="1"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b="1" i="1" dirty="0">
                <a:latin typeface="Arial" panose="020B0604020202020204" pitchFamily="34" charset="0"/>
                <a:ea typeface="Times New Roman" panose="02020603050405020304" pitchFamily="18" charset="0"/>
                <a:cs typeface="Arial" panose="020B0604020202020204" pitchFamily="34" charset="0"/>
              </a:rPr>
              <a:t>“POST TRUTH” </a:t>
            </a:r>
            <a:r>
              <a:rPr lang="en-US" altLang="en-US" b="1" i="1" dirty="0">
                <a:latin typeface="Arial" panose="020B0604020202020204" pitchFamily="34" charset="0"/>
                <a:ea typeface="Times New Roman" panose="02020603050405020304" pitchFamily="18" charset="0"/>
                <a:cs typeface="Arial" panose="020B0604020202020204" pitchFamily="34" charset="0"/>
              </a:rPr>
              <a:t>- THE </a:t>
            </a:r>
            <a:r>
              <a:rPr kumimoji="0" lang="en-US" altLang="en-US" b="1"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2016 WORD OF THE YEAR…</a:t>
            </a:r>
            <a:r>
              <a:rPr lang="en-US" altLang="en-US" b="1" i="1" dirty="0">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i="1" dirty="0">
                <a:latin typeface="Arial" panose="020B0604020202020204" pitchFamily="34" charset="0"/>
                <a:ea typeface="Times New Roman" panose="02020603050405020304" pitchFamily="18" charset="0"/>
                <a:cs typeface="Arial" panose="020B0604020202020204" pitchFamily="34" charset="0"/>
              </a:rPr>
              <a:t>“</a:t>
            </a:r>
            <a:r>
              <a:rPr kumimoji="0" lang="en-US" altLang="en-US" b="1"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RELATING TO OR DENOTING CIRCUMSTANCES IN WHICH OBJECTIVE FACTS</a:t>
            </a:r>
            <a:r>
              <a:rPr kumimoji="0" lang="en-US" altLang="en-US" b="1" i="1" u="none" strike="noStrike" cap="none" normalizeH="0" dirty="0">
                <a:ln>
                  <a:noFill/>
                </a:ln>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ARE LESS INFLUENTIAL IN SHAPING PUBLIC OPINION THAN APPEALS TO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EMOTION AND PERSONAL BELIEF”</a:t>
            </a:r>
            <a:endParaRPr lang="en-US" altLang="en-US" dirty="0">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600" b="1"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Source: </a:t>
            </a:r>
            <a:r>
              <a:rPr kumimoji="0" lang="en-US" altLang="en-US" sz="1600" b="1"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2"/>
              </a:rPr>
              <a:t>www.oxforddictionaries.com</a:t>
            </a:r>
            <a:endParaRPr kumimoji="0" lang="en-US" altLang="en-US" sz="1600" b="1"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i="1" dirty="0">
              <a:latin typeface="Arial" panose="020B0604020202020204" pitchFamily="34" charset="0"/>
              <a:cs typeface="Arial" panose="020B0604020202020204" pitchFamily="34" charset="0"/>
            </a:endParaRPr>
          </a:p>
          <a:p>
            <a:pPr marL="0" indent="0" defTabSz="914400" eaLnBrk="0" fontAlgn="base" hangingPunct="0">
              <a:spcBef>
                <a:spcPct val="0"/>
              </a:spcBef>
              <a:spcAft>
                <a:spcPct val="0"/>
              </a:spcAft>
              <a:buClrTx/>
              <a:buSzTx/>
              <a:buNone/>
            </a:pPr>
            <a:endParaRPr lang="en-US" sz="2800" b="1" i="1" dirty="0">
              <a:latin typeface="Arial" panose="020B0604020202020204" pitchFamily="34" charset="0"/>
              <a:cs typeface="Arial" panose="020B0604020202020204" pitchFamily="34" charset="0"/>
            </a:endParaRPr>
          </a:p>
          <a:p>
            <a:pPr marL="0" indent="0" defTabSz="914400" eaLnBrk="0" fontAlgn="base" hangingPunct="0">
              <a:spcBef>
                <a:spcPct val="0"/>
              </a:spcBef>
              <a:spcAft>
                <a:spcPct val="0"/>
              </a:spcAft>
              <a:buClrTx/>
              <a:buSzTx/>
              <a:buNone/>
            </a:pPr>
            <a:endParaRPr lang="en-US" sz="2800" b="1" i="1" dirty="0">
              <a:latin typeface="Arial" panose="020B0604020202020204" pitchFamily="34" charset="0"/>
              <a:cs typeface="Arial" panose="020B0604020202020204" pitchFamily="34" charset="0"/>
            </a:endParaRPr>
          </a:p>
          <a:p>
            <a:pPr marL="0" indent="0" defTabSz="914400" eaLnBrk="0" fontAlgn="base" hangingPunct="0">
              <a:spcBef>
                <a:spcPct val="0"/>
              </a:spcBef>
              <a:spcAft>
                <a:spcPct val="0"/>
              </a:spcAft>
              <a:buClrTx/>
              <a:buSzTx/>
              <a:buNone/>
            </a:pPr>
            <a:endParaRPr lang="en-US" sz="2800" b="1" i="1" dirty="0">
              <a:latin typeface="Arial" panose="020B0604020202020204" pitchFamily="34" charset="0"/>
              <a:cs typeface="Arial" panose="020B0604020202020204" pitchFamily="34" charset="0"/>
            </a:endParaRPr>
          </a:p>
          <a:p>
            <a:pPr marL="0" indent="0" defTabSz="914400" eaLnBrk="0" fontAlgn="base" hangingPunct="0">
              <a:spcBef>
                <a:spcPct val="0"/>
              </a:spcBef>
              <a:spcAft>
                <a:spcPct val="0"/>
              </a:spcAft>
              <a:buClrTx/>
              <a:buSzTx/>
              <a:buNone/>
            </a:pPr>
            <a:r>
              <a:rPr lang="en-US" sz="2800" b="1" i="1" dirty="0">
                <a:latin typeface="Arial" panose="020B0604020202020204" pitchFamily="34" charset="0"/>
                <a:cs typeface="Arial" panose="020B0604020202020204" pitchFamily="34" charset="0"/>
              </a:rPr>
              <a:t>FAKE NEWS</a:t>
            </a:r>
            <a:r>
              <a:rPr lang="en-US" b="1" i="1" dirty="0">
                <a:latin typeface="Arial" panose="020B0604020202020204" pitchFamily="34" charset="0"/>
                <a:cs typeface="Arial" panose="020B0604020202020204" pitchFamily="34" charset="0"/>
              </a:rPr>
              <a:t> - THE RESULT OF INVESTING MORE IN EMOTIONAL REACTION THAN ANALYTIC CONSIDERATION, LACK OF UNDERSTANDING OF THE NEED AND ROLE OF EVIDENCE AND VERIFICATION AND, AT TIMES, INTENTIONALITY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1" u="none" strike="noStrike" cap="none" normalizeH="0" baseline="0" dirty="0">
              <a:ln>
                <a:noFill/>
              </a:ln>
              <a:effectLst/>
              <a:latin typeface="Arial" panose="020B0604020202020204" pitchFamily="34" charset="0"/>
              <a:cs typeface="Arial" panose="020B0604020202020204" pitchFamily="34" charset="0"/>
            </a:endParaRPr>
          </a:p>
        </p:txBody>
      </p:sp>
      <p:pic>
        <p:nvPicPr>
          <p:cNvPr id="6" name="Picture 5" descr="Woty 1616x468"/>
          <p:cNvPicPr/>
          <p:nvPr/>
        </p:nvPicPr>
        <p:blipFill>
          <a:blip r:embed="rId3">
            <a:extLst>
              <a:ext uri="{28A0092B-C50C-407E-A947-70E740481C1C}">
                <a14:useLocalDpi xmlns:a14="http://schemas.microsoft.com/office/drawing/2010/main" val="0"/>
              </a:ext>
            </a:extLst>
          </a:blip>
          <a:srcRect/>
          <a:stretch>
            <a:fillRect/>
          </a:stretch>
        </p:blipFill>
        <p:spPr bwMode="auto">
          <a:xfrm>
            <a:off x="7728872" y="462933"/>
            <a:ext cx="4034508" cy="1508116"/>
          </a:xfrm>
          <a:prstGeom prst="rect">
            <a:avLst/>
          </a:prstGeom>
          <a:noFill/>
          <a:ln>
            <a:noFill/>
          </a:ln>
        </p:spPr>
      </p:pic>
      <p:pic>
        <p:nvPicPr>
          <p:cNvPr id="9" name="Picture 8" descr="education: School kid in class. Happy child against green blackboard. Education concept"/>
          <p:cNvPicPr/>
          <p:nvPr/>
        </p:nvPicPr>
        <p:blipFill>
          <a:blip r:embed="rId4">
            <a:extLst>
              <a:ext uri="{28A0092B-C50C-407E-A947-70E740481C1C}">
                <a14:useLocalDpi xmlns:a14="http://schemas.microsoft.com/office/drawing/2010/main" val="0"/>
              </a:ext>
            </a:extLst>
          </a:blip>
          <a:srcRect/>
          <a:stretch>
            <a:fillRect/>
          </a:stretch>
        </p:blipFill>
        <p:spPr bwMode="auto">
          <a:xfrm>
            <a:off x="1792574" y="3823854"/>
            <a:ext cx="2862553" cy="1648691"/>
          </a:xfrm>
          <a:prstGeom prst="rect">
            <a:avLst/>
          </a:prstGeom>
          <a:noFill/>
          <a:ln>
            <a:noFill/>
          </a:ln>
        </p:spPr>
      </p:pic>
    </p:spTree>
    <p:extLst>
      <p:ext uri="{BB962C8B-B14F-4D97-AF65-F5344CB8AC3E}">
        <p14:creationId xmlns:p14="http://schemas.microsoft.com/office/powerpoint/2010/main" val="3281011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393090"/>
            <a:ext cx="8534400" cy="1507067"/>
          </a:xfrm>
        </p:spPr>
        <p:txBody>
          <a:bodyPr/>
          <a:lstStyle/>
          <a:p>
            <a:r>
              <a:rPr lang="en-US" dirty="0"/>
              <a:t>			</a:t>
            </a:r>
          </a:p>
        </p:txBody>
      </p:sp>
      <p:sp>
        <p:nvSpPr>
          <p:cNvPr id="3" name="Content Placeholder 2"/>
          <p:cNvSpPr>
            <a:spLocks noGrp="1"/>
          </p:cNvSpPr>
          <p:nvPr>
            <p:ph idx="1"/>
          </p:nvPr>
        </p:nvSpPr>
        <p:spPr>
          <a:xfrm>
            <a:off x="684211" y="651162"/>
            <a:ext cx="11327679" cy="4862945"/>
          </a:xfrm>
        </p:spPr>
        <p:txBody>
          <a:bodyPr>
            <a:normAutofit fontScale="32500" lnSpcReduction="20000"/>
          </a:bodyPr>
          <a:lstStyle/>
          <a:p>
            <a:pPr marL="0" indent="0">
              <a:buNone/>
            </a:pPr>
            <a:endParaRPr lang="en-US" sz="2800" b="1" i="1" dirty="0"/>
          </a:p>
          <a:p>
            <a:pPr marL="0" indent="0">
              <a:buNone/>
            </a:pPr>
            <a:r>
              <a:rPr lang="en-US" b="1" i="1" dirty="0"/>
              <a:t> </a:t>
            </a:r>
            <a:r>
              <a:rPr lang="en-US" sz="14400" b="1" i="1" dirty="0">
                <a:latin typeface="Arial" panose="020B0604020202020204" pitchFamily="34" charset="0"/>
                <a:cs typeface="Arial" panose="020B0604020202020204" pitchFamily="34" charset="0"/>
              </a:rPr>
              <a:t>DIFFICULT YEAR FOR HIGHER EDUCATION AS WELL….</a:t>
            </a:r>
          </a:p>
          <a:p>
            <a:pPr marL="0" indent="0">
              <a:buNone/>
            </a:pPr>
            <a:endParaRPr lang="en-US" sz="4800" b="1" i="1" dirty="0">
              <a:latin typeface="Arial" panose="020B0604020202020204" pitchFamily="34" charset="0"/>
              <a:cs typeface="Arial" panose="020B0604020202020204" pitchFamily="34" charset="0"/>
            </a:endParaRPr>
          </a:p>
          <a:p>
            <a:pPr marL="0" indent="0">
              <a:buNone/>
            </a:pPr>
            <a:r>
              <a:rPr lang="en-US" sz="9600" b="1" i="1" dirty="0">
                <a:latin typeface="Arial" panose="020B0604020202020204" pitchFamily="34" charset="0"/>
                <a:cs typeface="Arial" panose="020B0604020202020204" pitchFamily="34" charset="0"/>
              </a:rPr>
              <a:t>“Institutions of supposedly higher education are awash with hysteria, authoritarianism, obscurantism, philistinism and charlatanry. Which must have something to do with the tone and substance of the presidential election, which took the nation’s temperature.”  </a:t>
            </a:r>
          </a:p>
          <a:p>
            <a:pPr marL="0" indent="0">
              <a:buNone/>
            </a:pPr>
            <a:endParaRPr lang="en-US" sz="3600" b="1" i="1" dirty="0">
              <a:latin typeface="Arial" panose="020B0604020202020204" pitchFamily="34" charset="0"/>
              <a:cs typeface="Arial" panose="020B0604020202020204" pitchFamily="34" charset="0"/>
            </a:endParaRPr>
          </a:p>
          <a:p>
            <a:pPr marL="0" indent="0">
              <a:buNone/>
            </a:pPr>
            <a:r>
              <a:rPr lang="en-US" sz="7200" b="1" i="1" dirty="0">
                <a:latin typeface="Arial" panose="020B0604020202020204" pitchFamily="34" charset="0"/>
                <a:cs typeface="Arial" panose="020B0604020202020204" pitchFamily="34" charset="0"/>
              </a:rPr>
              <a:t>										(George Will, </a:t>
            </a:r>
            <a:r>
              <a:rPr lang="en-US" sz="7200" b="1" dirty="0">
                <a:latin typeface="Arial" panose="020B0604020202020204" pitchFamily="34" charset="0"/>
                <a:cs typeface="Arial" panose="020B0604020202020204" pitchFamily="34" charset="0"/>
              </a:rPr>
              <a:t>Washington Post</a:t>
            </a:r>
            <a:r>
              <a:rPr lang="en-US" sz="7200" b="1" i="1" dirty="0">
                <a:latin typeface="Arial" panose="020B0604020202020204" pitchFamily="34" charset="0"/>
                <a:cs typeface="Arial" panose="020B0604020202020204" pitchFamily="34" charset="0"/>
              </a:rPr>
              <a:t>, 11/20/16)</a:t>
            </a:r>
          </a:p>
          <a:p>
            <a:pPr marL="0" indent="0">
              <a:buNone/>
            </a:pPr>
            <a:endParaRPr lang="en-US" b="1" i="1" dirty="0"/>
          </a:p>
          <a:p>
            <a:pPr marL="0" indent="0">
              <a:buNone/>
            </a:pPr>
            <a:endParaRPr lang="en-US" b="1" i="1" dirty="0"/>
          </a:p>
          <a:p>
            <a:pPr marL="0" indent="0">
              <a:buNone/>
            </a:pPr>
            <a:endParaRPr lang="en-US" b="1" i="1" dirty="0"/>
          </a:p>
          <a:p>
            <a:pPr marL="0" indent="0">
              <a:buNone/>
            </a:pPr>
            <a:endParaRPr lang="en-US" b="1" i="1"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3673" y="5527963"/>
            <a:ext cx="3006436" cy="1108363"/>
          </a:xfrm>
          <a:prstGeom prst="rect">
            <a:avLst/>
          </a:prstGeom>
        </p:spPr>
      </p:pic>
      <p:pic>
        <p:nvPicPr>
          <p:cNvPr id="6" name="Picture 5" descr="https://cdn.theatlantic.com/assets/media/video/img/2016/11/Screen_Shot_2016_11_07_at_2.56.07_PM_2/hero_wide_640.jpg?1478551511"/>
          <p:cNvPicPr/>
          <p:nvPr/>
        </p:nvPicPr>
        <p:blipFill>
          <a:blip r:embed="rId3">
            <a:extLst>
              <a:ext uri="{28A0092B-C50C-407E-A947-70E740481C1C}">
                <a14:useLocalDpi xmlns:a14="http://schemas.microsoft.com/office/drawing/2010/main" val="0"/>
              </a:ext>
            </a:extLst>
          </a:blip>
          <a:srcRect/>
          <a:stretch>
            <a:fillRect/>
          </a:stretch>
        </p:blipFill>
        <p:spPr bwMode="auto">
          <a:xfrm>
            <a:off x="1111702" y="4519058"/>
            <a:ext cx="3084723" cy="1990098"/>
          </a:xfrm>
          <a:prstGeom prst="rect">
            <a:avLst/>
          </a:prstGeom>
          <a:noFill/>
          <a:ln>
            <a:noFill/>
          </a:ln>
        </p:spPr>
      </p:pic>
    </p:spTree>
    <p:extLst>
      <p:ext uri="{BB962C8B-B14F-4D97-AF65-F5344CB8AC3E}">
        <p14:creationId xmlns:p14="http://schemas.microsoft.com/office/powerpoint/2010/main" val="3063305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3673" y="5527963"/>
            <a:ext cx="3006436" cy="1108363"/>
          </a:xfrm>
          <a:prstGeom prst="rect">
            <a:avLst/>
          </a:prstGeom>
        </p:spPr>
      </p:pic>
      <p:sp>
        <p:nvSpPr>
          <p:cNvPr id="5" name="Rectangle 4"/>
          <p:cNvSpPr/>
          <p:nvPr/>
        </p:nvSpPr>
        <p:spPr>
          <a:xfrm>
            <a:off x="594911" y="474345"/>
            <a:ext cx="8549089" cy="5786199"/>
          </a:xfrm>
          <a:prstGeom prst="rect">
            <a:avLst/>
          </a:prstGeom>
        </p:spPr>
        <p:txBody>
          <a:bodyPr wrap="square">
            <a:spAutoFit/>
          </a:bodyPr>
          <a:lstStyle/>
          <a:p>
            <a:r>
              <a:rPr lang="en-US" sz="3600" b="1" i="1" dirty="0">
                <a:solidFill>
                  <a:schemeClr val="bg2">
                    <a:lumMod val="75000"/>
                  </a:schemeClr>
                </a:solidFill>
                <a:latin typeface="Arial" panose="020B0604020202020204" pitchFamily="34" charset="0"/>
                <a:cs typeface="Arial" panose="020B0604020202020204" pitchFamily="34" charset="0"/>
              </a:rPr>
              <a:t>HEADLINES OFTEN NOT GOOD….</a:t>
            </a:r>
            <a:r>
              <a:rPr lang="en-US" sz="3600" b="1" i="1">
                <a:solidFill>
                  <a:schemeClr val="bg2">
                    <a:lumMod val="75000"/>
                  </a:schemeClr>
                </a:solidFill>
                <a:latin typeface="Arial" panose="020B0604020202020204" pitchFamily="34" charset="0"/>
                <a:cs typeface="Arial" panose="020B0604020202020204" pitchFamily="34" charset="0"/>
              </a:rPr>
              <a:t>FOR ACCREDITATION</a:t>
            </a:r>
            <a:endParaRPr lang="en-US" sz="3600" b="1" i="1" dirty="0">
              <a:solidFill>
                <a:schemeClr val="bg2">
                  <a:lumMod val="75000"/>
                </a:schemeClr>
              </a:solidFill>
              <a:latin typeface="Arial" panose="020B0604020202020204" pitchFamily="34" charset="0"/>
              <a:cs typeface="Arial" panose="020B0604020202020204" pitchFamily="34" charset="0"/>
            </a:endParaRPr>
          </a:p>
          <a:p>
            <a:endParaRPr lang="en-US" b="1" i="1" dirty="0">
              <a:solidFill>
                <a:schemeClr val="bg2">
                  <a:lumMod val="75000"/>
                </a:schemeClr>
              </a:solidFill>
              <a:latin typeface="Arial" panose="020B0604020202020204" pitchFamily="34" charset="0"/>
              <a:cs typeface="Arial" panose="020B0604020202020204" pitchFamily="34" charset="0"/>
            </a:endParaRPr>
          </a:p>
          <a:p>
            <a:r>
              <a:rPr lang="en-US" sz="2000" b="1" i="1" dirty="0">
                <a:solidFill>
                  <a:schemeClr val="bg2">
                    <a:lumMod val="75000"/>
                  </a:schemeClr>
                </a:solidFill>
                <a:latin typeface="Arial" panose="020B0604020202020204" pitchFamily="34" charset="0"/>
                <a:cs typeface="Arial" panose="020B0604020202020204" pitchFamily="34" charset="0"/>
              </a:rPr>
              <a:t>“COLLEGE ACCREDITORS NEED HIGHER STANDARDS”</a:t>
            </a:r>
          </a:p>
          <a:p>
            <a:endParaRPr lang="en-US" sz="2000" b="1" i="1" dirty="0">
              <a:solidFill>
                <a:schemeClr val="bg2">
                  <a:lumMod val="75000"/>
                </a:schemeClr>
              </a:solidFill>
              <a:latin typeface="Arial" panose="020B0604020202020204" pitchFamily="34" charset="0"/>
              <a:cs typeface="Arial" panose="020B0604020202020204" pitchFamily="34" charset="0"/>
            </a:endParaRPr>
          </a:p>
          <a:p>
            <a:r>
              <a:rPr lang="en-US" sz="2000" b="1" i="1" dirty="0">
                <a:solidFill>
                  <a:schemeClr val="bg2">
                    <a:lumMod val="75000"/>
                  </a:schemeClr>
                </a:solidFill>
                <a:latin typeface="Arial" panose="020B0604020202020204" pitchFamily="34" charset="0"/>
                <a:cs typeface="Arial" panose="020B0604020202020204" pitchFamily="34" charset="0"/>
              </a:rPr>
              <a:t>“FORGET ACCREDITATION. BRING ON THE COLLEGE AUDIT”</a:t>
            </a:r>
          </a:p>
          <a:p>
            <a:endParaRPr lang="en-US" sz="2000" b="1" i="1" dirty="0">
              <a:solidFill>
                <a:schemeClr val="bg2">
                  <a:lumMod val="75000"/>
                </a:schemeClr>
              </a:solidFill>
              <a:latin typeface="Arial" panose="020B0604020202020204" pitchFamily="34" charset="0"/>
              <a:cs typeface="Arial" panose="020B0604020202020204" pitchFamily="34" charset="0"/>
            </a:endParaRPr>
          </a:p>
          <a:p>
            <a:r>
              <a:rPr lang="en-US" sz="2000" b="1" i="1" dirty="0">
                <a:solidFill>
                  <a:schemeClr val="bg2">
                    <a:lumMod val="75000"/>
                  </a:schemeClr>
                </a:solidFill>
                <a:latin typeface="Arial" panose="020B0604020202020204" pitchFamily="34" charset="0"/>
                <a:cs typeface="Arial" panose="020B0604020202020204" pitchFamily="34" charset="0"/>
              </a:rPr>
              <a:t>“THERE NEEDS TO BE A BETTER WAY TO RATE THE QUALITY OF COLLEGES”</a:t>
            </a:r>
          </a:p>
          <a:p>
            <a:endParaRPr lang="en-US" sz="2000" b="1" i="1" dirty="0">
              <a:solidFill>
                <a:schemeClr val="bg2">
                  <a:lumMod val="75000"/>
                </a:schemeClr>
              </a:solidFill>
              <a:latin typeface="Arial" panose="020B0604020202020204" pitchFamily="34" charset="0"/>
              <a:cs typeface="Arial" panose="020B0604020202020204" pitchFamily="34" charset="0"/>
            </a:endParaRPr>
          </a:p>
          <a:p>
            <a:r>
              <a:rPr lang="en-US" sz="2000" b="1" i="1" dirty="0">
                <a:solidFill>
                  <a:schemeClr val="bg2">
                    <a:lumMod val="75000"/>
                  </a:schemeClr>
                </a:solidFill>
                <a:latin typeface="Arial" panose="020B0604020202020204" pitchFamily="34" charset="0"/>
                <a:cs typeface="Arial" panose="020B0604020202020204" pitchFamily="34" charset="0"/>
              </a:rPr>
              <a:t>“MANY ACCREDITORS HAVE CONFLICTS OF INTEREST”</a:t>
            </a:r>
          </a:p>
          <a:p>
            <a:endParaRPr lang="en-US" sz="2000" b="1" i="1" dirty="0">
              <a:solidFill>
                <a:schemeClr val="bg2">
                  <a:lumMod val="75000"/>
                </a:schemeClr>
              </a:solidFill>
              <a:latin typeface="Arial" panose="020B0604020202020204" pitchFamily="34" charset="0"/>
              <a:cs typeface="Arial" panose="020B0604020202020204" pitchFamily="34" charset="0"/>
            </a:endParaRPr>
          </a:p>
          <a:p>
            <a:r>
              <a:rPr lang="en-US" sz="2000" b="1" i="1" dirty="0">
                <a:solidFill>
                  <a:schemeClr val="bg2">
                    <a:lumMod val="75000"/>
                  </a:schemeClr>
                </a:solidFill>
                <a:latin typeface="Arial" panose="020B0604020202020204" pitchFamily="34" charset="0"/>
                <a:cs typeface="Arial" panose="020B0604020202020204" pitchFamily="34" charset="0"/>
              </a:rPr>
              <a:t>“WHEN WILL WE, AT LAST, DO SOMETHING ABOUT ACCREDITATION?”</a:t>
            </a:r>
          </a:p>
          <a:p>
            <a:endParaRPr lang="en-US" sz="2000" b="1" i="1" dirty="0">
              <a:solidFill>
                <a:schemeClr val="bg2">
                  <a:lumMod val="75000"/>
                </a:schemeClr>
              </a:solidFill>
              <a:latin typeface="Arial" panose="020B0604020202020204" pitchFamily="34" charset="0"/>
              <a:cs typeface="Arial" panose="020B0604020202020204" pitchFamily="34" charset="0"/>
            </a:endParaRPr>
          </a:p>
          <a:p>
            <a:r>
              <a:rPr lang="en-US" sz="2000" b="1" i="1" dirty="0">
                <a:solidFill>
                  <a:schemeClr val="bg2">
                    <a:lumMod val="75000"/>
                  </a:schemeClr>
                </a:solidFill>
                <a:latin typeface="Arial" panose="020B0604020202020204" pitchFamily="34" charset="0"/>
                <a:cs typeface="Arial" panose="020B0604020202020204" pitchFamily="34" charset="0"/>
              </a:rPr>
              <a:t>“IF PRESIDENT-ELECT DONALD TRUMP TRULY WANTS TO ‘DRAIN THE SWAMP,’ HE COULD START WITH ACCREDITATION”</a:t>
            </a:r>
          </a:p>
        </p:txBody>
      </p:sp>
      <p:pic>
        <p:nvPicPr>
          <p:cNvPr id="8" name="Content Placeholder 7" descr="Abstract Design 02"/>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18612" y="577778"/>
            <a:ext cx="2143992" cy="2872004"/>
          </a:xfrm>
          <a:prstGeom prst="rect">
            <a:avLst/>
          </a:prstGeom>
          <a:noFill/>
          <a:ln>
            <a:noFill/>
          </a:ln>
        </p:spPr>
      </p:pic>
    </p:spTree>
    <p:extLst>
      <p:ext uri="{BB962C8B-B14F-4D97-AF65-F5344CB8AC3E}">
        <p14:creationId xmlns:p14="http://schemas.microsoft.com/office/powerpoint/2010/main" val="2767114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72345" y="0"/>
            <a:ext cx="10671509" cy="6137564"/>
          </a:xfrm>
        </p:spPr>
        <p:txBody>
          <a:bodyPr>
            <a:normAutofit fontScale="62500" lnSpcReduction="20000"/>
          </a:bodyPr>
          <a:lstStyle/>
          <a:p>
            <a:pPr marL="2743200" lvl="6" indent="0">
              <a:buNone/>
            </a:pPr>
            <a:endParaRPr lang="en-US" sz="2000" b="1" dirty="0">
              <a:latin typeface="Arial" panose="020B0604020202020204" pitchFamily="34" charset="0"/>
              <a:cs typeface="Arial" panose="020B0604020202020204" pitchFamily="34" charset="0"/>
            </a:endParaRPr>
          </a:p>
          <a:p>
            <a:pPr marL="57150" indent="0">
              <a:buNone/>
            </a:pPr>
            <a:endParaRPr lang="en-US" sz="4100" b="1" dirty="0">
              <a:latin typeface="Arial" panose="020B0604020202020204" pitchFamily="34" charset="0"/>
              <a:cs typeface="Arial" panose="020B0604020202020204" pitchFamily="34" charset="0"/>
            </a:endParaRPr>
          </a:p>
          <a:p>
            <a:pPr marL="57150" indent="0">
              <a:buNone/>
            </a:pPr>
            <a:r>
              <a:rPr lang="en-US" sz="5800" b="1" dirty="0">
                <a:latin typeface="Arial" panose="020B0604020202020204" pitchFamily="34" charset="0"/>
                <a:cs typeface="Arial" panose="020B0604020202020204" pitchFamily="34" charset="0"/>
              </a:rPr>
              <a:t>WHAT WE HAVE…GOING INTO 2017</a:t>
            </a:r>
          </a:p>
          <a:p>
            <a:pPr lvl="6">
              <a:buFont typeface="Wingdings" panose="05000000000000000000" pitchFamily="2" charset="2"/>
              <a:buChar char="§"/>
            </a:pPr>
            <a:endParaRPr lang="en-US" sz="2000" b="1" dirty="0">
              <a:latin typeface="Arial" panose="020B0604020202020204" pitchFamily="34" charset="0"/>
              <a:cs typeface="Arial" panose="020B0604020202020204" pitchFamily="34" charset="0"/>
            </a:endParaRPr>
          </a:p>
          <a:p>
            <a:pPr lvl="6">
              <a:buFont typeface="Wingdings" panose="05000000000000000000" pitchFamily="2" charset="2"/>
              <a:buChar char="§"/>
            </a:pPr>
            <a:r>
              <a:rPr lang="en-US" sz="3600" b="1" dirty="0">
                <a:latin typeface="Arial" panose="020B0604020202020204" pitchFamily="34" charset="0"/>
                <a:cs typeface="Arial" panose="020B0604020202020204" pitchFamily="34" charset="0"/>
              </a:rPr>
              <a:t>UNCERTAINTY AND UNPREDICTABILITY: HOW WILL GOVERNMENT OPERATE?</a:t>
            </a:r>
          </a:p>
          <a:p>
            <a:pPr lvl="6">
              <a:buFont typeface="Wingdings" panose="05000000000000000000" pitchFamily="2" charset="2"/>
              <a:buChar char="§"/>
            </a:pPr>
            <a:endParaRPr lang="en-US" sz="3600" b="1" dirty="0">
              <a:latin typeface="Arial" panose="020B0604020202020204" pitchFamily="34" charset="0"/>
              <a:cs typeface="Arial" panose="020B0604020202020204" pitchFamily="34" charset="0"/>
            </a:endParaRPr>
          </a:p>
          <a:p>
            <a:pPr lvl="6">
              <a:buFont typeface="Wingdings" panose="05000000000000000000" pitchFamily="2" charset="2"/>
              <a:buChar char="§"/>
            </a:pPr>
            <a:r>
              <a:rPr lang="en-US" sz="3600" b="1" dirty="0">
                <a:latin typeface="Arial" panose="020B0604020202020204" pitchFamily="34" charset="0"/>
                <a:cs typeface="Arial" panose="020B0604020202020204" pitchFamily="34" charset="0"/>
              </a:rPr>
              <a:t>THE ROLE OF CONSERVATIVE IDEOLOGY: WHAT WILL IT BE?</a:t>
            </a:r>
          </a:p>
          <a:p>
            <a:pPr lvl="6">
              <a:buFont typeface="Wingdings" panose="05000000000000000000" pitchFamily="2" charset="2"/>
              <a:buChar char="§"/>
            </a:pPr>
            <a:endParaRPr lang="en-US" sz="3600" b="1" dirty="0">
              <a:latin typeface="Arial" panose="020B0604020202020204" pitchFamily="34" charset="0"/>
              <a:cs typeface="Arial" panose="020B0604020202020204" pitchFamily="34" charset="0"/>
            </a:endParaRPr>
          </a:p>
          <a:p>
            <a:pPr lvl="6">
              <a:buFont typeface="Wingdings" panose="05000000000000000000" pitchFamily="2" charset="2"/>
              <a:buChar char="§"/>
            </a:pPr>
            <a:r>
              <a:rPr lang="en-US" sz="3600" b="1" dirty="0">
                <a:latin typeface="Arial" panose="020B0604020202020204" pitchFamily="34" charset="0"/>
                <a:cs typeface="Arial" panose="020B0604020202020204" pitchFamily="34" charset="0"/>
              </a:rPr>
              <a:t>WILL ANY OF THIS MATTER TO HIGHER EDUCATION AND ACCREDITATION?</a:t>
            </a:r>
          </a:p>
          <a:p>
            <a:pPr lvl="6">
              <a:buFont typeface="Wingdings" panose="05000000000000000000" pitchFamily="2" charset="2"/>
              <a:buChar char="§"/>
            </a:pPr>
            <a:endParaRPr lang="en-US" sz="3600" b="1" dirty="0">
              <a:latin typeface="Arial" panose="020B0604020202020204" pitchFamily="34" charset="0"/>
              <a:cs typeface="Arial" panose="020B0604020202020204" pitchFamily="34" charset="0"/>
            </a:endParaRPr>
          </a:p>
          <a:p>
            <a:pPr lvl="6">
              <a:buFont typeface="Wingdings" panose="05000000000000000000" pitchFamily="2" charset="2"/>
              <a:buChar char="§"/>
            </a:pPr>
            <a:r>
              <a:rPr lang="en-US" sz="3600" b="1" dirty="0">
                <a:latin typeface="Arial" panose="020B0604020202020204" pitchFamily="34" charset="0"/>
                <a:cs typeface="Arial" panose="020B0604020202020204" pitchFamily="34" charset="0"/>
              </a:rPr>
              <a:t>WILL THE WHITE HOUSE/USDE CONTINUE TO DOMINATE HIGHER EDUCATION AND ACCREDITATION? (BUSH, OBAMA)</a:t>
            </a:r>
          </a:p>
          <a:p>
            <a:pPr lvl="5">
              <a:buFont typeface="Wingdings" panose="05000000000000000000" pitchFamily="2" charset="2"/>
              <a:buChar char="§"/>
            </a:pPr>
            <a:endParaRPr lang="en-US" sz="1800" b="1" dirty="0">
              <a:latin typeface="Arial" panose="020B0604020202020204" pitchFamily="34" charset="0"/>
              <a:cs typeface="Arial" panose="020B0604020202020204" pitchFamily="34" charset="0"/>
            </a:endParaRPr>
          </a:p>
          <a:p>
            <a:pPr lvl="2">
              <a:buFont typeface="Wingdings" panose="05000000000000000000" pitchFamily="2" charset="2"/>
              <a:buChar char="§"/>
            </a:pPr>
            <a:endParaRPr lang="en-US" sz="2000" b="1" dirty="0">
              <a:latin typeface="Arial" panose="020B0604020202020204" pitchFamily="34" charset="0"/>
              <a:cs typeface="Arial" panose="020B0604020202020204" pitchFamily="34" charset="0"/>
            </a:endParaRPr>
          </a:p>
          <a:p>
            <a:pPr lvl="2">
              <a:buFont typeface="Wingdings" panose="05000000000000000000" pitchFamily="2" charset="2"/>
              <a:buChar char="§"/>
            </a:pPr>
            <a:endParaRPr lang="en-US" sz="20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7190" y="5486400"/>
            <a:ext cx="2858591" cy="1163380"/>
          </a:xfrm>
          <a:prstGeom prst="rect">
            <a:avLst/>
          </a:prstGeom>
        </p:spPr>
      </p:pic>
      <p:pic>
        <p:nvPicPr>
          <p:cNvPr id="5" name="Picture 4" descr="photo_78641_wide_325x163"/>
          <p:cNvPicPr/>
          <p:nvPr/>
        </p:nvPicPr>
        <p:blipFill>
          <a:blip r:embed="rId3">
            <a:extLst>
              <a:ext uri="{28A0092B-C50C-407E-A947-70E740481C1C}">
                <a14:useLocalDpi xmlns:a14="http://schemas.microsoft.com/office/drawing/2010/main" val="0"/>
              </a:ext>
            </a:extLst>
          </a:blip>
          <a:srcRect/>
          <a:stretch>
            <a:fillRect/>
          </a:stretch>
        </p:blipFill>
        <p:spPr bwMode="auto">
          <a:xfrm>
            <a:off x="1" y="2022763"/>
            <a:ext cx="3449782" cy="2923309"/>
          </a:xfrm>
          <a:prstGeom prst="rect">
            <a:avLst/>
          </a:prstGeom>
          <a:noFill/>
          <a:ln>
            <a:noFill/>
          </a:ln>
        </p:spPr>
      </p:pic>
    </p:spTree>
    <p:extLst>
      <p:ext uri="{BB962C8B-B14F-4D97-AF65-F5344CB8AC3E}">
        <p14:creationId xmlns:p14="http://schemas.microsoft.com/office/powerpoint/2010/main" val="179673141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1352</TotalTime>
  <Words>697</Words>
  <Application>Microsoft Office PowerPoint</Application>
  <PresentationFormat>Widescreen</PresentationFormat>
  <Paragraphs>191</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Times New Roman</vt:lpstr>
      <vt:lpstr>Wingdings</vt:lpstr>
      <vt:lpstr>Wingdings 3</vt:lpstr>
      <vt:lpstr>Slice</vt:lpstr>
      <vt:lpstr>              ACCREDITATION: WHERE HAVE WE BEEN? WHERE ARE WE NOW? WHERE ARE WE GOING?   NEW ENGLAND ASSOCIATION OF SCHOOLS AND COLLEGES - COMMISSION ON INSTITUTIONS OF HIGHER EDUCATION  Judith Eaton  December 2016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Eaton</dc:creator>
  <cp:lastModifiedBy>Judith Eaton</cp:lastModifiedBy>
  <cp:revision>94</cp:revision>
  <cp:lastPrinted>2016-12-10T15:15:46Z</cp:lastPrinted>
  <dcterms:created xsi:type="dcterms:W3CDTF">2016-10-31T19:24:56Z</dcterms:created>
  <dcterms:modified xsi:type="dcterms:W3CDTF">2016-12-10T15:16:09Z</dcterms:modified>
</cp:coreProperties>
</file>