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21"/>
  </p:notesMasterIdLst>
  <p:handoutMasterIdLst>
    <p:handoutMasterId r:id="rId22"/>
  </p:handoutMasterIdLst>
  <p:sldIdLst>
    <p:sldId id="257" r:id="rId3"/>
    <p:sldId id="271" r:id="rId4"/>
    <p:sldId id="277" r:id="rId5"/>
    <p:sldId id="279" r:id="rId6"/>
    <p:sldId id="278" r:id="rId7"/>
    <p:sldId id="276" r:id="rId8"/>
    <p:sldId id="270" r:id="rId9"/>
    <p:sldId id="280" r:id="rId10"/>
    <p:sldId id="273" r:id="rId11"/>
    <p:sldId id="274" r:id="rId12"/>
    <p:sldId id="275" r:id="rId13"/>
    <p:sldId id="285" r:id="rId14"/>
    <p:sldId id="282" r:id="rId15"/>
    <p:sldId id="289" r:id="rId16"/>
    <p:sldId id="283" r:id="rId17"/>
    <p:sldId id="287" r:id="rId18"/>
    <p:sldId id="281" r:id="rId19"/>
    <p:sldId id="286" r:id="rId20"/>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9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12F"/>
    <a:srgbClr val="1C0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2022" y="-102"/>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6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9700" y="1"/>
            <a:ext cx="3022600" cy="461963"/>
          </a:xfrm>
          <a:prstGeom prst="rect">
            <a:avLst/>
          </a:prstGeom>
        </p:spPr>
        <p:txBody>
          <a:bodyPr vert="horz" lIns="91440" tIns="45720" rIns="91440" bIns="45720" rtlCol="0"/>
          <a:lstStyle>
            <a:lvl1pPr algn="r">
              <a:defRPr sz="1200"/>
            </a:lvl1pPr>
          </a:lstStyle>
          <a:p>
            <a:fld id="{79BC2A36-8D5F-4DC3-8E87-39E4BCAA7EF0}" type="datetimeFigureOut">
              <a:rPr lang="en-US" smtClean="0"/>
              <a:t>12/7/2015</a:t>
            </a:fld>
            <a:endParaRPr lang="en-US"/>
          </a:p>
        </p:txBody>
      </p:sp>
      <p:sp>
        <p:nvSpPr>
          <p:cNvPr id="4" name="Footer Placeholder 3"/>
          <p:cNvSpPr>
            <a:spLocks noGrp="1"/>
          </p:cNvSpPr>
          <p:nvPr>
            <p:ph type="ftr" sz="quarter" idx="2"/>
          </p:nvPr>
        </p:nvSpPr>
        <p:spPr>
          <a:xfrm>
            <a:off x="0" y="8772526"/>
            <a:ext cx="30226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9700" y="8772526"/>
            <a:ext cx="3022600" cy="461963"/>
          </a:xfrm>
          <a:prstGeom prst="rect">
            <a:avLst/>
          </a:prstGeom>
        </p:spPr>
        <p:txBody>
          <a:bodyPr vert="horz" lIns="91440" tIns="45720" rIns="91440" bIns="45720" rtlCol="0" anchor="b"/>
          <a:lstStyle>
            <a:lvl1pPr algn="r">
              <a:defRPr sz="1200"/>
            </a:lvl1pPr>
          </a:lstStyle>
          <a:p>
            <a:fld id="{D5E18BAB-E023-4140-BB14-2EC0A0F739B8}" type="slidenum">
              <a:rPr lang="en-US" smtClean="0"/>
              <a:t>‹#›</a:t>
            </a:fld>
            <a:endParaRPr lang="en-US"/>
          </a:p>
        </p:txBody>
      </p:sp>
    </p:spTree>
    <p:extLst>
      <p:ext uri="{BB962C8B-B14F-4D97-AF65-F5344CB8AC3E}">
        <p14:creationId xmlns:p14="http://schemas.microsoft.com/office/powerpoint/2010/main" val="228674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6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9700" y="1"/>
            <a:ext cx="3022600" cy="461963"/>
          </a:xfrm>
          <a:prstGeom prst="rect">
            <a:avLst/>
          </a:prstGeom>
        </p:spPr>
        <p:txBody>
          <a:bodyPr vert="horz" lIns="91440" tIns="45720" rIns="91440" bIns="45720" rtlCol="0"/>
          <a:lstStyle>
            <a:lvl1pPr algn="r">
              <a:defRPr sz="1200"/>
            </a:lvl1pPr>
          </a:lstStyle>
          <a:p>
            <a:fld id="{F9572D32-ADF6-4BA6-8CB1-C6EA9AF61A08}" type="datetimeFigureOut">
              <a:rPr lang="en-US" smtClean="0"/>
              <a:t>12/7/2015</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6914" y="4387851"/>
            <a:ext cx="5580062"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6"/>
            <a:ext cx="30226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9700" y="8772526"/>
            <a:ext cx="3022600" cy="461963"/>
          </a:xfrm>
          <a:prstGeom prst="rect">
            <a:avLst/>
          </a:prstGeom>
        </p:spPr>
        <p:txBody>
          <a:bodyPr vert="horz" lIns="91440" tIns="45720" rIns="91440" bIns="45720" rtlCol="0" anchor="b"/>
          <a:lstStyle>
            <a:lvl1pPr algn="r">
              <a:defRPr sz="1200"/>
            </a:lvl1pPr>
          </a:lstStyle>
          <a:p>
            <a:fld id="{24DC92C9-28AF-4647-A0FA-2EA972592FED}" type="slidenum">
              <a:rPr lang="en-US" smtClean="0"/>
              <a:t>‹#›</a:t>
            </a:fld>
            <a:endParaRPr lang="en-US"/>
          </a:p>
        </p:txBody>
      </p:sp>
    </p:spTree>
    <p:extLst>
      <p:ext uri="{BB962C8B-B14F-4D97-AF65-F5344CB8AC3E}">
        <p14:creationId xmlns:p14="http://schemas.microsoft.com/office/powerpoint/2010/main" val="21652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C92C9-28AF-4647-A0FA-2EA972592FED}" type="slidenum">
              <a:rPr lang="en-US" smtClean="0"/>
              <a:t>1</a:t>
            </a:fld>
            <a:endParaRPr lang="en-US"/>
          </a:p>
        </p:txBody>
      </p:sp>
    </p:spTree>
    <p:extLst>
      <p:ext uri="{BB962C8B-B14F-4D97-AF65-F5344CB8AC3E}">
        <p14:creationId xmlns:p14="http://schemas.microsoft.com/office/powerpoint/2010/main" val="414697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C92C9-28AF-4647-A0FA-2EA972592FED}" type="slidenum">
              <a:rPr lang="en-US" smtClean="0"/>
              <a:t>2</a:t>
            </a:fld>
            <a:endParaRPr lang="en-US"/>
          </a:p>
        </p:txBody>
      </p:sp>
    </p:spTree>
    <p:extLst>
      <p:ext uri="{BB962C8B-B14F-4D97-AF65-F5344CB8AC3E}">
        <p14:creationId xmlns:p14="http://schemas.microsoft.com/office/powerpoint/2010/main" val="396823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DC92C9-28AF-4647-A0FA-2EA972592FED}" type="slidenum">
              <a:rPr lang="en-US" smtClean="0"/>
              <a:t>7</a:t>
            </a:fld>
            <a:endParaRPr lang="en-US"/>
          </a:p>
        </p:txBody>
      </p:sp>
    </p:spTree>
    <p:extLst>
      <p:ext uri="{BB962C8B-B14F-4D97-AF65-F5344CB8AC3E}">
        <p14:creationId xmlns:p14="http://schemas.microsoft.com/office/powerpoint/2010/main" val="62229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DC92C9-28AF-4647-A0FA-2EA972592FED}" type="slidenum">
              <a:rPr lang="en-US" smtClean="0"/>
              <a:t>9</a:t>
            </a:fld>
            <a:endParaRPr lang="en-US"/>
          </a:p>
        </p:txBody>
      </p:sp>
    </p:spTree>
    <p:extLst>
      <p:ext uri="{BB962C8B-B14F-4D97-AF65-F5344CB8AC3E}">
        <p14:creationId xmlns:p14="http://schemas.microsoft.com/office/powerpoint/2010/main" val="35071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DC92C9-28AF-4647-A0FA-2EA972592FED}" type="slidenum">
              <a:rPr lang="en-US" smtClean="0"/>
              <a:t>10</a:t>
            </a:fld>
            <a:endParaRPr lang="en-US"/>
          </a:p>
        </p:txBody>
      </p:sp>
    </p:spTree>
    <p:extLst>
      <p:ext uri="{BB962C8B-B14F-4D97-AF65-F5344CB8AC3E}">
        <p14:creationId xmlns:p14="http://schemas.microsoft.com/office/powerpoint/2010/main" val="73702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C92C9-28AF-4647-A0FA-2EA972592FED}" type="slidenum">
              <a:rPr lang="en-US" smtClean="0"/>
              <a:t>11</a:t>
            </a:fld>
            <a:endParaRPr lang="en-US"/>
          </a:p>
        </p:txBody>
      </p:sp>
    </p:spTree>
    <p:extLst>
      <p:ext uri="{BB962C8B-B14F-4D97-AF65-F5344CB8AC3E}">
        <p14:creationId xmlns:p14="http://schemas.microsoft.com/office/powerpoint/2010/main" val="68541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5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94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65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56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82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20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61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77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948528-5FC6-D148-AECB-2A71E34F84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91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28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1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F103E-82E2-B74C-8818-68F995779271}"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65B018-7324-5D4B-9CAC-F9DC83BD67C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457200"/>
            <a:fld id="{FB6A57E4-EDA8-2E42-A4AC-0EADA4F7FBCF}" type="datetimeFigureOut">
              <a:rPr lang="en-US" smtClean="0">
                <a:solidFill>
                  <a:prstClr val="black">
                    <a:tint val="75000"/>
                  </a:prstClr>
                </a:solidFill>
              </a:rPr>
              <a:pPr defTabSz="457200"/>
              <a:t>12/7/2015</a:t>
            </a:fld>
            <a:endParaRPr lang="en-US">
              <a:solidFill>
                <a:prstClr val="black">
                  <a:tint val="75000"/>
                </a:prstClr>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457200"/>
            <a:fld id="{9C948528-5FC6-D148-AECB-2A71E34F8435}" type="slidenum">
              <a:rPr lang="en-US" smtClean="0">
                <a:solidFill>
                  <a:prstClr val="black">
                    <a:tint val="75000"/>
                  </a:prstClr>
                </a:solidFill>
              </a:rPr>
              <a:pPr defTabSz="457200"/>
              <a:t>‹#›</a:t>
            </a:fld>
            <a:endParaRPr lang="en-US">
              <a:solidFill>
                <a:prstClr val="black">
                  <a:tint val="75000"/>
                </a:prstClr>
              </a:solidFill>
            </a:endParaRPr>
          </a:p>
        </p:txBody>
      </p:sp>
      <p:sp>
        <p:nvSpPr>
          <p:cNvPr id="9" name="Rectangle 8"/>
          <p:cNvSpPr/>
          <p:nvPr userDrawn="1"/>
        </p:nvSpPr>
        <p:spPr>
          <a:xfrm flipV="1">
            <a:off x="-12086" y="6758941"/>
            <a:ext cx="9156086" cy="198118"/>
          </a:xfrm>
          <a:prstGeom prst="rect">
            <a:avLst/>
          </a:prstGeom>
          <a:solidFill>
            <a:srgbClr val="595959"/>
          </a:solidFill>
          <a:ln>
            <a:noFill/>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userDrawn="1"/>
        </p:nvSpPr>
        <p:spPr>
          <a:xfrm>
            <a:off x="0" y="0"/>
            <a:ext cx="9144000" cy="762000"/>
          </a:xfrm>
          <a:prstGeom prst="rect">
            <a:avLst/>
          </a:prstGeom>
          <a:solidFill>
            <a:srgbClr val="6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5B0000"/>
              </a:solidFill>
            </a:endParaRPr>
          </a:p>
        </p:txBody>
      </p:sp>
      <p:pic>
        <p:nvPicPr>
          <p:cNvPr id="12" name="Picture 11" descr="Screen Shot 2012-09-09 at 6.36.19 AM.pn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152400"/>
            <a:ext cx="3001854" cy="584339"/>
          </a:xfrm>
          <a:prstGeom prst="rect">
            <a:avLst/>
          </a:prstGeom>
        </p:spPr>
      </p:pic>
      <p:sp>
        <p:nvSpPr>
          <p:cNvPr id="13" name="Rectangle 12"/>
          <p:cNvSpPr/>
          <p:nvPr userDrawn="1"/>
        </p:nvSpPr>
        <p:spPr>
          <a:xfrm flipV="1">
            <a:off x="0" y="-76200"/>
            <a:ext cx="9144000" cy="198118"/>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D39BB-136F-4291-9DDA-28AF22CB2E34}"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1DC7C-FACA-44E6-968A-8DB7A7A2B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31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74" y="4876800"/>
            <a:ext cx="4465320" cy="1847850"/>
          </a:xfrm>
        </p:spPr>
        <p:txBody>
          <a:bodyPr>
            <a:noAutofit/>
          </a:bodyPr>
          <a:lstStyle/>
          <a:p>
            <a:pPr algn="l"/>
            <a:r>
              <a:rPr lang="en-US" sz="1800" b="1" dirty="0" smtClean="0">
                <a:solidFill>
                  <a:srgbClr val="800000"/>
                </a:solidFill>
              </a:rPr>
              <a:t>Vice-President’s Planning Session</a:t>
            </a:r>
            <a:br>
              <a:rPr lang="en-US" sz="1800" b="1" dirty="0" smtClean="0">
                <a:solidFill>
                  <a:srgbClr val="800000"/>
                </a:solidFill>
              </a:rPr>
            </a:br>
            <a:r>
              <a:rPr lang="en-US" sz="1800" b="1" dirty="0" smtClean="0">
                <a:solidFill>
                  <a:srgbClr val="800000"/>
                </a:solidFill>
              </a:rPr>
              <a:t>January 14, 2014</a:t>
            </a:r>
            <a:r>
              <a:rPr lang="en-US" sz="1800" b="1" dirty="0">
                <a:solidFill>
                  <a:srgbClr val="800000"/>
                </a:solidFill>
              </a:rPr>
              <a:t/>
            </a:r>
            <a:br>
              <a:rPr lang="en-US" sz="1800" b="1" dirty="0">
                <a:solidFill>
                  <a:srgbClr val="800000"/>
                </a:solidFill>
              </a:rPr>
            </a:br>
            <a:r>
              <a:rPr lang="en-US" sz="1800" b="1" dirty="0">
                <a:solidFill>
                  <a:srgbClr val="800000"/>
                </a:solidFill>
              </a:rPr>
              <a:t>Philip J. </a:t>
            </a:r>
            <a:r>
              <a:rPr lang="en-US" sz="1800" b="1" dirty="0" smtClean="0">
                <a:solidFill>
                  <a:srgbClr val="800000"/>
                </a:solidFill>
              </a:rPr>
              <a:t>Sisson</a:t>
            </a:r>
            <a:br>
              <a:rPr lang="en-US" sz="1800" b="1" dirty="0" smtClean="0">
                <a:solidFill>
                  <a:srgbClr val="800000"/>
                </a:solidFill>
              </a:rPr>
            </a:br>
            <a:r>
              <a:rPr lang="en-US" sz="1800" b="1" dirty="0" smtClean="0">
                <a:solidFill>
                  <a:srgbClr val="800000"/>
                </a:solidFill>
              </a:rPr>
              <a:t>Provost/VP </a:t>
            </a:r>
            <a:r>
              <a:rPr lang="en-US" sz="1800" b="1" dirty="0">
                <a:solidFill>
                  <a:srgbClr val="800000"/>
                </a:solidFill>
              </a:rPr>
              <a:t>of Academic and Student </a:t>
            </a:r>
            <a:r>
              <a:rPr lang="en-US" sz="1800" b="1" dirty="0" smtClean="0">
                <a:solidFill>
                  <a:srgbClr val="800000"/>
                </a:solidFill>
              </a:rPr>
              <a:t>Affairs</a:t>
            </a:r>
            <a:br>
              <a:rPr lang="en-US" sz="1800" b="1" dirty="0" smtClean="0">
                <a:solidFill>
                  <a:srgbClr val="800000"/>
                </a:solidFill>
              </a:rPr>
            </a:br>
            <a:r>
              <a:rPr lang="en-US" sz="1800" b="1" dirty="0" smtClean="0">
                <a:solidFill>
                  <a:srgbClr val="800000"/>
                </a:solidFill>
              </a:rPr>
              <a:t>Middlesex Community College</a:t>
            </a:r>
            <a:br>
              <a:rPr lang="en-US" sz="1800" b="1" dirty="0" smtClean="0">
                <a:solidFill>
                  <a:srgbClr val="800000"/>
                </a:solidFill>
              </a:rPr>
            </a:br>
            <a:r>
              <a:rPr lang="en-US" sz="1800" b="1" dirty="0" smtClean="0">
                <a:solidFill>
                  <a:srgbClr val="800000"/>
                </a:solidFill>
              </a:rPr>
              <a:t>sissonp@middlesex.mass.edu</a:t>
            </a:r>
            <a:endParaRPr lang="en-US" sz="1800" b="1" dirty="0" smtClean="0">
              <a:latin typeface="Arial" pitchFamily="34" charset="0"/>
              <a:cs typeface="Arial" pitchFamily="34" charset="0"/>
            </a:endParaRPr>
          </a:p>
        </p:txBody>
      </p:sp>
      <p:sp>
        <p:nvSpPr>
          <p:cNvPr id="4" name="Text Placeholder 3"/>
          <p:cNvSpPr>
            <a:spLocks noGrp="1"/>
          </p:cNvSpPr>
          <p:nvPr>
            <p:ph type="subTitle" idx="1"/>
          </p:nvPr>
        </p:nvSpPr>
        <p:spPr>
          <a:xfrm>
            <a:off x="304800" y="3733800"/>
            <a:ext cx="8686800" cy="838200"/>
          </a:xfrm>
        </p:spPr>
        <p:txBody>
          <a:bodyPr>
            <a:noAutofit/>
          </a:bodyPr>
          <a:lstStyle/>
          <a:p>
            <a:pPr algn="ctr"/>
            <a:r>
              <a:rPr lang="en-US" b="1" cap="small" dirty="0" smtClean="0">
                <a:solidFill>
                  <a:srgbClr val="800000"/>
                </a:solidFill>
              </a:rPr>
              <a:t>Academic &amp; Student Affairs Issues and Challenges</a:t>
            </a:r>
          </a:p>
          <a:p>
            <a:pPr algn="ctr"/>
            <a:endParaRPr lang="en-US" sz="3600" b="1" dirty="0">
              <a:solidFill>
                <a:srgbClr val="800000"/>
              </a:solidFill>
            </a:endParaRPr>
          </a:p>
        </p:txBody>
      </p:sp>
      <p:pic>
        <p:nvPicPr>
          <p:cNvPr id="5" name="Picture 4" descr="Screen Shot 2013-09-25 at 8.20.22 PM.png"/>
          <p:cNvPicPr>
            <a:picLocks noChangeAspect="1"/>
          </p:cNvPicPr>
          <p:nvPr/>
        </p:nvPicPr>
        <p:blipFill rotWithShape="1">
          <a:blip r:embed="rId3">
            <a:extLst>
              <a:ext uri="{28A0092B-C50C-407E-A947-70E740481C1C}">
                <a14:useLocalDpi xmlns:a14="http://schemas.microsoft.com/office/drawing/2010/main" val="0"/>
              </a:ext>
            </a:extLst>
          </a:blip>
          <a:srcRect l="36667" t="9459" r="2500" b="61111"/>
          <a:stretch/>
        </p:blipFill>
        <p:spPr>
          <a:xfrm>
            <a:off x="3581400" y="762000"/>
            <a:ext cx="5562600" cy="2286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9" y="-103773"/>
            <a:ext cx="9205361" cy="689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505200"/>
            <a:ext cx="8915401" cy="1323439"/>
          </a:xfrm>
          <a:prstGeom prst="rect">
            <a:avLst/>
          </a:prstGeom>
          <a:noFill/>
        </p:spPr>
        <p:txBody>
          <a:bodyPr wrap="square" rtlCol="0">
            <a:spAutoFit/>
          </a:bodyPr>
          <a:lstStyle/>
          <a:p>
            <a:pPr algn="ctr"/>
            <a:r>
              <a:rPr lang="en-US" sz="4000" b="1" dirty="0" smtClean="0">
                <a:solidFill>
                  <a:srgbClr val="85312F"/>
                </a:solidFill>
                <a:latin typeface="Calibri" panose="020F0502020204030204" pitchFamily="34" charset="0"/>
                <a:cs typeface="Calibri" panose="020F0502020204030204" pitchFamily="34" charset="0"/>
              </a:rPr>
              <a:t>Online Student Retention:</a:t>
            </a:r>
          </a:p>
          <a:p>
            <a:pPr algn="ctr"/>
            <a:r>
              <a:rPr lang="en-US" sz="4000" b="1" dirty="0" smtClean="0">
                <a:solidFill>
                  <a:srgbClr val="85312F"/>
                </a:solidFill>
                <a:latin typeface="Calibri" panose="020F0502020204030204" pitchFamily="34" charset="0"/>
                <a:cs typeface="Calibri" panose="020F0502020204030204" pitchFamily="34" charset="0"/>
              </a:rPr>
              <a:t>Data Driven Challenges and Strategies</a:t>
            </a:r>
            <a:endParaRPr lang="en-US" sz="4000" b="1" dirty="0">
              <a:solidFill>
                <a:srgbClr val="85312F"/>
              </a:solidFill>
              <a:latin typeface="Calibri" panose="020F0502020204030204" pitchFamily="34" charset="0"/>
              <a:cs typeface="Calibri" panose="020F0502020204030204" pitchFamily="34" charset="0"/>
            </a:endParaRPr>
          </a:p>
        </p:txBody>
      </p:sp>
      <p:sp>
        <p:nvSpPr>
          <p:cNvPr id="3" name="TextBox 2"/>
          <p:cNvSpPr txBox="1"/>
          <p:nvPr/>
        </p:nvSpPr>
        <p:spPr>
          <a:xfrm>
            <a:off x="4124425" y="5181600"/>
            <a:ext cx="5035617" cy="1384995"/>
          </a:xfrm>
          <a:prstGeom prst="rect">
            <a:avLst/>
          </a:prstGeom>
          <a:noFill/>
        </p:spPr>
        <p:txBody>
          <a:bodyPr wrap="square" rtlCol="0">
            <a:spAutoFit/>
          </a:bodyPr>
          <a:lstStyle/>
          <a:p>
            <a:r>
              <a:rPr lang="en-US" sz="1400" b="1" dirty="0" smtClean="0">
                <a:solidFill>
                  <a:srgbClr val="85312F"/>
                </a:solidFill>
                <a:latin typeface="Calibri" panose="020F0502020204030204" pitchFamily="34" charset="0"/>
                <a:cs typeface="Calibri" panose="020F0502020204030204" pitchFamily="34" charset="0"/>
              </a:rPr>
              <a:t>130</a:t>
            </a:r>
            <a:r>
              <a:rPr lang="en-US" sz="1400" b="1" baseline="30000" dirty="0" smtClean="0">
                <a:solidFill>
                  <a:srgbClr val="85312F"/>
                </a:solidFill>
                <a:latin typeface="Calibri" panose="020F0502020204030204" pitchFamily="34" charset="0"/>
                <a:cs typeface="Calibri" panose="020F0502020204030204" pitchFamily="34" charset="0"/>
              </a:rPr>
              <a:t>th</a:t>
            </a:r>
            <a:r>
              <a:rPr lang="en-US" sz="1400" b="1" dirty="0" smtClean="0">
                <a:solidFill>
                  <a:srgbClr val="85312F"/>
                </a:solidFill>
                <a:latin typeface="Calibri" panose="020F0502020204030204" pitchFamily="34" charset="0"/>
                <a:cs typeface="Calibri" panose="020F0502020204030204" pitchFamily="34" charset="0"/>
              </a:rPr>
              <a:t> NEASC Annual Meeting and Conference</a:t>
            </a:r>
          </a:p>
          <a:p>
            <a:r>
              <a:rPr lang="en-US" sz="1400" b="1" dirty="0" smtClean="0">
                <a:solidFill>
                  <a:srgbClr val="85312F"/>
                </a:solidFill>
                <a:latin typeface="Calibri" panose="020F0502020204030204" pitchFamily="34" charset="0"/>
                <a:cs typeface="Calibri" panose="020F0502020204030204" pitchFamily="34" charset="0"/>
              </a:rPr>
              <a:t>December 11, 2015</a:t>
            </a:r>
          </a:p>
          <a:p>
            <a:r>
              <a:rPr lang="en-US" sz="1400" b="1" dirty="0" smtClean="0">
                <a:solidFill>
                  <a:srgbClr val="85312F"/>
                </a:solidFill>
                <a:latin typeface="Calibri" panose="020F0502020204030204" pitchFamily="34" charset="0"/>
                <a:cs typeface="Calibri" panose="020F0502020204030204" pitchFamily="34" charset="0"/>
              </a:rPr>
              <a:t>Philip J. Sisson</a:t>
            </a:r>
          </a:p>
          <a:p>
            <a:r>
              <a:rPr lang="en-US" sz="1400" b="1" dirty="0" smtClean="0">
                <a:solidFill>
                  <a:srgbClr val="85312F"/>
                </a:solidFill>
                <a:latin typeface="Calibri" panose="020F0502020204030204" pitchFamily="34" charset="0"/>
                <a:cs typeface="Calibri" panose="020F0502020204030204" pitchFamily="34" charset="0"/>
              </a:rPr>
              <a:t>Provost/VP of Academic and Student Affairs</a:t>
            </a:r>
          </a:p>
          <a:p>
            <a:r>
              <a:rPr lang="en-US" sz="1400" b="1" dirty="0" smtClean="0">
                <a:solidFill>
                  <a:srgbClr val="85312F"/>
                </a:solidFill>
                <a:latin typeface="Calibri" panose="020F0502020204030204" pitchFamily="34" charset="0"/>
                <a:cs typeface="Calibri" panose="020F0502020204030204" pitchFamily="34" charset="0"/>
              </a:rPr>
              <a:t>Middlesex Community College</a:t>
            </a:r>
          </a:p>
          <a:p>
            <a:r>
              <a:rPr lang="en-US" sz="1400" b="1" dirty="0" smtClean="0">
                <a:solidFill>
                  <a:srgbClr val="85312F"/>
                </a:solidFill>
                <a:latin typeface="Calibri" panose="020F0502020204030204" pitchFamily="34" charset="0"/>
                <a:cs typeface="Calibri" panose="020F0502020204030204" pitchFamily="34" charset="0"/>
              </a:rPr>
              <a:t>sissonp@middlesex.mass.edu</a:t>
            </a:r>
            <a:endParaRPr lang="en-US" sz="1400" b="1" dirty="0">
              <a:solidFill>
                <a:srgbClr val="85312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163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463516"/>
              </p:ext>
            </p:extLst>
          </p:nvPr>
        </p:nvGraphicFramePr>
        <p:xfrm>
          <a:off x="533400" y="1371599"/>
          <a:ext cx="8077199" cy="4419601"/>
        </p:xfrm>
        <a:graphic>
          <a:graphicData uri="http://schemas.openxmlformats.org/drawingml/2006/table">
            <a:tbl>
              <a:tblPr firstRow="1" firstCol="1" bandRow="1">
                <a:tableStyleId>{5C22544A-7EE6-4342-B048-85BDC9FD1C3A}</a:tableStyleId>
              </a:tblPr>
              <a:tblGrid>
                <a:gridCol w="4895271"/>
                <a:gridCol w="1713346"/>
                <a:gridCol w="1468582"/>
              </a:tblGrid>
              <a:tr h="514045">
                <a:tc>
                  <a:txBody>
                    <a:bodyPr/>
                    <a:lstStyle/>
                    <a:p>
                      <a:pPr marL="0" marR="0">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Fall 2014 Student Enrollment</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N</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074">
                <a:tc>
                  <a:txBody>
                    <a:bodyPr/>
                    <a:lstStyle/>
                    <a:p>
                      <a:pPr marL="0" marR="0">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No Web courses</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6778</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73.6%</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9412">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All Web courses</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796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8.6%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353">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Mix of web and not web</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1631</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17.7%</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522">
                <a:tc>
                  <a:txBody>
                    <a:bodyPr/>
                    <a:lstStyle/>
                    <a:p>
                      <a:pPr marL="0" marR="0">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Total</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85312F"/>
                          </a:solidFill>
                          <a:effectLst/>
                          <a:latin typeface="Calibri" panose="020F0502020204030204" pitchFamily="34" charset="0"/>
                          <a:cs typeface="Calibri" panose="020F0502020204030204" pitchFamily="34" charset="0"/>
                        </a:rPr>
                        <a:t>9205</a:t>
                      </a:r>
                      <a:endParaRPr lang="en-US" sz="1800" b="1">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100%</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195">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dirty="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451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2150979"/>
              </p:ext>
            </p:extLst>
          </p:nvPr>
        </p:nvGraphicFramePr>
        <p:xfrm>
          <a:off x="609600" y="1066800"/>
          <a:ext cx="8001000" cy="4722968"/>
        </p:xfrm>
        <a:graphic>
          <a:graphicData uri="http://schemas.openxmlformats.org/drawingml/2006/table">
            <a:tbl>
              <a:tblPr firstRow="1" firstCol="1" bandRow="1">
                <a:tableStyleId>{5C22544A-7EE6-4342-B048-85BDC9FD1C3A}</a:tableStyleId>
              </a:tblPr>
              <a:tblGrid>
                <a:gridCol w="3657600"/>
                <a:gridCol w="1752600"/>
                <a:gridCol w="990600"/>
                <a:gridCol w="688544"/>
                <a:gridCol w="911656"/>
              </a:tblGrid>
              <a:tr h="1371600">
                <a:tc>
                  <a:txBody>
                    <a:bodyPr/>
                    <a:lstStyle/>
                    <a:p>
                      <a:pPr>
                        <a:lnSpc>
                          <a:spcPct val="115000"/>
                        </a:lnSpc>
                      </a:pPr>
                      <a:endParaRPr lang="en-US" sz="1800" dirty="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Of the 2427 students who took a web class in </a:t>
                      </a:r>
                      <a:endParaRPr lang="en-US" sz="1800" dirty="0" smtClean="0">
                        <a:solidFill>
                          <a:srgbClr val="85312F"/>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800" dirty="0" smtClean="0">
                          <a:solidFill>
                            <a:srgbClr val="85312F"/>
                          </a:solidFill>
                          <a:effectLst/>
                          <a:latin typeface="Calibri" panose="020F0502020204030204" pitchFamily="34" charset="0"/>
                          <a:cs typeface="Calibri" panose="020F0502020204030204" pitchFamily="34" charset="0"/>
                        </a:rPr>
                        <a:t>Fall </a:t>
                      </a:r>
                      <a:r>
                        <a:rPr lang="en-US" sz="1800" dirty="0">
                          <a:solidFill>
                            <a:srgbClr val="85312F"/>
                          </a:solidFill>
                          <a:effectLst/>
                          <a:latin typeface="Calibri" panose="020F0502020204030204" pitchFamily="34" charset="0"/>
                          <a:cs typeface="Calibri" panose="020F0502020204030204" pitchFamily="34" charset="0"/>
                        </a:rPr>
                        <a:t>2014:</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Of the 9205 students enrolled </a:t>
                      </a:r>
                      <a:endParaRPr lang="en-US" sz="1800" dirty="0" smtClean="0">
                        <a:solidFill>
                          <a:srgbClr val="85312F"/>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800" dirty="0" smtClean="0">
                          <a:solidFill>
                            <a:srgbClr val="85312F"/>
                          </a:solidFill>
                          <a:effectLst/>
                          <a:latin typeface="Calibri" panose="020F0502020204030204" pitchFamily="34" charset="0"/>
                          <a:cs typeface="Calibri" panose="020F0502020204030204" pitchFamily="34" charset="0"/>
                        </a:rPr>
                        <a:t>Fall </a:t>
                      </a:r>
                      <a:r>
                        <a:rPr lang="en-US" sz="1800" dirty="0">
                          <a:solidFill>
                            <a:srgbClr val="85312F"/>
                          </a:solidFill>
                          <a:effectLst/>
                          <a:latin typeface="Calibri" panose="020F0502020204030204" pitchFamily="34" charset="0"/>
                          <a:cs typeface="Calibri" panose="020F0502020204030204" pitchFamily="34" charset="0"/>
                        </a:rPr>
                        <a:t>2014:</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90912">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 </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N</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N</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46">
                <a:tc>
                  <a:txBody>
                    <a:bodyPr/>
                    <a:lstStyle/>
                    <a:p>
                      <a:pPr marL="0" marR="0">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Enrolled Spring 2015</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1562</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64.4%</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6186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67.2%</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403">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46">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Enrolled in Web class in Spring 2015</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1009</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64.6%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1877</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30.3%</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403">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912">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Enrolled in Fall 2015</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982</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40.5%</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4226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45.9%</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403">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912">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Enrolled in Web class in Fall 2015</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593</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60.4%</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1408</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33.3%</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403">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800" dirty="0">
                        <a:solidFill>
                          <a:srgbClr val="85312F"/>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6636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ullivann\Local Settings\Temporary Internet Files\Content.Word\MCCISLOs_Cling.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3C072AB-DD07-48C2-AED7-5FE985B1ADBA}"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85395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pPr algn="ctr"/>
            <a:r>
              <a:rPr lang="en-US" dirty="0" smtClean="0">
                <a:solidFill>
                  <a:srgbClr val="85312F"/>
                </a:solidFill>
                <a:latin typeface="Calibri" panose="020F0502020204030204" pitchFamily="34" charset="0"/>
              </a:rPr>
              <a:t>Pedagogical Training – Key to Success</a:t>
            </a:r>
            <a:endParaRPr lang="en-US" dirty="0">
              <a:solidFill>
                <a:srgbClr val="85312F"/>
              </a:solidFill>
              <a:latin typeface="Calibri" panose="020F0502020204030204" pitchFamily="34" charset="0"/>
            </a:endParaRPr>
          </a:p>
        </p:txBody>
      </p:sp>
      <p:pic>
        <p:nvPicPr>
          <p:cNvPr id="6" name="Content Placeholder 5"/>
          <p:cNvPicPr>
            <a:picLocks noGrp="1" noChangeAspect="1"/>
          </p:cNvPicPr>
          <p:nvPr>
            <p:ph sz="half" idx="1"/>
          </p:nvPr>
        </p:nvPicPr>
        <p:blipFill>
          <a:blip r:embed="rId2"/>
          <a:stretch>
            <a:fillRect/>
          </a:stretch>
        </p:blipFill>
        <p:spPr>
          <a:xfrm>
            <a:off x="381001" y="2895600"/>
            <a:ext cx="2034618" cy="1524000"/>
          </a:xfrm>
          <a:prstGeom prst="rect">
            <a:avLst/>
          </a:prstGeom>
        </p:spPr>
      </p:pic>
      <p:sp>
        <p:nvSpPr>
          <p:cNvPr id="3" name="Content Placeholder 2"/>
          <p:cNvSpPr>
            <a:spLocks noGrp="1"/>
          </p:cNvSpPr>
          <p:nvPr>
            <p:ph sz="half" idx="2"/>
          </p:nvPr>
        </p:nvSpPr>
        <p:spPr>
          <a:xfrm>
            <a:off x="2590800" y="1673352"/>
            <a:ext cx="6096000" cy="4718304"/>
          </a:xfrm>
        </p:spPr>
        <p:txBody>
          <a:bodyPr>
            <a:normAutofit/>
          </a:bodyPr>
          <a:lstStyle/>
          <a:p>
            <a:pPr marL="0" indent="0" algn="ctr">
              <a:buNone/>
            </a:pPr>
            <a:r>
              <a:rPr lang="en-US" b="1" dirty="0" smtClean="0">
                <a:solidFill>
                  <a:srgbClr val="85312F"/>
                </a:solidFill>
                <a:latin typeface="Calibri" panose="020F0502020204030204" pitchFamily="34" charset="0"/>
                <a:cs typeface="Calibri" panose="020F0502020204030204" pitchFamily="34" charset="0"/>
              </a:rPr>
              <a:t>The </a:t>
            </a:r>
            <a:r>
              <a:rPr lang="en-US" b="1" dirty="0">
                <a:solidFill>
                  <a:srgbClr val="85312F"/>
                </a:solidFill>
                <a:latin typeface="Calibri" panose="020F0502020204030204" pitchFamily="34" charset="0"/>
                <a:cs typeface="Calibri" panose="020F0502020204030204" pitchFamily="34" charset="0"/>
              </a:rPr>
              <a:t>Eight General Standards:</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Course Overview and Introduction </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Learning Objectives (Competencies)</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Assessment and Measurement </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Instructional Materials </a:t>
            </a:r>
          </a:p>
          <a:p>
            <a:pPr marL="346075" indent="-346075">
              <a:buClr>
                <a:srgbClr val="85312F"/>
              </a:buClr>
              <a:buFont typeface="+mj-lt"/>
              <a:buAutoNum type="arabicPeriod"/>
            </a:pPr>
            <a:r>
              <a:rPr lang="en-US" dirty="0" smtClean="0">
                <a:solidFill>
                  <a:srgbClr val="85312F"/>
                </a:solidFill>
                <a:latin typeface="Calibri" panose="020F0502020204030204" pitchFamily="34" charset="0"/>
                <a:cs typeface="Calibri" panose="020F0502020204030204" pitchFamily="34" charset="0"/>
              </a:rPr>
              <a:t>Learner Interaction and Engagement*</a:t>
            </a:r>
            <a:endParaRPr lang="en-US" dirty="0">
              <a:solidFill>
                <a:srgbClr val="85312F"/>
              </a:solidFill>
              <a:latin typeface="Calibri" panose="020F0502020204030204" pitchFamily="34" charset="0"/>
              <a:cs typeface="Calibri" panose="020F0502020204030204" pitchFamily="34" charset="0"/>
            </a:endParaRP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Course Technology </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Learner Support </a:t>
            </a:r>
          </a:p>
          <a:p>
            <a:pPr marL="346075" indent="-346075">
              <a:buClr>
                <a:srgbClr val="85312F"/>
              </a:buClr>
              <a:buFont typeface="+mj-lt"/>
              <a:buAutoNum type="arabicPeriod"/>
            </a:pPr>
            <a:r>
              <a:rPr lang="en-US" dirty="0">
                <a:solidFill>
                  <a:srgbClr val="85312F"/>
                </a:solidFill>
                <a:latin typeface="Calibri" panose="020F0502020204030204" pitchFamily="34" charset="0"/>
                <a:cs typeface="Calibri" panose="020F0502020204030204" pitchFamily="34" charset="0"/>
              </a:rPr>
              <a:t>Accessibility and Usability</a:t>
            </a:r>
          </a:p>
          <a:p>
            <a:endParaRPr lang="en-US" dirty="0">
              <a:solidFill>
                <a:srgbClr val="85312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511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601"/>
            <a:ext cx="814341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6248400"/>
            <a:ext cx="2895600" cy="307777"/>
          </a:xfrm>
          <a:prstGeom prst="rect">
            <a:avLst/>
          </a:prstGeom>
          <a:noFill/>
        </p:spPr>
        <p:txBody>
          <a:bodyPr wrap="square" rtlCol="0">
            <a:spAutoFit/>
          </a:bodyPr>
          <a:lstStyle/>
          <a:p>
            <a:pPr lvl="0" algn="r">
              <a:spcBef>
                <a:spcPct val="20000"/>
              </a:spcBef>
              <a:buClr>
                <a:srgbClr val="DDDDDD"/>
              </a:buClr>
              <a:buSzPct val="85000"/>
            </a:pPr>
            <a:r>
              <a:rPr lang="en-US" sz="1400" i="1" dirty="0">
                <a:solidFill>
                  <a:srgbClr val="85312F"/>
                </a:solidFill>
                <a:latin typeface="Calibri" panose="020F0502020204030204" pitchFamily="34" charset="0"/>
                <a:cs typeface="Calibri" panose="020F0502020204030204" pitchFamily="34" charset="0"/>
              </a:rPr>
              <a:t>*EAB - Charting a Path to Persistence</a:t>
            </a:r>
          </a:p>
        </p:txBody>
      </p:sp>
    </p:spTree>
    <p:extLst>
      <p:ext uri="{BB962C8B-B14F-4D97-AF65-F5344CB8AC3E}">
        <p14:creationId xmlns:p14="http://schemas.microsoft.com/office/powerpoint/2010/main" val="219732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fontScale="92500" lnSpcReduction="10000"/>
          </a:bodyPr>
          <a:lstStyle/>
          <a:p>
            <a:pPr marL="0" indent="0">
              <a:buClr>
                <a:srgbClr val="85312F"/>
              </a:buClr>
              <a:buSzPct val="89000"/>
              <a:buNone/>
            </a:pPr>
            <a:r>
              <a:rPr lang="en-US" b="1" dirty="0" smtClean="0">
                <a:solidFill>
                  <a:srgbClr val="85312F"/>
                </a:solidFill>
                <a:latin typeface="Calibri" panose="020F0502020204030204" pitchFamily="34" charset="0"/>
                <a:cs typeface="Calibri" panose="020F0502020204030204" pitchFamily="34" charset="0"/>
              </a:rPr>
              <a:t>Promoting </a:t>
            </a:r>
            <a:r>
              <a:rPr lang="en-US" b="1" dirty="0">
                <a:solidFill>
                  <a:srgbClr val="85312F"/>
                </a:solidFill>
                <a:latin typeface="Calibri" panose="020F0502020204030204" pitchFamily="34" charset="0"/>
                <a:cs typeface="Calibri" panose="020F0502020204030204" pitchFamily="34" charset="0"/>
              </a:rPr>
              <a:t>persistence among adult and online learners requires:</a:t>
            </a:r>
          </a:p>
          <a:p>
            <a:pPr>
              <a:buClr>
                <a:srgbClr val="85312F"/>
              </a:buClr>
              <a:buSzPct val="89000"/>
            </a:pPr>
            <a:endParaRPr lang="en-US" dirty="0">
              <a:solidFill>
                <a:srgbClr val="85312F"/>
              </a:solidFill>
              <a:latin typeface="Calibri" panose="020F0502020204030204" pitchFamily="34" charset="0"/>
              <a:cs typeface="Calibri" panose="020F0502020204030204" pitchFamily="34" charset="0"/>
            </a:endParaRPr>
          </a:p>
          <a:p>
            <a:pPr>
              <a:buClr>
                <a:srgbClr val="85312F"/>
              </a:buClr>
              <a:buSzPct val="89000"/>
            </a:pPr>
            <a:r>
              <a:rPr lang="en-US" dirty="0" smtClean="0">
                <a:solidFill>
                  <a:srgbClr val="85312F"/>
                </a:solidFill>
                <a:latin typeface="Calibri" panose="020F0502020204030204" pitchFamily="34" charset="0"/>
                <a:cs typeface="Calibri" panose="020F0502020204030204" pitchFamily="34" charset="0"/>
              </a:rPr>
              <a:t>Monitoring </a:t>
            </a:r>
            <a:r>
              <a:rPr lang="en-US" dirty="0">
                <a:solidFill>
                  <a:srgbClr val="85312F"/>
                </a:solidFill>
                <a:latin typeface="Calibri" panose="020F0502020204030204" pitchFamily="34" charset="0"/>
                <a:cs typeface="Calibri" panose="020F0502020204030204" pitchFamily="34" charset="0"/>
              </a:rPr>
              <a:t>indicators of students’ financial, academic, and engagement risk and </a:t>
            </a:r>
            <a:r>
              <a:rPr lang="en-US" dirty="0" smtClean="0">
                <a:solidFill>
                  <a:srgbClr val="85312F"/>
                </a:solidFill>
                <a:latin typeface="Calibri" panose="020F0502020204030204" pitchFamily="34" charset="0"/>
                <a:cs typeface="Calibri" panose="020F0502020204030204" pitchFamily="34" charset="0"/>
              </a:rPr>
              <a:t>embedding intervention </a:t>
            </a:r>
            <a:r>
              <a:rPr lang="en-US" dirty="0">
                <a:solidFill>
                  <a:srgbClr val="85312F"/>
                </a:solidFill>
                <a:latin typeface="Calibri" panose="020F0502020204030204" pitchFamily="34" charset="0"/>
                <a:cs typeface="Calibri" panose="020F0502020204030204" pitchFamily="34" charset="0"/>
              </a:rPr>
              <a:t>and follow-up into instructor and advisor workflow</a:t>
            </a:r>
          </a:p>
          <a:p>
            <a:pPr>
              <a:buClr>
                <a:srgbClr val="85312F"/>
              </a:buClr>
              <a:buSzPct val="89000"/>
            </a:pPr>
            <a:endParaRPr lang="en-US" dirty="0">
              <a:solidFill>
                <a:srgbClr val="85312F"/>
              </a:solidFill>
              <a:latin typeface="Calibri" panose="020F0502020204030204" pitchFamily="34" charset="0"/>
              <a:cs typeface="Calibri" panose="020F0502020204030204" pitchFamily="34" charset="0"/>
            </a:endParaRPr>
          </a:p>
          <a:p>
            <a:pPr>
              <a:buClr>
                <a:srgbClr val="85312F"/>
              </a:buClr>
              <a:buSzPct val="89000"/>
            </a:pPr>
            <a:r>
              <a:rPr lang="en-US" dirty="0" smtClean="0">
                <a:solidFill>
                  <a:srgbClr val="85312F"/>
                </a:solidFill>
                <a:latin typeface="Calibri" panose="020F0502020204030204" pitchFamily="34" charset="0"/>
                <a:cs typeface="Calibri" panose="020F0502020204030204" pitchFamily="34" charset="0"/>
              </a:rPr>
              <a:t>Encouraging </a:t>
            </a:r>
            <a:r>
              <a:rPr lang="en-US" dirty="0">
                <a:solidFill>
                  <a:srgbClr val="85312F"/>
                </a:solidFill>
                <a:latin typeface="Calibri" panose="020F0502020204030204" pitchFamily="34" charset="0"/>
                <a:cs typeface="Calibri" panose="020F0502020204030204" pitchFamily="34" charset="0"/>
              </a:rPr>
              <a:t>re-enrollment by tracking term-to-term persistence and securing advance permission </a:t>
            </a:r>
            <a:r>
              <a:rPr lang="en-US" dirty="0" smtClean="0">
                <a:solidFill>
                  <a:srgbClr val="85312F"/>
                </a:solidFill>
                <a:latin typeface="Calibri" panose="020F0502020204030204" pitchFamily="34" charset="0"/>
                <a:cs typeface="Calibri" panose="020F0502020204030204" pitchFamily="34" charset="0"/>
              </a:rPr>
              <a:t>to </a:t>
            </a:r>
            <a:r>
              <a:rPr lang="en-US" dirty="0">
                <a:solidFill>
                  <a:srgbClr val="85312F"/>
                </a:solidFill>
                <a:latin typeface="Calibri" panose="020F0502020204030204" pitchFamily="34" charset="0"/>
                <a:cs typeface="Calibri" panose="020F0502020204030204" pitchFamily="34" charset="0"/>
              </a:rPr>
              <a:t>contact students following necessary stop-out periods</a:t>
            </a:r>
          </a:p>
          <a:p>
            <a:pPr>
              <a:buClr>
                <a:srgbClr val="85312F"/>
              </a:buClr>
              <a:buSzPct val="89000"/>
            </a:pPr>
            <a:endParaRPr lang="en-US" dirty="0">
              <a:solidFill>
                <a:srgbClr val="85312F"/>
              </a:solidFill>
              <a:latin typeface="Calibri" panose="020F0502020204030204" pitchFamily="34" charset="0"/>
              <a:cs typeface="Calibri" panose="020F0502020204030204" pitchFamily="34" charset="0"/>
            </a:endParaRPr>
          </a:p>
          <a:p>
            <a:pPr>
              <a:buClr>
                <a:srgbClr val="85312F"/>
              </a:buClr>
              <a:buSzPct val="89000"/>
            </a:pPr>
            <a:r>
              <a:rPr lang="en-US" dirty="0" smtClean="0">
                <a:solidFill>
                  <a:srgbClr val="85312F"/>
                </a:solidFill>
                <a:latin typeface="Calibri" panose="020F0502020204030204" pitchFamily="34" charset="0"/>
                <a:cs typeface="Calibri" panose="020F0502020204030204" pitchFamily="34" charset="0"/>
              </a:rPr>
              <a:t>Facilitating </a:t>
            </a:r>
            <a:r>
              <a:rPr lang="en-US" dirty="0">
                <a:solidFill>
                  <a:srgbClr val="85312F"/>
                </a:solidFill>
                <a:latin typeface="Calibri" panose="020F0502020204030204" pitchFamily="34" charset="0"/>
                <a:cs typeface="Calibri" panose="020F0502020204030204" pitchFamily="34" charset="0"/>
              </a:rPr>
              <a:t>adult degree completion by eliminating both real and perceived barriers to </a:t>
            </a:r>
            <a:r>
              <a:rPr lang="en-US" dirty="0" smtClean="0">
                <a:solidFill>
                  <a:srgbClr val="85312F"/>
                </a:solidFill>
                <a:latin typeface="Calibri" panose="020F0502020204030204" pitchFamily="34" charset="0"/>
                <a:cs typeface="Calibri" panose="020F0502020204030204" pitchFamily="34" charset="0"/>
              </a:rPr>
              <a:t>enrollment </a:t>
            </a:r>
            <a:r>
              <a:rPr lang="en-US" dirty="0">
                <a:solidFill>
                  <a:srgbClr val="85312F"/>
                </a:solidFill>
                <a:latin typeface="Calibri" panose="020F0502020204030204" pitchFamily="34" charset="0"/>
                <a:cs typeface="Calibri" panose="020F0502020204030204" pitchFamily="34" charset="0"/>
              </a:rPr>
              <a:t>through proactive outreach campaigns, simplified readmission procedures, </a:t>
            </a:r>
            <a:r>
              <a:rPr lang="en-US" dirty="0" smtClean="0">
                <a:solidFill>
                  <a:srgbClr val="85312F"/>
                </a:solidFill>
                <a:latin typeface="Calibri" panose="020F0502020204030204" pitchFamily="34" charset="0"/>
                <a:cs typeface="Calibri" panose="020F0502020204030204" pitchFamily="34" charset="0"/>
              </a:rPr>
              <a:t>and special </a:t>
            </a:r>
            <a:r>
              <a:rPr lang="en-US" dirty="0">
                <a:solidFill>
                  <a:srgbClr val="85312F"/>
                </a:solidFill>
                <a:latin typeface="Calibri" panose="020F0502020204030204" pitchFamily="34" charset="0"/>
                <a:cs typeface="Calibri" panose="020F0502020204030204" pitchFamily="34" charset="0"/>
              </a:rPr>
              <a:t>financial incentives</a:t>
            </a:r>
          </a:p>
          <a:p>
            <a:pPr marL="0" indent="0" algn="r">
              <a:buNone/>
            </a:pPr>
            <a:endParaRPr lang="en-US" sz="1600" i="1" dirty="0">
              <a:solidFill>
                <a:srgbClr val="85312F"/>
              </a:solidFill>
              <a:latin typeface="Calibri" panose="020F0502020204030204" pitchFamily="34" charset="0"/>
              <a:cs typeface="Calibri" panose="020F0502020204030204" pitchFamily="34" charset="0"/>
            </a:endParaRPr>
          </a:p>
          <a:p>
            <a:pPr marL="0" indent="0" algn="r">
              <a:buNone/>
            </a:pPr>
            <a:r>
              <a:rPr lang="en-US" sz="1600" i="1" dirty="0" smtClean="0">
                <a:solidFill>
                  <a:srgbClr val="85312F"/>
                </a:solidFill>
                <a:latin typeface="Calibri" panose="020F0502020204030204" pitchFamily="34" charset="0"/>
                <a:cs typeface="Calibri" panose="020F0502020204030204" pitchFamily="34" charset="0"/>
              </a:rPr>
              <a:t>*EAB - Charting a Path to Persistence</a:t>
            </a:r>
            <a:endParaRPr lang="en-US" sz="1700" i="1" dirty="0">
              <a:solidFill>
                <a:srgbClr val="85312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82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5694125"/>
              </p:ext>
            </p:extLst>
          </p:nvPr>
        </p:nvGraphicFramePr>
        <p:xfrm>
          <a:off x="304800" y="1066800"/>
          <a:ext cx="8610600" cy="5455051"/>
        </p:xfrm>
        <a:graphic>
          <a:graphicData uri="http://schemas.openxmlformats.org/drawingml/2006/table">
            <a:tbl>
              <a:tblPr firstRow="1" firstCol="1" bandRow="1">
                <a:tableStyleId>{5C22544A-7EE6-4342-B048-85BDC9FD1C3A}</a:tableStyleId>
              </a:tblPr>
              <a:tblGrid>
                <a:gridCol w="3962400"/>
                <a:gridCol w="2572624"/>
                <a:gridCol w="2075576"/>
              </a:tblGrid>
              <a:tr h="42111">
                <a:tc>
                  <a:txBody>
                    <a:bodyPr/>
                    <a:lstStyle/>
                    <a:p>
                      <a:pPr marL="25400" marR="0">
                        <a:lnSpc>
                          <a:spcPts val="1035"/>
                        </a:lnSpc>
                        <a:spcBef>
                          <a:spcPts val="0"/>
                        </a:spcBef>
                        <a:spcAft>
                          <a:spcPts val="0"/>
                        </a:spcAft>
                      </a:pPr>
                      <a:endParaRPr lang="en-US" sz="1600" spc="5" dirty="0" smtClean="0">
                        <a:solidFill>
                          <a:srgbClr val="85312F"/>
                        </a:solidFill>
                        <a:effectLst/>
                        <a:latin typeface="Calibri" panose="020F0502020204030204" pitchFamily="34" charset="0"/>
                        <a:cs typeface="Calibri" panose="020F0502020204030204" pitchFamily="34" charset="0"/>
                      </a:endParaRPr>
                    </a:p>
                    <a:p>
                      <a:pPr marL="25400" marR="0">
                        <a:lnSpc>
                          <a:spcPts val="1035"/>
                        </a:lnSpc>
                        <a:spcBef>
                          <a:spcPts val="0"/>
                        </a:spcBef>
                        <a:spcAft>
                          <a:spcPts val="0"/>
                        </a:spcAft>
                      </a:pPr>
                      <a:r>
                        <a:rPr lang="en-US" sz="1600" spc="5" dirty="0" smtClean="0">
                          <a:solidFill>
                            <a:srgbClr val="85312F"/>
                          </a:solidFill>
                          <a:effectLst/>
                          <a:latin typeface="Calibri" panose="020F0502020204030204" pitchFamily="34" charset="0"/>
                          <a:cs typeface="Calibri" panose="020F0502020204030204" pitchFamily="34" charset="0"/>
                        </a:rPr>
                        <a:t>M</a:t>
                      </a:r>
                      <a:r>
                        <a:rPr lang="en-US" sz="1600" dirty="0" smtClean="0">
                          <a:solidFill>
                            <a:srgbClr val="85312F"/>
                          </a:solidFill>
                          <a:effectLst/>
                          <a:latin typeface="Calibri" panose="020F0502020204030204" pitchFamily="34" charset="0"/>
                          <a:cs typeface="Calibri" panose="020F0502020204030204" pitchFamily="34" charset="0"/>
                        </a:rPr>
                        <a:t>on</a:t>
                      </a:r>
                      <a:r>
                        <a:rPr lang="en-US" sz="1600" spc="-5" dirty="0" smtClean="0">
                          <a:solidFill>
                            <a:srgbClr val="85312F"/>
                          </a:solidFill>
                          <a:effectLst/>
                          <a:latin typeface="Calibri" panose="020F0502020204030204" pitchFamily="34" charset="0"/>
                          <a:cs typeface="Calibri" panose="020F0502020204030204" pitchFamily="34" charset="0"/>
                        </a:rPr>
                        <a:t>i</a:t>
                      </a:r>
                      <a:r>
                        <a:rPr lang="en-US" sz="1600" dirty="0" smtClean="0">
                          <a:solidFill>
                            <a:srgbClr val="85312F"/>
                          </a:solidFill>
                          <a:effectLst/>
                          <a:latin typeface="Calibri" panose="020F0502020204030204" pitchFamily="34" charset="0"/>
                          <a:cs typeface="Calibri" panose="020F0502020204030204" pitchFamily="34" charset="0"/>
                        </a:rPr>
                        <a:t>tor</a:t>
                      </a:r>
                      <a:r>
                        <a:rPr lang="en-US" sz="1600" spc="-30" dirty="0" smtClean="0">
                          <a:solidFill>
                            <a:srgbClr val="85312F"/>
                          </a:solidFill>
                          <a:effectLst/>
                          <a:latin typeface="Calibri" panose="020F0502020204030204" pitchFamily="34" charset="0"/>
                          <a:cs typeface="Calibri" panose="020F0502020204030204" pitchFamily="34" charset="0"/>
                        </a:rPr>
                        <a:t> </a:t>
                      </a:r>
                      <a:r>
                        <a:rPr lang="en-US" sz="1600" dirty="0">
                          <a:solidFill>
                            <a:srgbClr val="85312F"/>
                          </a:solidFill>
                          <a:effectLst/>
                          <a:latin typeface="Calibri" panose="020F0502020204030204" pitchFamily="34" charset="0"/>
                          <a:cs typeface="Calibri" panose="020F0502020204030204" pitchFamily="34" charset="0"/>
                        </a:rPr>
                        <a:t>Sto</a:t>
                      </a:r>
                      <a:r>
                        <a:rPr lang="en-US" sz="1600" spc="5" dirty="0">
                          <a:solidFill>
                            <a:srgbClr val="85312F"/>
                          </a:solidFill>
                          <a:effectLst/>
                          <a:latin typeface="Calibri" panose="020F0502020204030204" pitchFamily="34" charset="0"/>
                          <a:cs typeface="Calibri" panose="020F0502020204030204" pitchFamily="34" charset="0"/>
                        </a:rPr>
                        <a:t>p</a:t>
                      </a:r>
                      <a:r>
                        <a:rPr lang="en-US" sz="1600" dirty="0">
                          <a:solidFill>
                            <a:srgbClr val="85312F"/>
                          </a:solidFill>
                          <a:effectLst/>
                          <a:latin typeface="Calibri" panose="020F0502020204030204" pitchFamily="34" charset="0"/>
                          <a:cs typeface="Calibri" panose="020F0502020204030204" pitchFamily="34" charset="0"/>
                        </a:rPr>
                        <a:t>-</a:t>
                      </a:r>
                      <a:r>
                        <a:rPr lang="en-US" sz="1600" spc="5" dirty="0">
                          <a:solidFill>
                            <a:srgbClr val="85312F"/>
                          </a:solidFill>
                          <a:effectLst/>
                          <a:latin typeface="Calibri" panose="020F0502020204030204" pitchFamily="34" charset="0"/>
                          <a:cs typeface="Calibri" panose="020F0502020204030204" pitchFamily="34" charset="0"/>
                        </a:rPr>
                        <a:t>O</a:t>
                      </a:r>
                      <a:r>
                        <a:rPr lang="en-US" sz="1600" dirty="0">
                          <a:solidFill>
                            <a:srgbClr val="85312F"/>
                          </a:solidFill>
                          <a:effectLst/>
                          <a:latin typeface="Calibri" panose="020F0502020204030204" pitchFamily="34" charset="0"/>
                          <a:cs typeface="Calibri" panose="020F0502020204030204" pitchFamily="34" charset="0"/>
                        </a:rPr>
                        <a:t>ut</a:t>
                      </a:r>
                      <a:r>
                        <a:rPr lang="en-US" sz="1600" spc="-65" dirty="0">
                          <a:solidFill>
                            <a:srgbClr val="85312F"/>
                          </a:solidFill>
                          <a:effectLst/>
                          <a:latin typeface="Calibri" panose="020F0502020204030204" pitchFamily="34" charset="0"/>
                          <a:cs typeface="Calibri" panose="020F0502020204030204" pitchFamily="34" charset="0"/>
                        </a:rPr>
                        <a:t> </a:t>
                      </a:r>
                      <a:r>
                        <a:rPr lang="en-US" sz="1600" dirty="0">
                          <a:solidFill>
                            <a:srgbClr val="85312F"/>
                          </a:solidFill>
                          <a:effectLst/>
                          <a:latin typeface="Calibri" panose="020F0502020204030204" pitchFamily="34" charset="0"/>
                          <a:cs typeface="Calibri" panose="020F0502020204030204" pitchFamily="34" charset="0"/>
                        </a:rPr>
                        <a:t>R</a:t>
                      </a:r>
                      <a:r>
                        <a:rPr lang="en-US" sz="1600" spc="-5" dirty="0">
                          <a:solidFill>
                            <a:srgbClr val="85312F"/>
                          </a:solidFill>
                          <a:effectLst/>
                          <a:latin typeface="Calibri" panose="020F0502020204030204" pitchFamily="34" charset="0"/>
                          <a:cs typeface="Calibri" panose="020F0502020204030204" pitchFamily="34" charset="0"/>
                        </a:rPr>
                        <a:t>i</a:t>
                      </a:r>
                      <a:r>
                        <a:rPr lang="en-US" sz="1600" dirty="0">
                          <a:solidFill>
                            <a:srgbClr val="85312F"/>
                          </a:solidFill>
                          <a:effectLst/>
                          <a:latin typeface="Calibri" panose="020F0502020204030204" pitchFamily="34" charset="0"/>
                          <a:cs typeface="Calibri" panose="020F0502020204030204" pitchFamily="34" charset="0"/>
                        </a:rPr>
                        <a:t>sk</a:t>
                      </a:r>
                    </a:p>
                    <a:p>
                      <a:pPr marL="25400" marR="0">
                        <a:lnSpc>
                          <a:spcPts val="1035"/>
                        </a:lnSpc>
                        <a:spcBef>
                          <a:spcPts val="0"/>
                        </a:spcBef>
                        <a:spcAft>
                          <a:spcPts val="0"/>
                        </a:spcAft>
                      </a:pPr>
                      <a:r>
                        <a:rPr lang="en-US" sz="1400" spc="5" dirty="0">
                          <a:solidFill>
                            <a:srgbClr val="85312F"/>
                          </a:solidFill>
                          <a:effectLst/>
                          <a:latin typeface="Calibri" panose="020F0502020204030204" pitchFamily="34" charset="0"/>
                          <a:cs typeface="Calibri" panose="020F0502020204030204" pitchFamily="34" charset="0"/>
                        </a:rPr>
                        <a:t> </a:t>
                      </a:r>
                      <a:endParaRPr lang="en-US" sz="14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85312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ts val="1035"/>
                        </a:lnSpc>
                        <a:spcBef>
                          <a:spcPts val="0"/>
                        </a:spcBef>
                        <a:spcAft>
                          <a:spcPts val="0"/>
                        </a:spcAft>
                      </a:pPr>
                      <a:r>
                        <a:rPr lang="en-US" sz="1400" spc="5" dirty="0">
                          <a:solidFill>
                            <a:srgbClr val="85312F"/>
                          </a:solidFill>
                          <a:effectLst/>
                          <a:latin typeface="Calibri" panose="020F0502020204030204" pitchFamily="34" charset="0"/>
                          <a:cs typeface="Calibri" panose="020F0502020204030204" pitchFamily="34" charset="0"/>
                        </a:rPr>
                        <a:t> </a:t>
                      </a:r>
                      <a:endParaRPr lang="en-US" sz="14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ts val="1035"/>
                        </a:lnSpc>
                        <a:spcBef>
                          <a:spcPts val="0"/>
                        </a:spcBef>
                        <a:spcAft>
                          <a:spcPts val="0"/>
                        </a:spcAft>
                      </a:pPr>
                      <a:r>
                        <a:rPr lang="en-US" sz="1400" spc="-5" dirty="0">
                          <a:solidFill>
                            <a:srgbClr val="85312F"/>
                          </a:solidFill>
                          <a:effectLst/>
                          <a:latin typeface="Calibri" panose="020F0502020204030204" pitchFamily="34" charset="0"/>
                          <a:cs typeface="Calibri" panose="020F0502020204030204" pitchFamily="34" charset="0"/>
                        </a:rPr>
                        <a:t> </a:t>
                      </a:r>
                      <a:endParaRPr lang="en-US" sz="14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85312F"/>
                      </a:solid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25589">
                <a:tc>
                  <a:txBody>
                    <a:bodyPr/>
                    <a:lstStyle/>
                    <a:p>
                      <a:pPr marL="0" marR="0">
                        <a:lnSpc>
                          <a:spcPts val="1035"/>
                        </a:lnSpc>
                        <a:spcBef>
                          <a:spcPts val="0"/>
                        </a:spcBef>
                        <a:spcAft>
                          <a:spcPts val="0"/>
                        </a:spcAft>
                      </a:pPr>
                      <a:r>
                        <a:rPr lang="en-US" sz="1400" b="1" dirty="0">
                          <a:solidFill>
                            <a:srgbClr val="85312F"/>
                          </a:solidFill>
                          <a:effectLst/>
                          <a:latin typeface="Calibri" panose="020F0502020204030204" pitchFamily="34" charset="0"/>
                          <a:cs typeface="Calibri" panose="020F0502020204030204" pitchFamily="34" charset="0"/>
                        </a:rPr>
                        <a:t> </a:t>
                      </a:r>
                    </a:p>
                    <a:p>
                      <a:pPr marL="0" marR="0">
                        <a:lnSpc>
                          <a:spcPts val="1035"/>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1</a:t>
                      </a:r>
                    </a:p>
                    <a:p>
                      <a:pPr marL="0" marR="0">
                        <a:lnSpc>
                          <a:spcPts val="1035"/>
                        </a:lnSpc>
                        <a:spcBef>
                          <a:spcPts val="0"/>
                        </a:spcBef>
                        <a:spcAft>
                          <a:spcPts val="0"/>
                        </a:spcAft>
                      </a:pPr>
                      <a:r>
                        <a:rPr lang="en-US" sz="1400" b="1" dirty="0">
                          <a:solidFill>
                            <a:srgbClr val="85312F"/>
                          </a:solidFill>
                          <a:effectLst/>
                          <a:latin typeface="Calibri" panose="020F0502020204030204" pitchFamily="34" charset="0"/>
                          <a:cs typeface="Calibri" panose="020F0502020204030204" pitchFamily="34" charset="0"/>
                        </a:rPr>
                        <a:t> </a:t>
                      </a:r>
                    </a:p>
                    <a:p>
                      <a:pPr marL="0" marR="0">
                        <a:lnSpc>
                          <a:spcPts val="1035"/>
                        </a:lnSpc>
                        <a:spcBef>
                          <a:spcPts val="0"/>
                        </a:spcBef>
                        <a:spcAft>
                          <a:spcPts val="0"/>
                        </a:spcAft>
                      </a:pPr>
                      <a:r>
                        <a:rPr lang="en-US" sz="1600" b="1" dirty="0">
                          <a:solidFill>
                            <a:srgbClr val="85312F"/>
                          </a:solidFill>
                          <a:effectLst/>
                          <a:latin typeface="Calibri" panose="020F0502020204030204" pitchFamily="34" charset="0"/>
                          <a:cs typeface="Calibri" panose="020F0502020204030204" pitchFamily="34" charset="0"/>
                        </a:rPr>
                        <a:t>Fi</a:t>
                      </a:r>
                      <a:r>
                        <a:rPr lang="en-US" sz="1600" b="1" spc="5" dirty="0">
                          <a:solidFill>
                            <a:srgbClr val="85312F"/>
                          </a:solidFill>
                          <a:effectLst/>
                          <a:latin typeface="Calibri" panose="020F0502020204030204" pitchFamily="34" charset="0"/>
                          <a:cs typeface="Calibri" panose="020F0502020204030204" pitchFamily="34" charset="0"/>
                        </a:rPr>
                        <a:t>n</a:t>
                      </a:r>
                      <a:r>
                        <a:rPr lang="en-US" sz="1600" b="1" dirty="0">
                          <a:solidFill>
                            <a:srgbClr val="85312F"/>
                          </a:solidFill>
                          <a:effectLst/>
                          <a:latin typeface="Calibri" panose="020F0502020204030204" pitchFamily="34" charset="0"/>
                          <a:cs typeface="Calibri" panose="020F0502020204030204" pitchFamily="34" charset="0"/>
                        </a:rPr>
                        <a:t>a</a:t>
                      </a:r>
                      <a:r>
                        <a:rPr lang="en-US" sz="1600" b="1" spc="5" dirty="0">
                          <a:solidFill>
                            <a:srgbClr val="85312F"/>
                          </a:solidFill>
                          <a:effectLst/>
                          <a:latin typeface="Calibri" panose="020F0502020204030204" pitchFamily="34" charset="0"/>
                          <a:cs typeface="Calibri" panose="020F0502020204030204" pitchFamily="34" charset="0"/>
                        </a:rPr>
                        <a:t>n</a:t>
                      </a:r>
                      <a:r>
                        <a:rPr lang="en-US" sz="1600" b="1" dirty="0">
                          <a:solidFill>
                            <a:srgbClr val="85312F"/>
                          </a:solidFill>
                          <a:effectLst/>
                          <a:latin typeface="Calibri" panose="020F0502020204030204" pitchFamily="34" charset="0"/>
                          <a:cs typeface="Calibri" panose="020F0502020204030204" pitchFamily="34" charset="0"/>
                        </a:rPr>
                        <a:t>cial</a:t>
                      </a:r>
                      <a:r>
                        <a:rPr lang="en-US" sz="1600" b="1" spc="-35" dirty="0">
                          <a:solidFill>
                            <a:srgbClr val="85312F"/>
                          </a:solidFill>
                          <a:effectLst/>
                          <a:latin typeface="Calibri" panose="020F0502020204030204" pitchFamily="34" charset="0"/>
                          <a:cs typeface="Calibri" panose="020F0502020204030204" pitchFamily="34" charset="0"/>
                        </a:rPr>
                        <a:t> </a:t>
                      </a:r>
                      <a:r>
                        <a:rPr lang="en-US" sz="1600" b="1" spc="5" dirty="0" smtClean="0">
                          <a:solidFill>
                            <a:srgbClr val="85312F"/>
                          </a:solidFill>
                          <a:effectLst/>
                          <a:latin typeface="Calibri" panose="020F0502020204030204" pitchFamily="34" charset="0"/>
                          <a:cs typeface="Calibri" panose="020F0502020204030204" pitchFamily="34" charset="0"/>
                        </a:rPr>
                        <a:t>R</a:t>
                      </a:r>
                      <a:r>
                        <a:rPr lang="en-US" sz="1600" b="1" dirty="0" smtClean="0">
                          <a:solidFill>
                            <a:srgbClr val="85312F"/>
                          </a:solidFill>
                          <a:effectLst/>
                          <a:latin typeface="Calibri" panose="020F0502020204030204" pitchFamily="34" charset="0"/>
                          <a:cs typeface="Calibri" panose="020F0502020204030204" pitchFamily="34" charset="0"/>
                        </a:rPr>
                        <a:t>isk</a:t>
                      </a:r>
                    </a:p>
                    <a:p>
                      <a:pPr marL="0" marR="0">
                        <a:lnSpc>
                          <a:spcPts val="1035"/>
                        </a:lnSpc>
                        <a:spcBef>
                          <a:spcPts val="0"/>
                        </a:spcBef>
                        <a:spcAft>
                          <a:spcPts val="0"/>
                        </a:spcAft>
                      </a:pPr>
                      <a:endParaRPr lang="en-US" sz="9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11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1</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F</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c</a:t>
                      </a:r>
                      <a:r>
                        <a:rPr lang="en-US" sz="1400" b="1" spc="10"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al</a:t>
                      </a:r>
                      <a:r>
                        <a:rPr lang="en-US" sz="1400" b="1" spc="-55"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Ho</a:t>
                      </a:r>
                      <a:r>
                        <a:rPr lang="en-US" sz="1400" b="1" spc="15" dirty="0">
                          <a:solidFill>
                            <a:srgbClr val="85312F"/>
                          </a:solidFill>
                          <a:effectLst/>
                          <a:latin typeface="Calibri" panose="020F0502020204030204" pitchFamily="34" charset="0"/>
                          <a:cs typeface="Calibri" panose="020F0502020204030204" pitchFamily="34" charset="0"/>
                        </a:rPr>
                        <a:t>l</a:t>
                      </a:r>
                      <a:r>
                        <a:rPr lang="en-US" sz="1400" b="1" dirty="0">
                          <a:solidFill>
                            <a:srgbClr val="85312F"/>
                          </a:solidFill>
                          <a:effectLst/>
                          <a:latin typeface="Calibri" panose="020F0502020204030204" pitchFamily="34" charset="0"/>
                          <a:cs typeface="Calibri" panose="020F0502020204030204" pitchFamily="34" charset="0"/>
                        </a:rPr>
                        <a:t>d</a:t>
                      </a:r>
                      <a:r>
                        <a:rPr lang="en-US" sz="1400" b="1" spc="-15"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c</a:t>
                      </a:r>
                      <a:r>
                        <a:rPr lang="en-US" sz="1400" b="1" spc="-10" dirty="0">
                          <a:solidFill>
                            <a:srgbClr val="85312F"/>
                          </a:solidFill>
                          <a:effectLst/>
                          <a:latin typeface="Calibri" panose="020F0502020204030204" pitchFamily="34" charset="0"/>
                          <a:cs typeface="Calibri" panose="020F0502020204030204" pitchFamily="34" charset="0"/>
                        </a:rPr>
                        <a:t>o</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c</a:t>
                      </a:r>
                      <a:r>
                        <a:rPr lang="en-US" sz="1400" b="1" spc="10" dirty="0">
                          <a:solidFill>
                            <a:srgbClr val="85312F"/>
                          </a:solidFill>
                          <a:effectLst/>
                          <a:latin typeface="Calibri" panose="020F0502020204030204" pitchFamily="34" charset="0"/>
                          <a:cs typeface="Calibri" panose="020F0502020204030204" pitchFamily="34" charset="0"/>
                        </a:rPr>
                        <a:t>i</a:t>
                      </a:r>
                      <a:r>
                        <a:rPr lang="en-US" sz="1400" b="1" spc="15" dirty="0">
                          <a:solidFill>
                            <a:srgbClr val="85312F"/>
                          </a:solidFill>
                          <a:effectLst/>
                          <a:latin typeface="Calibri" panose="020F0502020204030204" pitchFamily="34" charset="0"/>
                          <a:cs typeface="Calibri" panose="020F0502020204030204" pitchFamily="34" charset="0"/>
                        </a:rPr>
                        <a:t>li</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n</a:t>
                      </a:r>
                    </a:p>
                    <a:p>
                      <a:pPr marL="0" marR="0">
                        <a:lnSpc>
                          <a:spcPct val="115000"/>
                        </a:lnSpc>
                        <a:spcBef>
                          <a:spcPts val="47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2</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T</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g</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d</a:t>
                      </a:r>
                      <a:r>
                        <a:rPr lang="en-US" sz="1400" b="1" spc="-30" dirty="0">
                          <a:solidFill>
                            <a:srgbClr val="85312F"/>
                          </a:solidFill>
                          <a:effectLst/>
                          <a:latin typeface="Calibri" panose="020F0502020204030204" pitchFamily="34" charset="0"/>
                          <a:cs typeface="Calibri" panose="020F0502020204030204" pitchFamily="34" charset="0"/>
                        </a:rPr>
                        <a:t> </a:t>
                      </a:r>
                      <a:r>
                        <a:rPr lang="en-US" sz="1400" b="1" dirty="0" smtClean="0">
                          <a:solidFill>
                            <a:srgbClr val="85312F"/>
                          </a:solidFill>
                          <a:effectLst/>
                          <a:latin typeface="Calibri" panose="020F0502020204030204" pitchFamily="34" charset="0"/>
                          <a:cs typeface="Calibri" panose="020F0502020204030204" pitchFamily="34" charset="0"/>
                        </a:rPr>
                        <a:t>A</a:t>
                      </a:r>
                      <a:r>
                        <a:rPr lang="en-US" sz="1400" b="1" spc="5" dirty="0" smtClean="0">
                          <a:solidFill>
                            <a:srgbClr val="85312F"/>
                          </a:solidFill>
                          <a:effectLst/>
                          <a:latin typeface="Calibri" panose="020F0502020204030204" pitchFamily="34" charset="0"/>
                          <a:cs typeface="Calibri" panose="020F0502020204030204" pitchFamily="34" charset="0"/>
                        </a:rPr>
                        <a:t>d</a:t>
                      </a:r>
                      <a:r>
                        <a:rPr lang="en-US" sz="1400" b="1" dirty="0" smtClean="0">
                          <a:solidFill>
                            <a:srgbClr val="85312F"/>
                          </a:solidFill>
                          <a:effectLst/>
                          <a:latin typeface="Calibri" panose="020F0502020204030204" pitchFamily="34" charset="0"/>
                          <a:cs typeface="Calibri" panose="020F0502020204030204" pitchFamily="34" charset="0"/>
                        </a:rPr>
                        <a:t>m</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spc="5" dirty="0" smtClean="0">
                          <a:solidFill>
                            <a:srgbClr val="85312F"/>
                          </a:solidFill>
                          <a:effectLst/>
                          <a:latin typeface="Calibri" panose="020F0502020204030204" pitchFamily="34" charset="0"/>
                          <a:cs typeface="Calibri" panose="020F0502020204030204" pitchFamily="34" charset="0"/>
                        </a:rPr>
                        <a:t>n</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dirty="0" smtClean="0">
                          <a:solidFill>
                            <a:srgbClr val="85312F"/>
                          </a:solidFill>
                          <a:effectLst/>
                          <a:latin typeface="Calibri" panose="020F0502020204030204" pitchFamily="34" charset="0"/>
                          <a:cs typeface="Calibri" panose="020F0502020204030204" pitchFamily="34" charset="0"/>
                        </a:rPr>
                        <a:t>st</a:t>
                      </a:r>
                      <a:r>
                        <a:rPr lang="en-US" sz="1400" b="1" spc="-5" dirty="0" smtClean="0">
                          <a:solidFill>
                            <a:srgbClr val="85312F"/>
                          </a:solidFill>
                          <a:effectLst/>
                          <a:latin typeface="Calibri" panose="020F0502020204030204" pitchFamily="34" charset="0"/>
                          <a:cs typeface="Calibri" panose="020F0502020204030204" pitchFamily="34" charset="0"/>
                        </a:rPr>
                        <a:t>r</a:t>
                      </a:r>
                      <a:r>
                        <a:rPr lang="en-US" sz="1400" b="1" dirty="0" smtClean="0">
                          <a:solidFill>
                            <a:srgbClr val="85312F"/>
                          </a:solidFill>
                          <a:effectLst/>
                          <a:latin typeface="Calibri" panose="020F0502020204030204" pitchFamily="34" charset="0"/>
                          <a:cs typeface="Calibri" panose="020F0502020204030204" pitchFamily="34" charset="0"/>
                        </a:rPr>
                        <a:t>a</a:t>
                      </a:r>
                      <a:r>
                        <a:rPr lang="en-US" sz="1400" b="1" spc="5" dirty="0" smtClean="0">
                          <a:solidFill>
                            <a:srgbClr val="85312F"/>
                          </a:solidFill>
                          <a:effectLst/>
                          <a:latin typeface="Calibri" panose="020F0502020204030204" pitchFamily="34" charset="0"/>
                          <a:cs typeface="Calibri" panose="020F0502020204030204" pitchFamily="34" charset="0"/>
                        </a:rPr>
                        <a:t>t</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dirty="0" smtClean="0">
                          <a:solidFill>
                            <a:srgbClr val="85312F"/>
                          </a:solidFill>
                          <a:effectLst/>
                          <a:latin typeface="Calibri" panose="020F0502020204030204" pitchFamily="34" charset="0"/>
                          <a:cs typeface="Calibri" panose="020F0502020204030204" pitchFamily="34" charset="0"/>
                        </a:rPr>
                        <a:t>ve S</a:t>
                      </a:r>
                      <a:r>
                        <a:rPr lang="en-US" sz="1400" b="1" spc="10" dirty="0" smtClean="0">
                          <a:solidFill>
                            <a:srgbClr val="85312F"/>
                          </a:solidFill>
                          <a:effectLst/>
                          <a:latin typeface="Calibri" panose="020F0502020204030204" pitchFamily="34" charset="0"/>
                          <a:cs typeface="Calibri" panose="020F0502020204030204" pitchFamily="34" charset="0"/>
                        </a:rPr>
                        <a:t>u</a:t>
                      </a:r>
                      <a:r>
                        <a:rPr lang="en-US" sz="1400" b="1" spc="5" dirty="0" smtClean="0">
                          <a:solidFill>
                            <a:srgbClr val="85312F"/>
                          </a:solidFill>
                          <a:effectLst/>
                          <a:latin typeface="Calibri" panose="020F0502020204030204" pitchFamily="34" charset="0"/>
                          <a:cs typeface="Calibri" panose="020F0502020204030204" pitchFamily="34" charset="0"/>
                        </a:rPr>
                        <a:t>pp</a:t>
                      </a:r>
                      <a:r>
                        <a:rPr lang="en-US" sz="1400" b="1" spc="-5" dirty="0" smtClean="0">
                          <a:solidFill>
                            <a:srgbClr val="85312F"/>
                          </a:solidFill>
                          <a:effectLst/>
                          <a:latin typeface="Calibri" panose="020F0502020204030204" pitchFamily="34" charset="0"/>
                          <a:cs typeface="Calibri" panose="020F0502020204030204" pitchFamily="34" charset="0"/>
                        </a:rPr>
                        <a:t>or</a:t>
                      </a:r>
                      <a:r>
                        <a:rPr lang="en-US" sz="1400" b="1" dirty="0" smtClean="0">
                          <a:solidFill>
                            <a:srgbClr val="85312F"/>
                          </a:solidFill>
                          <a:effectLst/>
                          <a:latin typeface="Calibri" panose="020F0502020204030204" pitchFamily="34" charset="0"/>
                          <a:cs typeface="Calibri" panose="020F0502020204030204" pitchFamily="34" charset="0"/>
                        </a:rPr>
                        <a:t>t</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48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3</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Se</a:t>
                      </a:r>
                      <a:r>
                        <a:rPr lang="en-US" sz="1400" b="1" spc="10" dirty="0">
                          <a:solidFill>
                            <a:srgbClr val="85312F"/>
                          </a:solidFill>
                          <a:effectLst/>
                          <a:latin typeface="Calibri" panose="020F0502020204030204" pitchFamily="34" charset="0"/>
                          <a:cs typeface="Calibri" panose="020F0502020204030204" pitchFamily="34" charset="0"/>
                        </a:rPr>
                        <a:t>l</a:t>
                      </a:r>
                      <a:r>
                        <a:rPr lang="en-US" sz="1400" b="1" dirty="0">
                          <a:solidFill>
                            <a:srgbClr val="85312F"/>
                          </a:solidFill>
                          <a:effectLst/>
                          <a:latin typeface="Calibri" panose="020F0502020204030204" pitchFamily="34" charset="0"/>
                          <a:cs typeface="Calibri" panose="020F0502020204030204" pitchFamily="34" charset="0"/>
                        </a:rPr>
                        <a:t>f</a:t>
                      </a:r>
                      <a:r>
                        <a:rPr lang="en-US" sz="1400" b="1" spc="5" dirty="0">
                          <a:solidFill>
                            <a:srgbClr val="85312F"/>
                          </a:solidFill>
                          <a:effectLst/>
                          <a:latin typeface="Calibri" panose="020F0502020204030204" pitchFamily="34" charset="0"/>
                          <a:cs typeface="Calibri" panose="020F0502020204030204" pitchFamily="34" charset="0"/>
                        </a:rPr>
                        <a:t>-</a:t>
                      </a:r>
                      <a:r>
                        <a:rPr lang="en-US" sz="1400" b="1" dirty="0">
                          <a:solidFill>
                            <a:srgbClr val="85312F"/>
                          </a:solidFill>
                          <a:effectLst/>
                          <a:latin typeface="Calibri" panose="020F0502020204030204" pitchFamily="34" charset="0"/>
                          <a:cs typeface="Calibri" panose="020F0502020204030204" pitchFamily="34" charset="0"/>
                        </a:rPr>
                        <a:t>Se</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dirty="0">
                          <a:solidFill>
                            <a:srgbClr val="85312F"/>
                          </a:solidFill>
                          <a:effectLst/>
                          <a:latin typeface="Calibri" panose="020F0502020204030204" pitchFamily="34" charset="0"/>
                          <a:cs typeface="Calibri" panose="020F0502020204030204" pitchFamily="34" charset="0"/>
                        </a:rPr>
                        <a:t>v</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ce</a:t>
                      </a:r>
                      <a:r>
                        <a:rPr lang="en-US" sz="1400" b="1" spc="-5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F</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c</a:t>
                      </a:r>
                      <a:r>
                        <a:rPr lang="en-US" sz="1400" b="1" spc="10"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al</a:t>
                      </a:r>
                      <a:r>
                        <a:rPr lang="en-US" sz="1400" b="1" spc="-55" dirty="0">
                          <a:solidFill>
                            <a:srgbClr val="85312F"/>
                          </a:solidFill>
                          <a:effectLst/>
                          <a:latin typeface="Calibri" panose="020F0502020204030204" pitchFamily="34" charset="0"/>
                          <a:cs typeface="Calibri" panose="020F0502020204030204" pitchFamily="34" charset="0"/>
                        </a:rPr>
                        <a:t> </a:t>
                      </a:r>
                      <a:r>
                        <a:rPr lang="en-US" sz="1400" b="1" dirty="0" smtClean="0">
                          <a:solidFill>
                            <a:srgbClr val="85312F"/>
                          </a:solidFill>
                          <a:effectLst/>
                          <a:latin typeface="Calibri" panose="020F0502020204030204" pitchFamily="34" charset="0"/>
                          <a:cs typeface="Calibri" panose="020F0502020204030204" pitchFamily="34" charset="0"/>
                        </a:rPr>
                        <a:t>A</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dirty="0" smtClean="0">
                          <a:solidFill>
                            <a:srgbClr val="85312F"/>
                          </a:solidFill>
                          <a:effectLst/>
                          <a:latin typeface="Calibri" panose="020F0502020204030204" pitchFamily="34" charset="0"/>
                          <a:cs typeface="Calibri" panose="020F0502020204030204" pitchFamily="34" charset="0"/>
                        </a:rPr>
                        <a:t>d C</a:t>
                      </a:r>
                      <a:r>
                        <a:rPr lang="en-US" sz="1400" b="1" spc="-5" dirty="0" smtClean="0">
                          <a:solidFill>
                            <a:srgbClr val="85312F"/>
                          </a:solidFill>
                          <a:effectLst/>
                          <a:latin typeface="Calibri" panose="020F0502020204030204" pitchFamily="34" charset="0"/>
                          <a:cs typeface="Calibri" panose="020F0502020204030204" pitchFamily="34" charset="0"/>
                        </a:rPr>
                        <a:t>o</a:t>
                      </a:r>
                      <a:r>
                        <a:rPr lang="en-US" sz="1400" b="1" spc="5" dirty="0" smtClean="0">
                          <a:solidFill>
                            <a:srgbClr val="85312F"/>
                          </a:solidFill>
                          <a:effectLst/>
                          <a:latin typeface="Calibri" panose="020F0502020204030204" pitchFamily="34" charset="0"/>
                          <a:cs typeface="Calibri" panose="020F0502020204030204" pitchFamily="34" charset="0"/>
                        </a:rPr>
                        <a:t>un</a:t>
                      </a:r>
                      <a:r>
                        <a:rPr lang="en-US" sz="1400" b="1" dirty="0" smtClean="0">
                          <a:solidFill>
                            <a:srgbClr val="85312F"/>
                          </a:solidFill>
                          <a:effectLst/>
                          <a:latin typeface="Calibri" panose="020F0502020204030204" pitchFamily="34" charset="0"/>
                          <a:cs typeface="Calibri" panose="020F0502020204030204" pitchFamily="34" charset="0"/>
                        </a:rPr>
                        <a:t>s</a:t>
                      </a:r>
                      <a:r>
                        <a:rPr lang="en-US" sz="1400" b="1" spc="-10" dirty="0" smtClean="0">
                          <a:solidFill>
                            <a:srgbClr val="85312F"/>
                          </a:solidFill>
                          <a:effectLst/>
                          <a:latin typeface="Calibri" panose="020F0502020204030204" pitchFamily="34" charset="0"/>
                          <a:cs typeface="Calibri" panose="020F0502020204030204" pitchFamily="34" charset="0"/>
                        </a:rPr>
                        <a:t>e</a:t>
                      </a:r>
                      <a:r>
                        <a:rPr lang="en-US" sz="1400" b="1" spc="15" dirty="0" smtClean="0">
                          <a:solidFill>
                            <a:srgbClr val="85312F"/>
                          </a:solidFill>
                          <a:effectLst/>
                          <a:latin typeface="Calibri" panose="020F0502020204030204" pitchFamily="34" charset="0"/>
                          <a:cs typeface="Calibri" panose="020F0502020204030204" pitchFamily="34" charset="0"/>
                        </a:rPr>
                        <a:t>li</a:t>
                      </a:r>
                      <a:r>
                        <a:rPr lang="en-US" sz="1400" b="1" spc="5" dirty="0" smtClean="0">
                          <a:solidFill>
                            <a:srgbClr val="85312F"/>
                          </a:solidFill>
                          <a:effectLst/>
                          <a:latin typeface="Calibri" panose="020F0502020204030204" pitchFamily="34" charset="0"/>
                          <a:cs typeface="Calibri" panose="020F0502020204030204" pitchFamily="34" charset="0"/>
                        </a:rPr>
                        <a:t>n</a:t>
                      </a:r>
                      <a:r>
                        <a:rPr lang="en-US" sz="1400" b="1" dirty="0" smtClean="0">
                          <a:solidFill>
                            <a:srgbClr val="85312F"/>
                          </a:solidFill>
                          <a:effectLst/>
                          <a:latin typeface="Calibri" panose="020F0502020204030204" pitchFamily="34" charset="0"/>
                          <a:cs typeface="Calibri" panose="020F0502020204030204" pitchFamily="34" charset="0"/>
                        </a:rPr>
                        <a:t>g</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85312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5312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800" b="1" dirty="0">
                        <a:solidFill>
                          <a:srgbClr val="85312F"/>
                        </a:solidFill>
                        <a:effectLst/>
                        <a:latin typeface="Calibri" panose="020F0502020204030204" pitchFamily="34" charset="0"/>
                        <a:cs typeface="Calibri" panose="020F0502020204030204" pitchFamily="34" charset="0"/>
                      </a:endParaRPr>
                    </a:p>
                    <a:p>
                      <a:pPr marL="0" marR="0">
                        <a:lnSpc>
                          <a:spcPts val="1035"/>
                        </a:lnSpc>
                        <a:spcBef>
                          <a:spcPts val="0"/>
                        </a:spcBef>
                        <a:spcAft>
                          <a:spcPts val="0"/>
                        </a:spcAft>
                      </a:pPr>
                      <a:r>
                        <a:rPr lang="en-US" sz="1800" b="1" spc="5" dirty="0">
                          <a:solidFill>
                            <a:srgbClr val="85312F"/>
                          </a:solidFill>
                          <a:effectLst/>
                          <a:latin typeface="Calibri" panose="020F0502020204030204" pitchFamily="34" charset="0"/>
                          <a:cs typeface="Calibri" panose="020F0502020204030204" pitchFamily="34" charset="0"/>
                        </a:rPr>
                        <a:t>2</a:t>
                      </a:r>
                      <a:endParaRPr lang="en-US" sz="1800" b="1" dirty="0">
                        <a:solidFill>
                          <a:srgbClr val="85312F"/>
                        </a:solidFill>
                        <a:effectLst/>
                        <a:latin typeface="Calibri" panose="020F0502020204030204" pitchFamily="34" charset="0"/>
                        <a:cs typeface="Calibri" panose="020F0502020204030204" pitchFamily="34" charset="0"/>
                      </a:endParaRP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ts val="1035"/>
                        </a:lnSpc>
                        <a:spcBef>
                          <a:spcPts val="0"/>
                        </a:spcBef>
                        <a:spcAft>
                          <a:spcPts val="0"/>
                        </a:spcAft>
                      </a:pPr>
                      <a:r>
                        <a:rPr lang="en-US" sz="1600" b="1" spc="5" dirty="0">
                          <a:solidFill>
                            <a:srgbClr val="85312F"/>
                          </a:solidFill>
                          <a:effectLst/>
                          <a:latin typeface="Calibri" panose="020F0502020204030204" pitchFamily="34" charset="0"/>
                          <a:cs typeface="Calibri" panose="020F0502020204030204" pitchFamily="34" charset="0"/>
                        </a:rPr>
                        <a:t>A</a:t>
                      </a:r>
                      <a:r>
                        <a:rPr lang="en-US" sz="1600" b="1" dirty="0">
                          <a:solidFill>
                            <a:srgbClr val="85312F"/>
                          </a:solidFill>
                          <a:effectLst/>
                          <a:latin typeface="Calibri" panose="020F0502020204030204" pitchFamily="34" charset="0"/>
                          <a:cs typeface="Calibri" panose="020F0502020204030204" pitchFamily="34" charset="0"/>
                        </a:rPr>
                        <a:t>cad</a:t>
                      </a:r>
                      <a:r>
                        <a:rPr lang="en-US" sz="1600" b="1" spc="-5" dirty="0">
                          <a:solidFill>
                            <a:srgbClr val="85312F"/>
                          </a:solidFill>
                          <a:effectLst/>
                          <a:latin typeface="Calibri" panose="020F0502020204030204" pitchFamily="34" charset="0"/>
                          <a:cs typeface="Calibri" panose="020F0502020204030204" pitchFamily="34" charset="0"/>
                        </a:rPr>
                        <a:t>e</a:t>
                      </a:r>
                      <a:r>
                        <a:rPr lang="en-US" sz="1600" b="1" dirty="0">
                          <a:solidFill>
                            <a:srgbClr val="85312F"/>
                          </a:solidFill>
                          <a:effectLst/>
                          <a:latin typeface="Calibri" panose="020F0502020204030204" pitchFamily="34" charset="0"/>
                          <a:cs typeface="Calibri" panose="020F0502020204030204" pitchFamily="34" charset="0"/>
                        </a:rPr>
                        <a:t>m</a:t>
                      </a:r>
                      <a:r>
                        <a:rPr lang="en-US" sz="1600" b="1" spc="5" dirty="0">
                          <a:solidFill>
                            <a:srgbClr val="85312F"/>
                          </a:solidFill>
                          <a:effectLst/>
                          <a:latin typeface="Calibri" panose="020F0502020204030204" pitchFamily="34" charset="0"/>
                          <a:cs typeface="Calibri" panose="020F0502020204030204" pitchFamily="34" charset="0"/>
                        </a:rPr>
                        <a:t>i</a:t>
                      </a:r>
                      <a:r>
                        <a:rPr lang="en-US" sz="1600" b="1" dirty="0">
                          <a:solidFill>
                            <a:srgbClr val="85312F"/>
                          </a:solidFill>
                          <a:effectLst/>
                          <a:latin typeface="Calibri" panose="020F0502020204030204" pitchFamily="34" charset="0"/>
                          <a:cs typeface="Calibri" panose="020F0502020204030204" pitchFamily="34" charset="0"/>
                        </a:rPr>
                        <a:t>c</a:t>
                      </a:r>
                      <a:r>
                        <a:rPr lang="en-US" sz="1600" b="1" spc="-20" dirty="0">
                          <a:solidFill>
                            <a:srgbClr val="85312F"/>
                          </a:solidFill>
                          <a:effectLst/>
                          <a:latin typeface="Calibri" panose="020F0502020204030204" pitchFamily="34" charset="0"/>
                          <a:cs typeface="Calibri" panose="020F0502020204030204" pitchFamily="34" charset="0"/>
                        </a:rPr>
                        <a:t> </a:t>
                      </a:r>
                      <a:r>
                        <a:rPr lang="en-US" sz="1600" b="1" spc="5" dirty="0" smtClean="0">
                          <a:solidFill>
                            <a:srgbClr val="85312F"/>
                          </a:solidFill>
                          <a:effectLst/>
                          <a:latin typeface="Calibri" panose="020F0502020204030204" pitchFamily="34" charset="0"/>
                          <a:cs typeface="Calibri" panose="020F0502020204030204" pitchFamily="34" charset="0"/>
                        </a:rPr>
                        <a:t>R</a:t>
                      </a:r>
                      <a:r>
                        <a:rPr lang="en-US" sz="1600" b="1" dirty="0" smtClean="0">
                          <a:solidFill>
                            <a:srgbClr val="85312F"/>
                          </a:solidFill>
                          <a:effectLst/>
                          <a:latin typeface="Calibri" panose="020F0502020204030204" pitchFamily="34" charset="0"/>
                          <a:cs typeface="Calibri" panose="020F0502020204030204" pitchFamily="34" charset="0"/>
                        </a:rPr>
                        <a:t>isk</a:t>
                      </a:r>
                    </a:p>
                    <a:p>
                      <a:pPr marL="0" marR="0">
                        <a:lnSpc>
                          <a:spcPts val="1035"/>
                        </a:lnSpc>
                        <a:spcBef>
                          <a:spcPts val="0"/>
                        </a:spcBef>
                        <a:spcAft>
                          <a:spcPts val="0"/>
                        </a:spcAft>
                      </a:pPr>
                      <a:endParaRPr lang="en-US" sz="9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11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4</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D</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c</a:t>
                      </a:r>
                      <a:r>
                        <a:rPr lang="en-US" sz="1400" b="1" spc="5" dirty="0">
                          <a:solidFill>
                            <a:srgbClr val="85312F"/>
                          </a:solidFill>
                          <a:effectLst/>
                          <a:latin typeface="Calibri" panose="020F0502020204030204" pitchFamily="34" charset="0"/>
                          <a:cs typeface="Calibri" panose="020F0502020204030204" pitchFamily="34" charset="0"/>
                        </a:rPr>
                        <a:t>u</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s</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n</a:t>
                      </a:r>
                      <a:r>
                        <a:rPr lang="en-US" sz="1400" b="1" spc="-2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P</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st </a:t>
                      </a:r>
                      <a:r>
                        <a:rPr lang="en-US" sz="1400" b="1" spc="5" dirty="0" smtClean="0">
                          <a:solidFill>
                            <a:srgbClr val="85312F"/>
                          </a:solidFill>
                          <a:effectLst/>
                          <a:latin typeface="Calibri" panose="020F0502020204030204" pitchFamily="34" charset="0"/>
                          <a:cs typeface="Calibri" panose="020F0502020204030204" pitchFamily="34" charset="0"/>
                        </a:rPr>
                        <a:t>R</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dirty="0" smtClean="0">
                          <a:solidFill>
                            <a:srgbClr val="85312F"/>
                          </a:solidFill>
                          <a:effectLst/>
                          <a:latin typeface="Calibri" panose="020F0502020204030204" pitchFamily="34" charset="0"/>
                          <a:cs typeface="Calibri" panose="020F0502020204030204" pitchFamily="34" charset="0"/>
                        </a:rPr>
                        <a:t>sk Tags</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47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5</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Fac</a:t>
                      </a:r>
                      <a:r>
                        <a:rPr lang="en-US" sz="1400" b="1" spc="5" dirty="0">
                          <a:solidFill>
                            <a:srgbClr val="85312F"/>
                          </a:solidFill>
                          <a:effectLst/>
                          <a:latin typeface="Calibri" panose="020F0502020204030204" pitchFamily="34" charset="0"/>
                          <a:cs typeface="Calibri" panose="020F0502020204030204" pitchFamily="34" charset="0"/>
                        </a:rPr>
                        <a:t>u</a:t>
                      </a:r>
                      <a:r>
                        <a:rPr lang="en-US" sz="1400" b="1" spc="15" dirty="0">
                          <a:solidFill>
                            <a:srgbClr val="85312F"/>
                          </a:solidFill>
                          <a:effectLst/>
                          <a:latin typeface="Calibri" panose="020F0502020204030204" pitchFamily="34" charset="0"/>
                          <a:cs typeface="Calibri" panose="020F0502020204030204" pitchFamily="34" charset="0"/>
                        </a:rPr>
                        <a:t>l</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dirty="0">
                          <a:solidFill>
                            <a:srgbClr val="85312F"/>
                          </a:solidFill>
                          <a:effectLst/>
                          <a:latin typeface="Calibri" panose="020F0502020204030204" pitchFamily="34" charset="0"/>
                          <a:cs typeface="Calibri" panose="020F0502020204030204" pitchFamily="34" charset="0"/>
                        </a:rPr>
                        <a:t>y</a:t>
                      </a:r>
                      <a:r>
                        <a:rPr lang="en-US" sz="1400" b="1" spc="-40" dirty="0">
                          <a:solidFill>
                            <a:srgbClr val="85312F"/>
                          </a:solidFill>
                          <a:effectLst/>
                          <a:latin typeface="Calibri" panose="020F0502020204030204" pitchFamily="34" charset="0"/>
                          <a:cs typeface="Calibri" panose="020F0502020204030204" pitchFamily="34" charset="0"/>
                        </a:rPr>
                        <a:t> </a:t>
                      </a:r>
                      <a:r>
                        <a:rPr lang="en-US" sz="1400" b="1" dirty="0" smtClean="0">
                          <a:solidFill>
                            <a:srgbClr val="85312F"/>
                          </a:solidFill>
                          <a:effectLst/>
                          <a:latin typeface="Calibri" panose="020F0502020204030204" pitchFamily="34" charset="0"/>
                          <a:cs typeface="Calibri" panose="020F0502020204030204" pitchFamily="34" charset="0"/>
                        </a:rPr>
                        <a:t>T</a:t>
                      </a:r>
                      <a:r>
                        <a:rPr lang="en-US" sz="1400" b="1" spc="5" dirty="0" smtClean="0">
                          <a:solidFill>
                            <a:srgbClr val="85312F"/>
                          </a:solidFill>
                          <a:effectLst/>
                          <a:latin typeface="Calibri" panose="020F0502020204030204" pitchFamily="34" charset="0"/>
                          <a:cs typeface="Calibri" panose="020F0502020204030204" pitchFamily="34" charset="0"/>
                        </a:rPr>
                        <a:t>ut</a:t>
                      </a:r>
                      <a:r>
                        <a:rPr lang="en-US" sz="1400" b="1" spc="-5" dirty="0" smtClean="0">
                          <a:solidFill>
                            <a:srgbClr val="85312F"/>
                          </a:solidFill>
                          <a:effectLst/>
                          <a:latin typeface="Calibri" panose="020F0502020204030204" pitchFamily="34" charset="0"/>
                          <a:cs typeface="Calibri" panose="020F0502020204030204" pitchFamily="34" charset="0"/>
                        </a:rPr>
                        <a:t>or</a:t>
                      </a:r>
                      <a:r>
                        <a:rPr lang="en-US" sz="1400" b="1" spc="15" dirty="0" smtClean="0">
                          <a:solidFill>
                            <a:srgbClr val="85312F"/>
                          </a:solidFill>
                          <a:effectLst/>
                          <a:latin typeface="Calibri" panose="020F0502020204030204" pitchFamily="34" charset="0"/>
                          <a:cs typeface="Calibri" panose="020F0502020204030204" pitchFamily="34" charset="0"/>
                        </a:rPr>
                        <a:t>i</a:t>
                      </a:r>
                      <a:r>
                        <a:rPr lang="en-US" sz="1400" b="1" dirty="0" smtClean="0">
                          <a:solidFill>
                            <a:srgbClr val="85312F"/>
                          </a:solidFill>
                          <a:effectLst/>
                          <a:latin typeface="Calibri" panose="020F0502020204030204" pitchFamily="34" charset="0"/>
                          <a:cs typeface="Calibri" panose="020F0502020204030204" pitchFamily="34" charset="0"/>
                        </a:rPr>
                        <a:t>al </a:t>
                      </a:r>
                      <a:r>
                        <a:rPr lang="en-US" sz="1400" b="1" spc="5" dirty="0" smtClean="0">
                          <a:solidFill>
                            <a:srgbClr val="85312F"/>
                          </a:solidFill>
                          <a:effectLst/>
                          <a:latin typeface="Calibri" panose="020F0502020204030204" pitchFamily="34" charset="0"/>
                          <a:cs typeface="Calibri" panose="020F0502020204030204" pitchFamily="34" charset="0"/>
                        </a:rPr>
                        <a:t>R</a:t>
                      </a:r>
                      <a:r>
                        <a:rPr lang="en-US" sz="1400" b="1" spc="-5" dirty="0" smtClean="0">
                          <a:solidFill>
                            <a:srgbClr val="85312F"/>
                          </a:solidFill>
                          <a:effectLst/>
                          <a:latin typeface="Calibri" panose="020F0502020204030204" pitchFamily="34" charset="0"/>
                          <a:cs typeface="Calibri" panose="020F0502020204030204" pitchFamily="34" charset="0"/>
                        </a:rPr>
                        <a:t>e</a:t>
                      </a:r>
                      <a:r>
                        <a:rPr lang="en-US" sz="1400" b="1" dirty="0" smtClean="0">
                          <a:solidFill>
                            <a:srgbClr val="85312F"/>
                          </a:solidFill>
                          <a:effectLst/>
                          <a:latin typeface="Calibri" panose="020F0502020204030204" pitchFamily="34" charset="0"/>
                          <a:cs typeface="Calibri" panose="020F0502020204030204" pitchFamily="34" charset="0"/>
                        </a:rPr>
                        <a:t>f</a:t>
                      </a:r>
                      <a:r>
                        <a:rPr lang="en-US" sz="1400" b="1" spc="-5" dirty="0" smtClean="0">
                          <a:solidFill>
                            <a:srgbClr val="85312F"/>
                          </a:solidFill>
                          <a:effectLst/>
                          <a:latin typeface="Calibri" panose="020F0502020204030204" pitchFamily="34" charset="0"/>
                          <a:cs typeface="Calibri" panose="020F0502020204030204" pitchFamily="34" charset="0"/>
                        </a:rPr>
                        <a:t>err</a:t>
                      </a:r>
                      <a:r>
                        <a:rPr lang="en-US" sz="1400" b="1" dirty="0" smtClean="0">
                          <a:solidFill>
                            <a:srgbClr val="85312F"/>
                          </a:solidFill>
                          <a:effectLst/>
                          <a:latin typeface="Calibri" panose="020F0502020204030204" pitchFamily="34" charset="0"/>
                          <a:cs typeface="Calibri" panose="020F0502020204030204" pitchFamily="34" charset="0"/>
                        </a:rPr>
                        <a:t>a</a:t>
                      </a:r>
                      <a:r>
                        <a:rPr lang="en-US" sz="1400" b="1" spc="15" dirty="0" smtClean="0">
                          <a:solidFill>
                            <a:srgbClr val="85312F"/>
                          </a:solidFill>
                          <a:effectLst/>
                          <a:latin typeface="Calibri" panose="020F0502020204030204" pitchFamily="34" charset="0"/>
                          <a:cs typeface="Calibri" panose="020F0502020204030204" pitchFamily="34" charset="0"/>
                        </a:rPr>
                        <a:t>l</a:t>
                      </a:r>
                      <a:r>
                        <a:rPr lang="en-US" sz="1400" b="1" dirty="0" smtClean="0">
                          <a:solidFill>
                            <a:srgbClr val="85312F"/>
                          </a:solidFill>
                          <a:effectLst/>
                          <a:latin typeface="Calibri" panose="020F0502020204030204" pitchFamily="34" charset="0"/>
                          <a:cs typeface="Calibri" panose="020F0502020204030204" pitchFamily="34" charset="0"/>
                        </a:rPr>
                        <a:t>s</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48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6</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sk</a:t>
                      </a:r>
                      <a:r>
                        <a:rPr lang="en-US" sz="1400" b="1" spc="-2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Sc</a:t>
                      </a:r>
                      <a:r>
                        <a:rPr lang="en-US" sz="1400" b="1" spc="-5" dirty="0">
                          <a:solidFill>
                            <a:srgbClr val="85312F"/>
                          </a:solidFill>
                          <a:effectLst/>
                          <a:latin typeface="Calibri" panose="020F0502020204030204" pitchFamily="34" charset="0"/>
                          <a:cs typeface="Calibri" panose="020F0502020204030204" pitchFamily="34" charset="0"/>
                        </a:rPr>
                        <a:t>or</a:t>
                      </a:r>
                      <a:r>
                        <a:rPr lang="en-US" sz="1400" b="1" dirty="0">
                          <a:solidFill>
                            <a:srgbClr val="85312F"/>
                          </a:solidFill>
                          <a:effectLst/>
                          <a:latin typeface="Calibri" panose="020F0502020204030204" pitchFamily="34" charset="0"/>
                          <a:cs typeface="Calibri" panose="020F0502020204030204" pitchFamily="34" charset="0"/>
                        </a:rPr>
                        <a:t>e</a:t>
                      </a:r>
                      <a:r>
                        <a:rPr lang="en-US" sz="1400" b="1" spc="1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A</a:t>
                      </a:r>
                      <a:r>
                        <a:rPr lang="en-US" sz="1400" b="1" spc="10"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a</a:t>
                      </a:r>
                      <a:r>
                        <a:rPr lang="en-US" sz="1400" b="1" spc="15" dirty="0">
                          <a:solidFill>
                            <a:srgbClr val="85312F"/>
                          </a:solidFill>
                          <a:effectLst/>
                          <a:latin typeface="Calibri" panose="020F0502020204030204" pitchFamily="34" charset="0"/>
                          <a:cs typeface="Calibri" panose="020F0502020204030204" pitchFamily="34" charset="0"/>
                        </a:rPr>
                        <a:t>l</a:t>
                      </a:r>
                      <a:r>
                        <a:rPr lang="en-US" sz="1400" b="1" dirty="0">
                          <a:solidFill>
                            <a:srgbClr val="85312F"/>
                          </a:solidFill>
                          <a:effectLst/>
                          <a:latin typeface="Calibri" panose="020F0502020204030204" pitchFamily="34" charset="0"/>
                          <a:cs typeface="Calibri" panose="020F0502020204030204" pitchFamily="34" charset="0"/>
                        </a:rPr>
                        <a:t>yt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cs</a:t>
                      </a: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5312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gn="l" defTabSz="914400" rtl="0" eaLnBrk="1" latinLnBrk="0" hangingPunct="1">
                        <a:lnSpc>
                          <a:spcPts val="1035"/>
                        </a:lnSpc>
                        <a:spcBef>
                          <a:spcPts val="0"/>
                        </a:spcBef>
                        <a:spcAft>
                          <a:spcPts val="0"/>
                        </a:spcAft>
                      </a:pPr>
                      <a:r>
                        <a:rPr lang="en-US" sz="1800" b="1" kern="1200" dirty="0">
                          <a:solidFill>
                            <a:srgbClr val="85312F"/>
                          </a:solidFill>
                          <a:effectLst/>
                          <a:latin typeface="Calibri" panose="020F0502020204030204" pitchFamily="34" charset="0"/>
                          <a:ea typeface="+mn-ea"/>
                          <a:cs typeface="Calibri" panose="020F0502020204030204" pitchFamily="34" charset="0"/>
                        </a:rPr>
                        <a:t>3</a:t>
                      </a: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gn="l" defTabSz="914400" rtl="0" eaLnBrk="1" latinLnBrk="0" hangingPunct="1">
                        <a:lnSpc>
                          <a:spcPts val="1035"/>
                        </a:lnSpc>
                        <a:spcBef>
                          <a:spcPts val="0"/>
                        </a:spcBef>
                        <a:spcAft>
                          <a:spcPts val="0"/>
                        </a:spcAft>
                      </a:pPr>
                      <a:r>
                        <a:rPr lang="en-US" sz="1600" b="1" kern="1200" spc="5" dirty="0">
                          <a:solidFill>
                            <a:srgbClr val="85312F"/>
                          </a:solidFill>
                          <a:effectLst/>
                          <a:latin typeface="Calibri" panose="020F0502020204030204" pitchFamily="34" charset="0"/>
                          <a:ea typeface="+mn-ea"/>
                          <a:cs typeface="Calibri" panose="020F0502020204030204" pitchFamily="34" charset="0"/>
                        </a:rPr>
                        <a:t>Engagement </a:t>
                      </a:r>
                      <a:r>
                        <a:rPr lang="en-US" sz="1600" b="1" kern="1200" spc="5" dirty="0" smtClean="0">
                          <a:solidFill>
                            <a:srgbClr val="85312F"/>
                          </a:solidFill>
                          <a:effectLst/>
                          <a:latin typeface="Calibri" panose="020F0502020204030204" pitchFamily="34" charset="0"/>
                          <a:ea typeface="+mn-ea"/>
                          <a:cs typeface="Calibri" panose="020F0502020204030204" pitchFamily="34" charset="0"/>
                        </a:rPr>
                        <a:t>Risk</a:t>
                      </a:r>
                    </a:p>
                    <a:p>
                      <a:pPr marL="0" marR="0">
                        <a:lnSpc>
                          <a:spcPts val="1035"/>
                        </a:lnSpc>
                        <a:spcBef>
                          <a:spcPts val="0"/>
                        </a:spcBef>
                        <a:spcAft>
                          <a:spcPts val="0"/>
                        </a:spcAft>
                      </a:pPr>
                      <a:endParaRPr lang="en-US" sz="900" b="1" dirty="0">
                        <a:solidFill>
                          <a:srgbClr val="85312F"/>
                        </a:solidFill>
                        <a:effectLst/>
                        <a:latin typeface="Calibri" panose="020F0502020204030204" pitchFamily="34" charset="0"/>
                        <a:cs typeface="Calibri" panose="020F0502020204030204" pitchFamily="34" charset="0"/>
                      </a:endParaRPr>
                    </a:p>
                    <a:p>
                      <a:pPr marL="0" marR="0">
                        <a:lnSpc>
                          <a:spcPct val="115000"/>
                        </a:lnSpc>
                        <a:spcBef>
                          <a:spcPts val="11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7</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M</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dt</a:t>
                      </a:r>
                      <a:r>
                        <a:rPr lang="en-US" sz="1400" b="1" spc="-5" dirty="0">
                          <a:solidFill>
                            <a:srgbClr val="85312F"/>
                          </a:solidFill>
                          <a:effectLst/>
                          <a:latin typeface="Calibri" panose="020F0502020204030204" pitchFamily="34" charset="0"/>
                          <a:cs typeface="Calibri" panose="020F0502020204030204" pitchFamily="34" charset="0"/>
                        </a:rPr>
                        <a:t>er</a:t>
                      </a:r>
                      <a:r>
                        <a:rPr lang="en-US" sz="1400" b="1" dirty="0">
                          <a:solidFill>
                            <a:srgbClr val="85312F"/>
                          </a:solidFill>
                          <a:effectLst/>
                          <a:latin typeface="Calibri" panose="020F0502020204030204" pitchFamily="34" charset="0"/>
                          <a:cs typeface="Calibri" panose="020F0502020204030204" pitchFamily="34" charset="0"/>
                        </a:rPr>
                        <a:t>m</a:t>
                      </a:r>
                      <a:r>
                        <a:rPr lang="en-US" sz="1400" b="1" spc="-2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5" dirty="0">
                          <a:solidFill>
                            <a:srgbClr val="85312F"/>
                          </a:solidFill>
                          <a:effectLst/>
                          <a:latin typeface="Calibri" panose="020F0502020204030204" pitchFamily="34" charset="0"/>
                          <a:cs typeface="Calibri" panose="020F0502020204030204" pitchFamily="34" charset="0"/>
                        </a:rPr>
                        <a:t>re</a:t>
                      </a:r>
                      <a:r>
                        <a:rPr lang="en-US" sz="1400" b="1" dirty="0">
                          <a:solidFill>
                            <a:srgbClr val="85312F"/>
                          </a:solidFill>
                          <a:effectLst/>
                          <a:latin typeface="Calibri" panose="020F0502020204030204" pitchFamily="34" charset="0"/>
                          <a:cs typeface="Calibri" panose="020F0502020204030204" pitchFamily="34" charset="0"/>
                        </a:rPr>
                        <a:t>ss</a:t>
                      </a:r>
                    </a:p>
                    <a:p>
                      <a:pPr marL="228600" marR="0">
                        <a:lnSpc>
                          <a:spcPts val="120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Q</a:t>
                      </a:r>
                      <a:r>
                        <a:rPr lang="en-US" sz="1400" b="1" spc="5" dirty="0">
                          <a:solidFill>
                            <a:srgbClr val="85312F"/>
                          </a:solidFill>
                          <a:effectLst/>
                          <a:latin typeface="Calibri" panose="020F0502020204030204" pitchFamily="34" charset="0"/>
                          <a:cs typeface="Calibri" panose="020F0502020204030204" pitchFamily="34" charset="0"/>
                        </a:rPr>
                        <a:t>u</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st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spc="5" dirty="0">
                          <a:solidFill>
                            <a:srgbClr val="85312F"/>
                          </a:solidFill>
                          <a:effectLst/>
                          <a:latin typeface="Calibri" panose="020F0502020204030204" pitchFamily="34" charset="0"/>
                          <a:cs typeface="Calibri" panose="020F0502020204030204" pitchFamily="34" charset="0"/>
                        </a:rPr>
                        <a:t>nn</a:t>
                      </a:r>
                      <a:r>
                        <a:rPr lang="en-US" sz="1400" b="1" dirty="0">
                          <a:solidFill>
                            <a:srgbClr val="85312F"/>
                          </a:solidFill>
                          <a:effectLst/>
                          <a:latin typeface="Calibri" panose="020F0502020204030204" pitchFamily="34" charset="0"/>
                          <a:cs typeface="Calibri" panose="020F0502020204030204" pitchFamily="34" charset="0"/>
                        </a:rPr>
                        <a:t>a</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dirty="0">
                          <a:solidFill>
                            <a:srgbClr val="85312F"/>
                          </a:solidFill>
                          <a:effectLst/>
                          <a:latin typeface="Calibri" panose="020F0502020204030204" pitchFamily="34" charset="0"/>
                          <a:cs typeface="Calibri" panose="020F0502020204030204" pitchFamily="34" charset="0"/>
                        </a:rPr>
                        <a:t>e</a:t>
                      </a:r>
                    </a:p>
                    <a:p>
                      <a:pPr marL="0" marR="0">
                        <a:lnSpc>
                          <a:spcPct val="115000"/>
                        </a:lnSpc>
                        <a:spcBef>
                          <a:spcPts val="475"/>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8</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P</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dirty="0">
                          <a:solidFill>
                            <a:srgbClr val="85312F"/>
                          </a:solidFill>
                          <a:effectLst/>
                          <a:latin typeface="Calibri" panose="020F0502020204030204" pitchFamily="34" charset="0"/>
                          <a:cs typeface="Calibri" panose="020F0502020204030204" pitchFamily="34" charset="0"/>
                        </a:rPr>
                        <a:t>act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cal</a:t>
                      </a:r>
                      <a:r>
                        <a:rPr lang="en-US" sz="1400" b="1" spc="-2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C</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m</a:t>
                      </a:r>
                      <a:r>
                        <a:rPr lang="en-US" sz="1400" b="1" spc="5" dirty="0">
                          <a:solidFill>
                            <a:srgbClr val="85312F"/>
                          </a:solidFill>
                          <a:effectLst/>
                          <a:latin typeface="Calibri" panose="020F0502020204030204" pitchFamily="34" charset="0"/>
                          <a:cs typeface="Calibri" panose="020F0502020204030204" pitchFamily="34" charset="0"/>
                        </a:rPr>
                        <a:t>mun</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dirty="0">
                          <a:solidFill>
                            <a:srgbClr val="85312F"/>
                          </a:solidFill>
                          <a:effectLst/>
                          <a:latin typeface="Calibri" panose="020F0502020204030204" pitchFamily="34" charset="0"/>
                          <a:cs typeface="Calibri" panose="020F0502020204030204" pitchFamily="34" charset="0"/>
                        </a:rPr>
                        <a:t>y</a:t>
                      </a:r>
                    </a:p>
                    <a:p>
                      <a:pPr marL="206375" marR="483235">
                        <a:lnSpc>
                          <a:spcPts val="120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E</a:t>
                      </a:r>
                      <a:r>
                        <a:rPr lang="en-US" sz="1400" b="1" spc="5" dirty="0">
                          <a:solidFill>
                            <a:srgbClr val="85312F"/>
                          </a:solidFill>
                          <a:effectLst/>
                          <a:latin typeface="Calibri" panose="020F0502020204030204" pitchFamily="34" charset="0"/>
                          <a:cs typeface="Calibri" panose="020F0502020204030204" pitchFamily="34" charset="0"/>
                        </a:rPr>
                        <a:t>ng</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g</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ment</a:t>
                      </a: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85312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5312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48462">
                <a:tc>
                  <a:txBody>
                    <a:bodyPr/>
                    <a:lstStyle/>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gn="l" defTabSz="914400" rtl="0" eaLnBrk="1" latinLnBrk="0" hangingPunct="1">
                        <a:lnSpc>
                          <a:spcPts val="1035"/>
                        </a:lnSpc>
                        <a:spcBef>
                          <a:spcPts val="0"/>
                        </a:spcBef>
                        <a:spcAft>
                          <a:spcPts val="0"/>
                        </a:spcAft>
                      </a:pPr>
                      <a:r>
                        <a:rPr lang="en-US" sz="1600" b="1" kern="1200" spc="5" dirty="0">
                          <a:solidFill>
                            <a:srgbClr val="85312F"/>
                          </a:solidFill>
                          <a:effectLst/>
                          <a:latin typeface="Calibri" panose="020F0502020204030204" pitchFamily="34" charset="0"/>
                          <a:ea typeface="+mn-ea"/>
                          <a:cs typeface="Calibri" panose="020F0502020204030204" pitchFamily="34" charset="0"/>
                        </a:rPr>
                        <a:t>Encourage </a:t>
                      </a:r>
                      <a:r>
                        <a:rPr lang="en-US" sz="1600" b="1" kern="1200" spc="5" dirty="0" smtClean="0">
                          <a:solidFill>
                            <a:srgbClr val="85312F"/>
                          </a:solidFill>
                          <a:effectLst/>
                          <a:latin typeface="Calibri" panose="020F0502020204030204" pitchFamily="34" charset="0"/>
                          <a:ea typeface="+mn-ea"/>
                          <a:cs typeface="Calibri" panose="020F0502020204030204" pitchFamily="34" charset="0"/>
                        </a:rPr>
                        <a:t>Re-enrollment</a:t>
                      </a:r>
                    </a:p>
                    <a:p>
                      <a:pPr marL="0" marR="0" algn="l" defTabSz="914400" rtl="0" eaLnBrk="1" latinLnBrk="0" hangingPunct="1">
                        <a:lnSpc>
                          <a:spcPts val="1035"/>
                        </a:lnSpc>
                        <a:spcBef>
                          <a:spcPts val="0"/>
                        </a:spcBef>
                        <a:spcAft>
                          <a:spcPts val="0"/>
                        </a:spcAft>
                      </a:pPr>
                      <a:endParaRPr lang="en-US" sz="1600" b="1" kern="1200" spc="5" dirty="0">
                        <a:solidFill>
                          <a:srgbClr val="85312F"/>
                        </a:solidFill>
                        <a:effectLst/>
                        <a:latin typeface="Calibri" panose="020F0502020204030204" pitchFamily="34" charset="0"/>
                        <a:ea typeface="+mn-ea"/>
                        <a:cs typeface="Calibri" panose="020F0502020204030204" pitchFamily="34" charset="0"/>
                      </a:endParaRPr>
                    </a:p>
                    <a:p>
                      <a:pPr marL="0" marR="0">
                        <a:lnSpc>
                          <a:spcPts val="1035"/>
                        </a:lnSpc>
                        <a:spcBef>
                          <a:spcPts val="0"/>
                        </a:spcBef>
                        <a:spcAft>
                          <a:spcPts val="0"/>
                        </a:spcAft>
                      </a:pPr>
                      <a:r>
                        <a:rPr lang="en-US" sz="1400" b="1" dirty="0">
                          <a:solidFill>
                            <a:srgbClr val="85312F"/>
                          </a:solidFill>
                          <a:effectLst/>
                          <a:latin typeface="Calibri" panose="020F0502020204030204" pitchFamily="34" charset="0"/>
                          <a:cs typeface="Calibri" panose="020F0502020204030204" pitchFamily="34" charset="0"/>
                        </a:rPr>
                        <a:t> </a:t>
                      </a:r>
                    </a:p>
                    <a:p>
                      <a:pPr marL="0" marR="0" algn="l" defTabSz="914400" rtl="0" eaLnBrk="1" latinLnBrk="0" hangingPunct="1">
                        <a:lnSpc>
                          <a:spcPts val="1035"/>
                        </a:lnSpc>
                        <a:spcBef>
                          <a:spcPts val="0"/>
                        </a:spcBef>
                        <a:spcAft>
                          <a:spcPts val="0"/>
                        </a:spcAft>
                      </a:pPr>
                      <a:r>
                        <a:rPr lang="en-US" sz="1800" b="1" kern="1200" dirty="0">
                          <a:solidFill>
                            <a:srgbClr val="85312F"/>
                          </a:solidFill>
                          <a:effectLst/>
                          <a:latin typeface="Calibri" panose="020F0502020204030204" pitchFamily="34" charset="0"/>
                          <a:ea typeface="+mn-ea"/>
                          <a:cs typeface="Calibri" panose="020F0502020204030204" pitchFamily="34" charset="0"/>
                        </a:rPr>
                        <a:t>4</a:t>
                      </a:r>
                    </a:p>
                    <a:p>
                      <a:pPr marL="91440" marR="0">
                        <a:lnSpc>
                          <a:spcPct val="115000"/>
                        </a:lnSpc>
                        <a:spcBef>
                          <a:spcPts val="0"/>
                        </a:spcBef>
                        <a:spcAft>
                          <a:spcPts val="0"/>
                        </a:spcAft>
                      </a:pPr>
                      <a:endParaRPr lang="en-US" sz="800" b="1" spc="5" dirty="0" smtClean="0">
                        <a:solidFill>
                          <a:srgbClr val="85312F"/>
                        </a:solidFill>
                        <a:effectLst/>
                        <a:latin typeface="Calibri" panose="020F0502020204030204" pitchFamily="34" charset="0"/>
                        <a:cs typeface="Calibri" panose="020F0502020204030204" pitchFamily="34" charset="0"/>
                      </a:endParaRPr>
                    </a:p>
                    <a:p>
                      <a:pPr marL="91440" marR="0">
                        <a:lnSpc>
                          <a:spcPct val="115000"/>
                        </a:lnSpc>
                        <a:spcBef>
                          <a:spcPts val="0"/>
                        </a:spcBef>
                        <a:spcAft>
                          <a:spcPts val="0"/>
                        </a:spcAft>
                      </a:pPr>
                      <a:r>
                        <a:rPr lang="en-US" sz="1400" b="1" spc="5" dirty="0" smtClean="0">
                          <a:solidFill>
                            <a:srgbClr val="85312F"/>
                          </a:solidFill>
                          <a:effectLst/>
                          <a:latin typeface="Calibri" panose="020F0502020204030204" pitchFamily="34" charset="0"/>
                          <a:cs typeface="Calibri" panose="020F0502020204030204" pitchFamily="34" charset="0"/>
                        </a:rPr>
                        <a:t>9</a:t>
                      </a:r>
                      <a:r>
                        <a:rPr lang="en-US" sz="1400" b="1" dirty="0">
                          <a:solidFill>
                            <a:srgbClr val="85312F"/>
                          </a:solidFill>
                          <a:effectLst/>
                          <a:latin typeface="Calibri" panose="020F0502020204030204" pitchFamily="34" charset="0"/>
                          <a:cs typeface="Calibri" panose="020F0502020204030204" pitchFamily="34" charset="0"/>
                        </a:rPr>
                        <a:t>. </a:t>
                      </a:r>
                      <a:r>
                        <a:rPr lang="en-US" sz="1400" b="1" spc="90"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c</a:t>
                      </a:r>
                      <a:r>
                        <a:rPr lang="en-US" sz="1400" b="1" dirty="0">
                          <a:solidFill>
                            <a:srgbClr val="85312F"/>
                          </a:solidFill>
                          <a:effectLst/>
                          <a:latin typeface="Calibri" panose="020F0502020204030204" pitchFamily="34" charset="0"/>
                          <a:cs typeface="Calibri" panose="020F0502020204030204" pitchFamily="34" charset="0"/>
                        </a:rPr>
                        <a:t>a</a:t>
                      </a:r>
                      <a:r>
                        <a:rPr lang="en-US" sz="1400" b="1" spc="15" dirty="0">
                          <a:solidFill>
                            <a:srgbClr val="85312F"/>
                          </a:solidFill>
                          <a:effectLst/>
                          <a:latin typeface="Calibri" panose="020F0502020204030204" pitchFamily="34" charset="0"/>
                          <a:cs typeface="Calibri" panose="020F0502020204030204" pitchFamily="34" charset="0"/>
                        </a:rPr>
                        <a:t>l</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n</a:t>
                      </a:r>
                      <a:r>
                        <a:rPr lang="en-US" sz="1400" b="1" dirty="0">
                          <a:solidFill>
                            <a:srgbClr val="85312F"/>
                          </a:solidFill>
                          <a:effectLst/>
                          <a:latin typeface="Calibri" panose="020F0502020204030204" pitchFamily="34" charset="0"/>
                          <a:cs typeface="Calibri" panose="020F0502020204030204" pitchFamily="34" charset="0"/>
                        </a:rPr>
                        <a:t>g</a:t>
                      </a:r>
                      <a:r>
                        <a:rPr lang="en-US" sz="1400" b="1" spc="-40" dirty="0">
                          <a:solidFill>
                            <a:srgbClr val="85312F"/>
                          </a:solidFill>
                          <a:effectLst/>
                          <a:latin typeface="Calibri" panose="020F0502020204030204" pitchFamily="34" charset="0"/>
                          <a:cs typeface="Calibri" panose="020F0502020204030204" pitchFamily="34" charset="0"/>
                        </a:rPr>
                        <a:t> </a:t>
                      </a:r>
                      <a:r>
                        <a:rPr lang="en-US" sz="1400" b="1" spc="5" dirty="0" smtClean="0">
                          <a:solidFill>
                            <a:srgbClr val="85312F"/>
                          </a:solidFill>
                          <a:effectLst/>
                          <a:latin typeface="Calibri" panose="020F0502020204030204" pitchFamily="34" charset="0"/>
                          <a:cs typeface="Calibri" panose="020F0502020204030204" pitchFamily="34" charset="0"/>
                        </a:rPr>
                        <a:t>R</a:t>
                      </a:r>
                      <a:r>
                        <a:rPr lang="en-US" sz="1400" b="1" dirty="0" smtClean="0">
                          <a:solidFill>
                            <a:srgbClr val="85312F"/>
                          </a:solidFill>
                          <a:effectLst/>
                          <a:latin typeface="Calibri" panose="020F0502020204030204" pitchFamily="34" charset="0"/>
                          <a:cs typeface="Calibri" panose="020F0502020204030204" pitchFamily="34" charset="0"/>
                        </a:rPr>
                        <a:t>e</a:t>
                      </a:r>
                      <a:r>
                        <a:rPr lang="en-US" sz="1400" b="1" spc="5" dirty="0" smtClean="0">
                          <a:solidFill>
                            <a:srgbClr val="85312F"/>
                          </a:solidFill>
                          <a:effectLst/>
                          <a:latin typeface="Calibri" panose="020F0502020204030204" pitchFamily="34" charset="0"/>
                          <a:cs typeface="Calibri" panose="020F0502020204030204" pitchFamily="34" charset="0"/>
                        </a:rPr>
                        <a:t>-</a:t>
                      </a:r>
                      <a:r>
                        <a:rPr lang="en-US" sz="1400" b="1" spc="-5" dirty="0" smtClean="0">
                          <a:solidFill>
                            <a:srgbClr val="85312F"/>
                          </a:solidFill>
                          <a:effectLst/>
                          <a:latin typeface="Calibri" panose="020F0502020204030204" pitchFamily="34" charset="0"/>
                          <a:cs typeface="Calibri" panose="020F0502020204030204" pitchFamily="34" charset="0"/>
                        </a:rPr>
                        <a:t>e</a:t>
                      </a:r>
                      <a:r>
                        <a:rPr lang="en-US" sz="1400" b="1" spc="5" dirty="0" smtClean="0">
                          <a:solidFill>
                            <a:srgbClr val="85312F"/>
                          </a:solidFill>
                          <a:effectLst/>
                          <a:latin typeface="Calibri" panose="020F0502020204030204" pitchFamily="34" charset="0"/>
                          <a:cs typeface="Calibri" panose="020F0502020204030204" pitchFamily="34" charset="0"/>
                        </a:rPr>
                        <a:t>n</a:t>
                      </a:r>
                      <a:r>
                        <a:rPr lang="en-US" sz="1400" b="1" spc="-5" dirty="0" smtClean="0">
                          <a:solidFill>
                            <a:srgbClr val="85312F"/>
                          </a:solidFill>
                          <a:effectLst/>
                          <a:latin typeface="Calibri" panose="020F0502020204030204" pitchFamily="34" charset="0"/>
                          <a:cs typeface="Calibri" panose="020F0502020204030204" pitchFamily="34" charset="0"/>
                        </a:rPr>
                        <a:t>ro</a:t>
                      </a:r>
                      <a:r>
                        <a:rPr lang="en-US" sz="1400" b="1" spc="15" dirty="0" smtClean="0">
                          <a:solidFill>
                            <a:srgbClr val="85312F"/>
                          </a:solidFill>
                          <a:effectLst/>
                          <a:latin typeface="Calibri" panose="020F0502020204030204" pitchFamily="34" charset="0"/>
                          <a:cs typeface="Calibri" panose="020F0502020204030204" pitchFamily="34" charset="0"/>
                        </a:rPr>
                        <a:t>ll</a:t>
                      </a:r>
                      <a:r>
                        <a:rPr lang="en-US" sz="1400" b="1" dirty="0" smtClean="0">
                          <a:solidFill>
                            <a:srgbClr val="85312F"/>
                          </a:solidFill>
                          <a:effectLst/>
                          <a:latin typeface="Calibri" panose="020F0502020204030204" pitchFamily="34" charset="0"/>
                          <a:cs typeface="Calibri" panose="020F0502020204030204" pitchFamily="34" charset="0"/>
                        </a:rPr>
                        <a:t>ment</a:t>
                      </a:r>
                      <a:r>
                        <a:rPr lang="en-US" sz="1400" b="1" baseline="0" dirty="0" smtClean="0">
                          <a:solidFill>
                            <a:srgbClr val="85312F"/>
                          </a:solidFill>
                          <a:effectLst/>
                          <a:latin typeface="Calibri" panose="020F0502020204030204" pitchFamily="34" charset="0"/>
                          <a:cs typeface="Calibri" panose="020F0502020204030204" pitchFamily="34" charset="0"/>
                        </a:rPr>
                        <a:t> </a:t>
                      </a:r>
                      <a:r>
                        <a:rPr lang="en-US" sz="1400" b="1" spc="-5" dirty="0" smtClean="0">
                          <a:solidFill>
                            <a:srgbClr val="85312F"/>
                          </a:solidFill>
                          <a:effectLst/>
                          <a:latin typeface="Calibri" panose="020F0502020204030204" pitchFamily="34" charset="0"/>
                          <a:cs typeface="Calibri" panose="020F0502020204030204" pitchFamily="34" charset="0"/>
                        </a:rPr>
                        <a:t>O</a:t>
                      </a:r>
                      <a:r>
                        <a:rPr lang="en-US" sz="1400" b="1" spc="5" dirty="0" smtClean="0">
                          <a:solidFill>
                            <a:srgbClr val="85312F"/>
                          </a:solidFill>
                          <a:effectLst/>
                          <a:latin typeface="Calibri" panose="020F0502020204030204" pitchFamily="34" charset="0"/>
                          <a:cs typeface="Calibri" panose="020F0502020204030204" pitchFamily="34" charset="0"/>
                        </a:rPr>
                        <a:t>ut</a:t>
                      </a:r>
                      <a:r>
                        <a:rPr lang="en-US" sz="1400" b="1" spc="-5" dirty="0" smtClean="0">
                          <a:solidFill>
                            <a:srgbClr val="85312F"/>
                          </a:solidFill>
                          <a:effectLst/>
                          <a:latin typeface="Calibri" panose="020F0502020204030204" pitchFamily="34" charset="0"/>
                          <a:cs typeface="Calibri" panose="020F0502020204030204" pitchFamily="34" charset="0"/>
                        </a:rPr>
                        <a:t>re</a:t>
                      </a:r>
                      <a:r>
                        <a:rPr lang="en-US" sz="1400" b="1" dirty="0" smtClean="0">
                          <a:solidFill>
                            <a:srgbClr val="85312F"/>
                          </a:solidFill>
                          <a:effectLst/>
                          <a:latin typeface="Calibri" panose="020F0502020204030204" pitchFamily="34" charset="0"/>
                          <a:cs typeface="Calibri" panose="020F0502020204030204" pitchFamily="34" charset="0"/>
                        </a:rPr>
                        <a:t>ach</a:t>
                      </a:r>
                    </a:p>
                    <a:p>
                      <a:pPr marL="25400" marR="0">
                        <a:lnSpc>
                          <a:spcPts val="1170"/>
                        </a:lnSpc>
                        <a:spcBef>
                          <a:spcPts val="0"/>
                        </a:spcBef>
                        <a:spcAft>
                          <a:spcPts val="0"/>
                        </a:spcAft>
                      </a:pPr>
                      <a:r>
                        <a:rPr lang="en-US" sz="1400" b="1" kern="1200" spc="-5" dirty="0" smtClean="0">
                          <a:solidFill>
                            <a:srgbClr val="85312F"/>
                          </a:solidFill>
                          <a:effectLst/>
                          <a:latin typeface="Calibri" panose="020F0502020204030204" pitchFamily="34" charset="0"/>
                          <a:ea typeface="+mn-ea"/>
                          <a:cs typeface="Calibri" panose="020F0502020204030204" pitchFamily="34" charset="0"/>
                        </a:rPr>
                        <a:t>10</a:t>
                      </a:r>
                      <a:r>
                        <a:rPr lang="en-US" sz="1400" b="1" kern="1200" spc="-5" dirty="0">
                          <a:solidFill>
                            <a:srgbClr val="85312F"/>
                          </a:solidFill>
                          <a:effectLst/>
                          <a:latin typeface="Calibri" panose="020F0502020204030204" pitchFamily="34" charset="0"/>
                          <a:ea typeface="+mn-ea"/>
                          <a:cs typeface="Calibri" panose="020F0502020204030204" pitchFamily="34" charset="0"/>
                        </a:rPr>
                        <a:t>. Proactive Re-approach Campaign</a:t>
                      </a:r>
                    </a:p>
                    <a:p>
                      <a:pPr marL="0" marR="0">
                        <a:lnSpc>
                          <a:spcPts val="1035"/>
                        </a:lnSpc>
                        <a:spcBef>
                          <a:spcPts val="0"/>
                        </a:spcBef>
                        <a:spcAft>
                          <a:spcPts val="0"/>
                        </a:spcAft>
                      </a:pPr>
                      <a:r>
                        <a:rPr lang="en-US" sz="1400" b="1" kern="1200" spc="-5" dirty="0">
                          <a:solidFill>
                            <a:srgbClr val="85312F"/>
                          </a:solidFill>
                          <a:effectLst/>
                          <a:latin typeface="Calibri" panose="020F0502020204030204" pitchFamily="34" charset="0"/>
                          <a:ea typeface="+mn-ea"/>
                          <a:cs typeface="Calibri" panose="020F0502020204030204" pitchFamily="34" charset="0"/>
                        </a:rPr>
                        <a:t> </a:t>
                      </a:r>
                    </a:p>
                  </a:txBody>
                  <a:tcPr marL="68580" marR="68580" marT="0" marB="0">
                    <a:lnL w="12700" cap="flat" cmpd="sng" algn="ctr">
                      <a:solidFill>
                        <a:srgbClr val="85312F"/>
                      </a:solidFill>
                      <a:prstDash val="solid"/>
                      <a:round/>
                      <a:headEnd type="none" w="med" len="med"/>
                      <a:tailEnd type="none" w="med" len="med"/>
                    </a:lnL>
                    <a:lnR w="12700" cap="flat" cmpd="sng" algn="ctr">
                      <a:solidFill>
                        <a:srgbClr val="85312F"/>
                      </a:solid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solidFill>
                        <a:srgbClr val="85312F"/>
                      </a:solidFill>
                      <a:prstDash val="solid"/>
                      <a:round/>
                      <a:headEnd type="none" w="med" len="med"/>
                      <a:tailEnd type="none" w="med" len="med"/>
                    </a:lnB>
                    <a:solidFill>
                      <a:schemeClr val="bg1">
                        <a:lumMod val="95000"/>
                      </a:schemeClr>
                    </a:solidFill>
                  </a:tcPr>
                </a:tc>
                <a:tc gridSpan="2">
                  <a:txBody>
                    <a:bodyPr/>
                    <a:lstStyle/>
                    <a:p>
                      <a:pPr marL="17780" marR="0">
                        <a:lnSpc>
                          <a:spcPts val="1035"/>
                        </a:lnSpc>
                        <a:spcBef>
                          <a:spcPts val="0"/>
                        </a:spcBef>
                        <a:spcAft>
                          <a:spcPts val="0"/>
                        </a:spcAft>
                      </a:pPr>
                      <a:r>
                        <a:rPr lang="en-US" sz="1400" b="1" dirty="0">
                          <a:solidFill>
                            <a:srgbClr val="85312F"/>
                          </a:solidFill>
                          <a:effectLst/>
                          <a:latin typeface="Calibri" panose="020F0502020204030204" pitchFamily="34" charset="0"/>
                          <a:cs typeface="Calibri" panose="020F0502020204030204" pitchFamily="34" charset="0"/>
                        </a:rPr>
                        <a:t> </a:t>
                      </a:r>
                    </a:p>
                    <a:p>
                      <a:pPr marL="0" marR="0" algn="l" defTabSz="914400" rtl="0" eaLnBrk="1" latinLnBrk="0" hangingPunct="1">
                        <a:lnSpc>
                          <a:spcPts val="1035"/>
                        </a:lnSpc>
                        <a:spcBef>
                          <a:spcPts val="0"/>
                        </a:spcBef>
                        <a:spcAft>
                          <a:spcPts val="0"/>
                        </a:spcAft>
                      </a:pPr>
                      <a:r>
                        <a:rPr lang="en-US" sz="1600" b="1" kern="1200" spc="5" dirty="0">
                          <a:solidFill>
                            <a:srgbClr val="85312F"/>
                          </a:solidFill>
                          <a:effectLst/>
                          <a:latin typeface="Calibri" panose="020F0502020204030204" pitchFamily="34" charset="0"/>
                          <a:ea typeface="+mn-ea"/>
                          <a:cs typeface="Calibri" panose="020F0502020204030204" pitchFamily="34" charset="0"/>
                        </a:rPr>
                        <a:t>Facilitate Adult Degree </a:t>
                      </a:r>
                      <a:r>
                        <a:rPr lang="en-US" sz="1600" b="1" kern="1200" spc="5" dirty="0" smtClean="0">
                          <a:solidFill>
                            <a:srgbClr val="85312F"/>
                          </a:solidFill>
                          <a:effectLst/>
                          <a:latin typeface="Calibri" panose="020F0502020204030204" pitchFamily="34" charset="0"/>
                          <a:ea typeface="+mn-ea"/>
                          <a:cs typeface="Calibri" panose="020F0502020204030204" pitchFamily="34" charset="0"/>
                        </a:rPr>
                        <a:t>Completion</a:t>
                      </a:r>
                    </a:p>
                    <a:p>
                      <a:pPr marL="0" marR="0" algn="l" defTabSz="914400" rtl="0" eaLnBrk="1" latinLnBrk="0" hangingPunct="1">
                        <a:lnSpc>
                          <a:spcPts val="1035"/>
                        </a:lnSpc>
                        <a:spcBef>
                          <a:spcPts val="0"/>
                        </a:spcBef>
                        <a:spcAft>
                          <a:spcPts val="0"/>
                        </a:spcAft>
                      </a:pPr>
                      <a:endParaRPr lang="en-US" sz="1600" b="1" kern="1200" spc="5" dirty="0">
                        <a:solidFill>
                          <a:srgbClr val="85312F"/>
                        </a:solidFill>
                        <a:effectLst/>
                        <a:latin typeface="Calibri" panose="020F0502020204030204" pitchFamily="34" charset="0"/>
                        <a:ea typeface="+mn-ea"/>
                        <a:cs typeface="Calibri" panose="020F0502020204030204" pitchFamily="34" charset="0"/>
                      </a:endParaRPr>
                    </a:p>
                    <a:p>
                      <a:pPr marL="0" marR="0">
                        <a:lnSpc>
                          <a:spcPts val="117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gn="l" defTabSz="914400" rtl="0" eaLnBrk="1" latinLnBrk="0" hangingPunct="1">
                        <a:lnSpc>
                          <a:spcPts val="1035"/>
                        </a:lnSpc>
                        <a:spcBef>
                          <a:spcPts val="0"/>
                        </a:spcBef>
                        <a:spcAft>
                          <a:spcPts val="0"/>
                        </a:spcAft>
                      </a:pPr>
                      <a:r>
                        <a:rPr lang="en-US" sz="1800" b="1" kern="1200" dirty="0">
                          <a:solidFill>
                            <a:srgbClr val="85312F"/>
                          </a:solidFill>
                          <a:effectLst/>
                          <a:latin typeface="Calibri" panose="020F0502020204030204" pitchFamily="34" charset="0"/>
                          <a:ea typeface="+mn-ea"/>
                          <a:cs typeface="Calibri" panose="020F0502020204030204" pitchFamily="34" charset="0"/>
                        </a:rPr>
                        <a:t>5</a:t>
                      </a:r>
                    </a:p>
                    <a:p>
                      <a:pPr marL="0" marR="0">
                        <a:lnSpc>
                          <a:spcPts val="117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dirty="0">
                        <a:solidFill>
                          <a:srgbClr val="85312F"/>
                        </a:solidFill>
                        <a:effectLst/>
                        <a:latin typeface="Calibri" panose="020F0502020204030204" pitchFamily="34" charset="0"/>
                        <a:cs typeface="Calibri" panose="020F0502020204030204" pitchFamily="34" charset="0"/>
                      </a:endParaRPr>
                    </a:p>
                    <a:p>
                      <a:pPr marL="0" marR="0">
                        <a:lnSpc>
                          <a:spcPts val="117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11</a:t>
                      </a:r>
                      <a:r>
                        <a:rPr lang="en-US" sz="1400" b="1" dirty="0">
                          <a:solidFill>
                            <a:srgbClr val="85312F"/>
                          </a:solidFill>
                          <a:effectLst/>
                          <a:latin typeface="Calibri" panose="020F0502020204030204" pitchFamily="34" charset="0"/>
                          <a:cs typeface="Calibri" panose="020F0502020204030204" pitchFamily="34" charset="0"/>
                        </a:rPr>
                        <a:t>.</a:t>
                      </a:r>
                      <a:r>
                        <a:rPr lang="en-US" sz="1400" b="1" spc="-185"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xp</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spc="5" dirty="0">
                          <a:solidFill>
                            <a:srgbClr val="85312F"/>
                          </a:solidFill>
                          <a:effectLst/>
                          <a:latin typeface="Calibri" panose="020F0502020204030204" pitchFamily="34" charset="0"/>
                          <a:cs typeface="Calibri" panose="020F0502020204030204" pitchFamily="34" charset="0"/>
                        </a:rPr>
                        <a:t>d</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d</a:t>
                      </a:r>
                      <a:r>
                        <a:rPr lang="en-US" sz="1400" b="1" spc="-15"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dirty="0">
                          <a:solidFill>
                            <a:srgbClr val="85312F"/>
                          </a:solidFill>
                          <a:effectLst/>
                          <a:latin typeface="Calibri" panose="020F0502020204030204" pitchFamily="34" charset="0"/>
                          <a:cs typeface="Calibri" panose="020F0502020204030204" pitchFamily="34" charset="0"/>
                        </a:rPr>
                        <a:t>e</a:t>
                      </a:r>
                      <a:r>
                        <a:rPr lang="en-US" sz="1400" b="1" spc="5" dirty="0">
                          <a:solidFill>
                            <a:srgbClr val="85312F"/>
                          </a:solidFill>
                          <a:effectLst/>
                          <a:latin typeface="Calibri" panose="020F0502020204030204" pitchFamily="34" charset="0"/>
                          <a:cs typeface="Calibri" panose="020F0502020204030204" pitchFamily="34" charset="0"/>
                        </a:rPr>
                        <a:t>-</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d</a:t>
                      </a:r>
                      <a:r>
                        <a:rPr lang="en-US" sz="1400" b="1" dirty="0">
                          <a:solidFill>
                            <a:srgbClr val="85312F"/>
                          </a:solidFill>
                          <a:effectLst/>
                          <a:latin typeface="Calibri" panose="020F0502020204030204" pitchFamily="34" charset="0"/>
                          <a:cs typeface="Calibri" panose="020F0502020204030204" pitchFamily="34" charset="0"/>
                        </a:rPr>
                        <a:t>m</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dirty="0">
                          <a:solidFill>
                            <a:srgbClr val="85312F"/>
                          </a:solidFill>
                          <a:effectLst/>
                          <a:latin typeface="Calibri" panose="020F0502020204030204" pitchFamily="34" charset="0"/>
                          <a:cs typeface="Calibri" panose="020F0502020204030204" pitchFamily="34" charset="0"/>
                        </a:rPr>
                        <a:t>t</a:t>
                      </a:r>
                      <a:r>
                        <a:rPr lang="en-US" sz="1400" b="1" spc="-4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P</a:t>
                      </a:r>
                      <a:r>
                        <a:rPr lang="en-US" sz="1400" b="1" spc="-5" dirty="0">
                          <a:solidFill>
                            <a:srgbClr val="85312F"/>
                          </a:solidFill>
                          <a:effectLst/>
                          <a:latin typeface="Calibri" panose="020F0502020204030204" pitchFamily="34" charset="0"/>
                          <a:cs typeface="Calibri" panose="020F0502020204030204" pitchFamily="34" charset="0"/>
                        </a:rPr>
                        <a:t>ro</a:t>
                      </a:r>
                      <a:r>
                        <a:rPr lang="en-US" sz="1400" b="1" dirty="0">
                          <a:solidFill>
                            <a:srgbClr val="85312F"/>
                          </a:solidFill>
                          <a:effectLst/>
                          <a:latin typeface="Calibri" panose="020F0502020204030204" pitchFamily="34" charset="0"/>
                          <a:cs typeface="Calibri" panose="020F0502020204030204" pitchFamily="34" charset="0"/>
                        </a:rPr>
                        <a:t>c</a:t>
                      </a:r>
                      <a:r>
                        <a:rPr lang="en-US" sz="1400" b="1" spc="-10" dirty="0">
                          <a:solidFill>
                            <a:srgbClr val="85312F"/>
                          </a:solidFill>
                          <a:effectLst/>
                          <a:latin typeface="Calibri" panose="020F0502020204030204" pitchFamily="34" charset="0"/>
                          <a:cs typeface="Calibri" panose="020F0502020204030204" pitchFamily="34" charset="0"/>
                        </a:rPr>
                        <a:t>e</a:t>
                      </a:r>
                      <a:r>
                        <a:rPr lang="en-US" sz="1400" b="1" spc="5" dirty="0">
                          <a:solidFill>
                            <a:srgbClr val="85312F"/>
                          </a:solidFill>
                          <a:effectLst/>
                          <a:latin typeface="Calibri" panose="020F0502020204030204" pitchFamily="34" charset="0"/>
                          <a:cs typeface="Calibri" panose="020F0502020204030204" pitchFamily="34" charset="0"/>
                        </a:rPr>
                        <a:t>du</a:t>
                      </a:r>
                      <a:r>
                        <a:rPr lang="en-US" sz="1400" b="1" spc="-5" dirty="0">
                          <a:solidFill>
                            <a:srgbClr val="85312F"/>
                          </a:solidFill>
                          <a:effectLst/>
                          <a:latin typeface="Calibri" panose="020F0502020204030204" pitchFamily="34" charset="0"/>
                          <a:cs typeface="Calibri" panose="020F0502020204030204" pitchFamily="34" charset="0"/>
                        </a:rPr>
                        <a:t>r</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s</a:t>
                      </a:r>
                    </a:p>
                    <a:p>
                      <a:pPr marL="288925" marR="0" indent="-288925" algn="l" defTabSz="914400" rtl="0" eaLnBrk="1" latinLnBrk="0" hangingPunct="1">
                        <a:lnSpc>
                          <a:spcPct val="10000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12</a:t>
                      </a:r>
                      <a:r>
                        <a:rPr lang="en-US" sz="1400" b="1" dirty="0">
                          <a:solidFill>
                            <a:srgbClr val="85312F"/>
                          </a:solidFill>
                          <a:effectLst/>
                          <a:latin typeface="Calibri" panose="020F0502020204030204" pitchFamily="34" charset="0"/>
                          <a:cs typeface="Calibri" panose="020F0502020204030204" pitchFamily="34" charset="0"/>
                        </a:rPr>
                        <a:t>.</a:t>
                      </a:r>
                      <a:r>
                        <a:rPr lang="en-US" sz="1400" b="1" spc="-185" dirty="0">
                          <a:solidFill>
                            <a:srgbClr val="85312F"/>
                          </a:solidFill>
                          <a:effectLst/>
                          <a:latin typeface="Calibri" panose="020F0502020204030204" pitchFamily="34" charset="0"/>
                          <a:cs typeface="Calibri" panose="020F0502020204030204" pitchFamily="34" charset="0"/>
                        </a:rPr>
                        <a:t> </a:t>
                      </a:r>
                      <a:r>
                        <a:rPr lang="en-US" sz="1400" b="1" kern="1200" dirty="0">
                          <a:solidFill>
                            <a:srgbClr val="85312F"/>
                          </a:solidFill>
                          <a:effectLst/>
                          <a:latin typeface="Calibri" panose="020F0502020204030204" pitchFamily="34" charset="0"/>
                          <a:ea typeface="+mn-ea"/>
                          <a:cs typeface="Calibri" panose="020F0502020204030204" pitchFamily="34" charset="0"/>
                        </a:rPr>
                        <a:t>Second Opportunity Financial Incentives</a:t>
                      </a:r>
                    </a:p>
                    <a:p>
                      <a:pPr marL="0" marR="0">
                        <a:lnSpc>
                          <a:spcPct val="115000"/>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13</a:t>
                      </a:r>
                      <a:r>
                        <a:rPr lang="en-US" sz="1400" b="1" dirty="0">
                          <a:solidFill>
                            <a:srgbClr val="85312F"/>
                          </a:solidFill>
                          <a:effectLst/>
                          <a:latin typeface="Calibri" panose="020F0502020204030204" pitchFamily="34" charset="0"/>
                          <a:cs typeface="Calibri" panose="020F0502020204030204" pitchFamily="34" charset="0"/>
                        </a:rPr>
                        <a:t>.</a:t>
                      </a:r>
                      <a:r>
                        <a:rPr lang="en-US" sz="1400" b="1" spc="-185"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dirty="0">
                          <a:solidFill>
                            <a:srgbClr val="85312F"/>
                          </a:solidFill>
                          <a:effectLst/>
                          <a:latin typeface="Calibri" panose="020F0502020204030204" pitchFamily="34" charset="0"/>
                          <a:cs typeface="Calibri" panose="020F0502020204030204" pitchFamily="34" charset="0"/>
                        </a:rPr>
                        <a:t>a</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dirty="0">
                          <a:solidFill>
                            <a:srgbClr val="85312F"/>
                          </a:solidFill>
                          <a:effectLst/>
                          <a:latin typeface="Calibri" panose="020F0502020204030204" pitchFamily="34" charset="0"/>
                          <a:cs typeface="Calibri" panose="020F0502020204030204" pitchFamily="34" charset="0"/>
                        </a:rPr>
                        <a:t>w</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d</a:t>
                      </a:r>
                      <a:r>
                        <a:rPr lang="en-US" sz="1400" b="1" dirty="0">
                          <a:solidFill>
                            <a:srgbClr val="85312F"/>
                          </a:solidFill>
                          <a:effectLst/>
                          <a:latin typeface="Calibri" panose="020F0502020204030204" pitchFamily="34" charset="0"/>
                          <a:cs typeface="Calibri" panose="020F0502020204030204" pitchFamily="34" charset="0"/>
                        </a:rPr>
                        <a:t>e</a:t>
                      </a:r>
                      <a:r>
                        <a:rPr lang="en-US" sz="1400" b="1" spc="-3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C</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m</a:t>
                      </a:r>
                      <a:r>
                        <a:rPr lang="en-US" sz="1400" b="1" spc="5" dirty="0">
                          <a:solidFill>
                            <a:srgbClr val="85312F"/>
                          </a:solidFill>
                          <a:effectLst/>
                          <a:latin typeface="Calibri" panose="020F0502020204030204" pitchFamily="34" charset="0"/>
                          <a:cs typeface="Calibri" panose="020F0502020204030204" pitchFamily="34" charset="0"/>
                        </a:rPr>
                        <a:t>p</a:t>
                      </a:r>
                      <a:r>
                        <a:rPr lang="en-US" sz="1400" b="1" spc="15" dirty="0">
                          <a:solidFill>
                            <a:srgbClr val="85312F"/>
                          </a:solidFill>
                          <a:effectLst/>
                          <a:latin typeface="Calibri" panose="020F0502020204030204" pitchFamily="34" charset="0"/>
                          <a:cs typeface="Calibri" panose="020F0502020204030204" pitchFamily="34" charset="0"/>
                        </a:rPr>
                        <a:t>l</a:t>
                      </a:r>
                      <a:r>
                        <a:rPr lang="en-US" sz="1400" b="1" spc="-5" dirty="0">
                          <a:solidFill>
                            <a:srgbClr val="85312F"/>
                          </a:solidFill>
                          <a:effectLst/>
                          <a:latin typeface="Calibri" panose="020F0502020204030204" pitchFamily="34" charset="0"/>
                          <a:cs typeface="Calibri" panose="020F0502020204030204" pitchFamily="34" charset="0"/>
                        </a:rPr>
                        <a:t>e</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15" dirty="0">
                          <a:solidFill>
                            <a:srgbClr val="85312F"/>
                          </a:solidFill>
                          <a:effectLst/>
                          <a:latin typeface="Calibri" panose="020F0502020204030204" pitchFamily="34" charset="0"/>
                          <a:cs typeface="Calibri" panose="020F0502020204030204" pitchFamily="34" charset="0"/>
                        </a:rPr>
                        <a:t>i</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n</a:t>
                      </a:r>
                      <a:r>
                        <a:rPr lang="en-US" sz="1400" b="1" spc="-30" dirty="0">
                          <a:solidFill>
                            <a:srgbClr val="85312F"/>
                          </a:solidFill>
                          <a:effectLst/>
                          <a:latin typeface="Calibri" panose="020F0502020204030204" pitchFamily="34" charset="0"/>
                          <a:cs typeface="Calibri" panose="020F0502020204030204" pitchFamily="34" charset="0"/>
                        </a:rPr>
                        <a:t> </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spc="5" dirty="0">
                          <a:solidFill>
                            <a:srgbClr val="85312F"/>
                          </a:solidFill>
                          <a:effectLst/>
                          <a:latin typeface="Calibri" panose="020F0502020204030204" pitchFamily="34" charset="0"/>
                          <a:cs typeface="Calibri" panose="020F0502020204030204" pitchFamily="34" charset="0"/>
                        </a:rPr>
                        <a:t>ne-</a:t>
                      </a:r>
                      <a:r>
                        <a:rPr lang="en-US" sz="1400" b="1" dirty="0">
                          <a:solidFill>
                            <a:srgbClr val="85312F"/>
                          </a:solidFill>
                          <a:effectLst/>
                          <a:latin typeface="Calibri" panose="020F0502020204030204" pitchFamily="34" charset="0"/>
                          <a:cs typeface="Calibri" panose="020F0502020204030204" pitchFamily="34" charset="0"/>
                        </a:rPr>
                        <a:t>S</a:t>
                      </a:r>
                      <a:r>
                        <a:rPr lang="en-US" sz="1400" b="1" spc="5" dirty="0">
                          <a:solidFill>
                            <a:srgbClr val="85312F"/>
                          </a:solidFill>
                          <a:effectLst/>
                          <a:latin typeface="Calibri" panose="020F0502020204030204" pitchFamily="34" charset="0"/>
                          <a:cs typeface="Calibri" panose="020F0502020204030204" pitchFamily="34" charset="0"/>
                        </a:rPr>
                        <a:t>t</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p</a:t>
                      </a:r>
                      <a:r>
                        <a:rPr lang="en-US" sz="1400" b="1" spc="-10" dirty="0">
                          <a:solidFill>
                            <a:srgbClr val="85312F"/>
                          </a:solidFill>
                          <a:effectLst/>
                          <a:latin typeface="Calibri" panose="020F0502020204030204" pitchFamily="34" charset="0"/>
                          <a:cs typeface="Calibri" panose="020F0502020204030204" pitchFamily="34" charset="0"/>
                        </a:rPr>
                        <a:t> </a:t>
                      </a:r>
                      <a:r>
                        <a:rPr lang="en-US" sz="1400" b="1" dirty="0">
                          <a:solidFill>
                            <a:srgbClr val="85312F"/>
                          </a:solidFill>
                          <a:effectLst/>
                          <a:latin typeface="Calibri" panose="020F0502020204030204" pitchFamily="34" charset="0"/>
                          <a:cs typeface="Calibri" panose="020F0502020204030204" pitchFamily="34" charset="0"/>
                        </a:rPr>
                        <a:t>S</a:t>
                      </a:r>
                      <a:r>
                        <a:rPr lang="en-US" sz="1400" b="1" spc="10" dirty="0">
                          <a:solidFill>
                            <a:srgbClr val="85312F"/>
                          </a:solidFill>
                          <a:effectLst/>
                          <a:latin typeface="Calibri" panose="020F0502020204030204" pitchFamily="34" charset="0"/>
                          <a:cs typeface="Calibri" panose="020F0502020204030204" pitchFamily="34" charset="0"/>
                        </a:rPr>
                        <a:t>h</a:t>
                      </a:r>
                      <a:r>
                        <a:rPr lang="en-US" sz="1400" b="1" spc="-5" dirty="0">
                          <a:solidFill>
                            <a:srgbClr val="85312F"/>
                          </a:solidFill>
                          <a:effectLst/>
                          <a:latin typeface="Calibri" panose="020F0502020204030204" pitchFamily="34" charset="0"/>
                          <a:cs typeface="Calibri" panose="020F0502020204030204" pitchFamily="34" charset="0"/>
                        </a:rPr>
                        <a:t>o</a:t>
                      </a:r>
                      <a:r>
                        <a:rPr lang="en-US" sz="1400" b="1" dirty="0">
                          <a:solidFill>
                            <a:srgbClr val="85312F"/>
                          </a:solidFill>
                          <a:effectLst/>
                          <a:latin typeface="Calibri" panose="020F0502020204030204" pitchFamily="34" charset="0"/>
                          <a:cs typeface="Calibri" panose="020F0502020204030204" pitchFamily="34" charset="0"/>
                        </a:rPr>
                        <a:t>p</a:t>
                      </a:r>
                    </a:p>
                    <a:p>
                      <a:pPr marL="0" marR="0">
                        <a:lnSpc>
                          <a:spcPts val="1035"/>
                        </a:lnSpc>
                        <a:spcBef>
                          <a:spcPts val="0"/>
                        </a:spcBef>
                        <a:spcAft>
                          <a:spcPts val="0"/>
                        </a:spcAft>
                      </a:pPr>
                      <a:r>
                        <a:rPr lang="en-US" sz="1400" b="1" spc="5" dirty="0">
                          <a:solidFill>
                            <a:srgbClr val="85312F"/>
                          </a:solidFill>
                          <a:effectLst/>
                          <a:latin typeface="Calibri" panose="020F0502020204030204" pitchFamily="34" charset="0"/>
                          <a:cs typeface="Calibri" panose="020F0502020204030204" pitchFamily="34" charset="0"/>
                        </a:rPr>
                        <a:t> </a:t>
                      </a:r>
                      <a:endParaRPr lang="en-US" sz="1400" b="1" spc="5" dirty="0" smtClean="0">
                        <a:solidFill>
                          <a:srgbClr val="85312F"/>
                        </a:solidFill>
                        <a:effectLst/>
                        <a:latin typeface="Calibri" panose="020F0502020204030204" pitchFamily="34" charset="0"/>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a:lnSpc>
                          <a:spcPts val="1035"/>
                        </a:lnSpc>
                        <a:spcBef>
                          <a:spcPts val="0"/>
                        </a:spcBef>
                        <a:spcAft>
                          <a:spcPts val="0"/>
                        </a:spcAft>
                      </a:pPr>
                      <a:endParaRPr lang="en-US" sz="1400" b="1" spc="5" dirty="0" smtClean="0">
                        <a:solidFill>
                          <a:srgbClr val="85312F"/>
                        </a:solidFill>
                        <a:effectLst/>
                        <a:latin typeface="Calibri" panose="020F0502020204030204" pitchFamily="34" charset="0"/>
                        <a:ea typeface="Calibri"/>
                        <a:cs typeface="Calibri" panose="020F0502020204030204" pitchFamily="34" charset="0"/>
                      </a:endParaRPr>
                    </a:p>
                    <a:p>
                      <a:pPr marL="0" marR="0" indent="0" algn="r" defTabSz="914400" rtl="0" eaLnBrk="1" fontAlgn="auto" latinLnBrk="0" hangingPunct="1">
                        <a:lnSpc>
                          <a:spcPts val="1035"/>
                        </a:lnSpc>
                        <a:spcBef>
                          <a:spcPts val="0"/>
                        </a:spcBef>
                        <a:spcAft>
                          <a:spcPts val="0"/>
                        </a:spcAft>
                        <a:buClrTx/>
                        <a:buSzTx/>
                        <a:buFontTx/>
                        <a:buNone/>
                        <a:tabLst/>
                        <a:defRPr/>
                      </a:pPr>
                      <a:endParaRPr lang="en-US" sz="1400" i="1" dirty="0" smtClean="0">
                        <a:solidFill>
                          <a:srgbClr val="85312F"/>
                        </a:solidFill>
                        <a:latin typeface="Calibri" panose="020F0502020204030204" pitchFamily="34" charset="0"/>
                        <a:cs typeface="Calibri" panose="020F0502020204030204" pitchFamily="34" charset="0"/>
                      </a:endParaRPr>
                    </a:p>
                    <a:p>
                      <a:pPr marL="0" marR="0" indent="0" algn="r" defTabSz="914400" rtl="0" eaLnBrk="1" fontAlgn="auto" latinLnBrk="0" hangingPunct="1">
                        <a:lnSpc>
                          <a:spcPts val="1035"/>
                        </a:lnSpc>
                        <a:spcBef>
                          <a:spcPts val="0"/>
                        </a:spcBef>
                        <a:spcAft>
                          <a:spcPts val="0"/>
                        </a:spcAft>
                        <a:buClrTx/>
                        <a:buSzTx/>
                        <a:buFontTx/>
                        <a:buNone/>
                        <a:tabLst/>
                        <a:defRPr/>
                      </a:pPr>
                      <a:endParaRPr lang="en-US" sz="1400" i="1" dirty="0" smtClean="0">
                        <a:solidFill>
                          <a:srgbClr val="85312F"/>
                        </a:solidFill>
                        <a:latin typeface="Calibri" panose="020F0502020204030204" pitchFamily="34" charset="0"/>
                        <a:cs typeface="Calibri" panose="020F0502020204030204" pitchFamily="34" charset="0"/>
                      </a:endParaRPr>
                    </a:p>
                    <a:p>
                      <a:pPr marL="0" marR="0" indent="0" algn="r" defTabSz="914400" rtl="0" eaLnBrk="1" fontAlgn="auto" latinLnBrk="0" hangingPunct="1">
                        <a:lnSpc>
                          <a:spcPts val="1035"/>
                        </a:lnSpc>
                        <a:spcBef>
                          <a:spcPts val="0"/>
                        </a:spcBef>
                        <a:spcAft>
                          <a:spcPts val="0"/>
                        </a:spcAft>
                        <a:buClrTx/>
                        <a:buSzTx/>
                        <a:buFontTx/>
                        <a:buNone/>
                        <a:tabLst/>
                        <a:defRPr/>
                      </a:pPr>
                      <a:endParaRPr lang="en-US" sz="1400" i="1" dirty="0" smtClean="0">
                        <a:solidFill>
                          <a:srgbClr val="85312F"/>
                        </a:solidFill>
                        <a:latin typeface="Calibri" panose="020F0502020204030204" pitchFamily="34" charset="0"/>
                        <a:cs typeface="Calibri" panose="020F0502020204030204" pitchFamily="34" charset="0"/>
                      </a:endParaRPr>
                    </a:p>
                    <a:p>
                      <a:pPr marL="0" marR="0" indent="0" algn="r" defTabSz="914400" rtl="0" eaLnBrk="1" fontAlgn="auto" latinLnBrk="0" hangingPunct="1">
                        <a:lnSpc>
                          <a:spcPts val="1035"/>
                        </a:lnSpc>
                        <a:spcBef>
                          <a:spcPts val="0"/>
                        </a:spcBef>
                        <a:spcAft>
                          <a:spcPts val="0"/>
                        </a:spcAft>
                        <a:buClrTx/>
                        <a:buSzTx/>
                        <a:buFontTx/>
                        <a:buNone/>
                        <a:tabLst/>
                        <a:defRPr/>
                      </a:pPr>
                      <a:r>
                        <a:rPr lang="en-US" sz="1400" i="1" dirty="0" smtClean="0">
                          <a:solidFill>
                            <a:srgbClr val="85312F"/>
                          </a:solidFill>
                          <a:latin typeface="Calibri" panose="020F0502020204030204" pitchFamily="34" charset="0"/>
                          <a:cs typeface="Calibri" panose="020F0502020204030204" pitchFamily="34" charset="0"/>
                        </a:rPr>
                        <a:t>*EAB - Charting a Path to Persistence</a:t>
                      </a:r>
                    </a:p>
                  </a:txBody>
                  <a:tcPr marL="68580" marR="68580" marT="0" marB="0">
                    <a:lnL w="12700" cap="flat" cmpd="sng" algn="ctr">
                      <a:solidFill>
                        <a:srgbClr val="85312F"/>
                      </a:solidFill>
                      <a:prstDash val="solid"/>
                      <a:round/>
                      <a:headEnd type="none" w="med" len="med"/>
                      <a:tailEnd type="none" w="med" len="med"/>
                    </a:lnL>
                    <a:lnR w="12700" cap="flat" cmpd="sng" algn="ctr">
                      <a:solidFill>
                        <a:srgbClr val="85312F"/>
                      </a:solid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solidFill>
                        <a:srgbClr val="85312F"/>
                      </a:solidFill>
                      <a:prstDash val="solid"/>
                      <a:round/>
                      <a:headEnd type="none" w="med" len="med"/>
                      <a:tailEnd type="none" w="med" len="med"/>
                    </a:lnB>
                    <a:solidFill>
                      <a:schemeClr val="bg1">
                        <a:lumMod val="95000"/>
                      </a:schemeClr>
                    </a:solidFill>
                  </a:tcPr>
                </a:tc>
                <a:tc hMerge="1">
                  <a:txBody>
                    <a:bodyPr/>
                    <a:lstStyle/>
                    <a:p>
                      <a:pPr marL="0" marR="0" algn="r">
                        <a:lnSpc>
                          <a:spcPts val="1035"/>
                        </a:lnSpc>
                        <a:spcBef>
                          <a:spcPts val="0"/>
                        </a:spcBef>
                        <a:spcAft>
                          <a:spcPts val="0"/>
                        </a:spcAft>
                      </a:pPr>
                      <a:endParaRPr lang="en-US" sz="14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85312F"/>
                      </a:solidFill>
                      <a:prstDash val="solid"/>
                      <a:round/>
                      <a:headEnd type="none" w="med" len="med"/>
                      <a:tailEnd type="none" w="med" len="med"/>
                    </a:lnR>
                    <a:lnT w="12700" cap="flat" cmpd="sng" algn="ctr">
                      <a:solidFill>
                        <a:srgbClr val="85312F"/>
                      </a:solidFill>
                      <a:prstDash val="solid"/>
                      <a:round/>
                      <a:headEnd type="none" w="med" len="med"/>
                      <a:tailEnd type="none" w="med" len="med"/>
                    </a:lnT>
                    <a:lnB w="12700" cap="flat" cmpd="sng" algn="ctr">
                      <a:solidFill>
                        <a:srgbClr val="85312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240929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848600" cy="5181600"/>
          </a:xfrm>
        </p:spPr>
        <p:txBody>
          <a:bodyPr>
            <a:noAutofit/>
          </a:bodyPr>
          <a:lstStyle/>
          <a:p>
            <a:pPr algn="ctr"/>
            <a:r>
              <a:rPr lang="en-US" sz="1000" b="1" dirty="0">
                <a:solidFill>
                  <a:srgbClr val="FF0000"/>
                </a:solidFill>
                <a:latin typeface="Calibri" panose="020F0502020204030204" pitchFamily="34" charset="0"/>
                <a:cs typeface="Calibri" panose="020F0502020204030204" pitchFamily="34" charset="0"/>
              </a:rPr>
              <a:t>Save the Date: Call for Proposals</a:t>
            </a:r>
            <a:br>
              <a:rPr lang="en-US" sz="1000" b="1" dirty="0">
                <a:solidFill>
                  <a:srgbClr val="FF0000"/>
                </a:solidFill>
                <a:latin typeface="Calibri" panose="020F0502020204030204" pitchFamily="34" charset="0"/>
                <a:cs typeface="Calibri" panose="020F0502020204030204" pitchFamily="34" charset="0"/>
              </a:rPr>
            </a:br>
            <a:r>
              <a:rPr lang="en-US" sz="1000" b="1" dirty="0">
                <a:solidFill>
                  <a:srgbClr val="FF0000"/>
                </a:solidFill>
                <a:latin typeface="Calibri" panose="020F0502020204030204" pitchFamily="34" charset="0"/>
                <a:cs typeface="Calibri" panose="020F0502020204030204" pitchFamily="34" charset="0"/>
              </a:rPr>
              <a:t>Share Your Best Practices</a:t>
            </a:r>
            <a:br>
              <a:rPr lang="en-US" sz="1000" b="1" dirty="0">
                <a:solidFill>
                  <a:srgbClr val="FF0000"/>
                </a:solidFill>
                <a:latin typeface="Calibri" panose="020F0502020204030204" pitchFamily="34" charset="0"/>
                <a:cs typeface="Calibri" panose="020F0502020204030204" pitchFamily="34" charset="0"/>
              </a:rPr>
            </a:br>
            <a:r>
              <a:rPr lang="en-US" sz="1000" b="1" dirty="0">
                <a:solidFill>
                  <a:srgbClr val="FF0000"/>
                </a:solidFill>
                <a:latin typeface="Calibri" panose="020F0502020204030204" pitchFamily="34" charset="0"/>
                <a:cs typeface="Calibri" panose="020F0502020204030204" pitchFamily="34" charset="0"/>
              </a:rPr>
              <a:t>Deadline for Proposals: April 1, 2016</a:t>
            </a:r>
            <a:endParaRPr lang="en-US" sz="1000" dirty="0">
              <a:solidFill>
                <a:srgbClr val="FF0000"/>
              </a:solidFill>
              <a:latin typeface="Calibri" panose="020F0502020204030204" pitchFamily="34" charset="0"/>
              <a:cs typeface="Calibri" panose="020F0502020204030204" pitchFamily="34" charset="0"/>
            </a:endParaRPr>
          </a:p>
          <a:p>
            <a:pPr marL="0" indent="0">
              <a:buNone/>
            </a:pPr>
            <a:r>
              <a:rPr lang="en-US" sz="1000" dirty="0">
                <a:latin typeface="Calibri" panose="020F0502020204030204" pitchFamily="34" charset="0"/>
                <a:cs typeface="Calibri" panose="020F0502020204030204" pitchFamily="34" charset="0"/>
              </a:rPr>
              <a:t>The Conference Committee encourages the submission of proposals that support the following topics:</a:t>
            </a:r>
            <a:r>
              <a:rPr lang="en-US" sz="1000" b="1" dirty="0">
                <a:latin typeface="Calibri" panose="020F0502020204030204" pitchFamily="34" charset="0"/>
                <a:cs typeface="Calibri" panose="020F0502020204030204" pitchFamily="34" charset="0"/>
              </a:rPr>
              <a:t/>
            </a:r>
            <a:br>
              <a:rPr lang="en-US" sz="1000" b="1" dirty="0">
                <a:latin typeface="Calibri" panose="020F0502020204030204" pitchFamily="34" charset="0"/>
                <a:cs typeface="Calibri" panose="020F0502020204030204" pitchFamily="34" charset="0"/>
              </a:rPr>
            </a:br>
            <a:r>
              <a:rPr lang="en-US" sz="1000" b="1" dirty="0" smtClean="0">
                <a:latin typeface="Calibri" panose="020F0502020204030204" pitchFamily="34" charset="0"/>
                <a:cs typeface="Calibri" panose="020F0502020204030204" pitchFamily="34" charset="0"/>
              </a:rPr>
              <a:t>Teaching </a:t>
            </a:r>
            <a:r>
              <a:rPr lang="en-US" sz="1000" b="1" dirty="0">
                <a:latin typeface="Calibri" panose="020F0502020204030204" pitchFamily="34" charset="0"/>
                <a:cs typeface="Calibri" panose="020F0502020204030204" pitchFamily="34" charset="0"/>
              </a:rPr>
              <a:t>and eLearning</a:t>
            </a:r>
            <a:endParaRPr lang="en-US" sz="1000" dirty="0">
              <a:latin typeface="Calibri" panose="020F0502020204030204" pitchFamily="34" charset="0"/>
              <a:cs typeface="Calibri" panose="020F0502020204030204" pitchFamily="34" charset="0"/>
            </a:endParaRPr>
          </a:p>
          <a:p>
            <a:pPr lvl="1"/>
            <a:r>
              <a:rPr lang="en-US" sz="1000" dirty="0">
                <a:latin typeface="Calibri" panose="020F0502020204030204" pitchFamily="34" charset="0"/>
                <a:cs typeface="Calibri" panose="020F0502020204030204" pitchFamily="34" charset="0"/>
              </a:rPr>
              <a:t>Delivering course content in an online and blended modality</a:t>
            </a:r>
          </a:p>
          <a:p>
            <a:pPr lvl="1"/>
            <a:r>
              <a:rPr lang="en-US" sz="1000" dirty="0">
                <a:latin typeface="Calibri" panose="020F0502020204030204" pitchFamily="34" charset="0"/>
                <a:cs typeface="Calibri" panose="020F0502020204030204" pitchFamily="34" charset="0"/>
              </a:rPr>
              <a:t>Innovative ways of engaging students online</a:t>
            </a:r>
          </a:p>
          <a:p>
            <a:pPr lvl="1"/>
            <a:r>
              <a:rPr lang="en-US" sz="1000" dirty="0">
                <a:latin typeface="Calibri" panose="020F0502020204030204" pitchFamily="34" charset="0"/>
                <a:cs typeface="Calibri" panose="020F0502020204030204" pitchFamily="34" charset="0"/>
              </a:rPr>
              <a:t>Maximizing student success</a:t>
            </a:r>
          </a:p>
          <a:p>
            <a:pPr lvl="1"/>
            <a:r>
              <a:rPr lang="en-US" sz="1000" dirty="0">
                <a:latin typeface="Calibri" panose="020F0502020204030204" pitchFamily="34" charset="0"/>
                <a:cs typeface="Calibri" panose="020F0502020204030204" pitchFamily="34" charset="0"/>
              </a:rPr>
              <a:t>Promoting positive student interaction</a:t>
            </a:r>
          </a:p>
          <a:p>
            <a:pPr lvl="1"/>
            <a:r>
              <a:rPr lang="en-US" sz="1000" dirty="0">
                <a:latin typeface="Calibri" panose="020F0502020204030204" pitchFamily="34" charset="0"/>
                <a:cs typeface="Calibri" panose="020F0502020204030204" pitchFamily="34" charset="0"/>
              </a:rPr>
              <a:t>Online class management</a:t>
            </a:r>
          </a:p>
          <a:p>
            <a:pPr lvl="1"/>
            <a:r>
              <a:rPr lang="en-US" sz="1000" dirty="0">
                <a:latin typeface="Calibri" panose="020F0502020204030204" pitchFamily="34" charset="0"/>
                <a:cs typeface="Calibri" panose="020F0502020204030204" pitchFamily="34" charset="0"/>
              </a:rPr>
              <a:t>Copyright issues</a:t>
            </a:r>
          </a:p>
          <a:p>
            <a:pPr lvl="1"/>
            <a:r>
              <a:rPr lang="en-US" sz="1000" dirty="0">
                <a:latin typeface="Calibri" panose="020F0502020204030204" pitchFamily="34" charset="0"/>
                <a:cs typeface="Calibri" panose="020F0502020204030204" pitchFamily="34" charset="0"/>
              </a:rPr>
              <a:t>Accessibility and learning accommodations</a:t>
            </a:r>
          </a:p>
          <a:p>
            <a:r>
              <a:rPr lang="en-US" sz="1000" b="1" dirty="0">
                <a:latin typeface="Calibri" panose="020F0502020204030204" pitchFamily="34" charset="0"/>
                <a:cs typeface="Calibri" panose="020F0502020204030204" pitchFamily="34" charset="0"/>
              </a:rPr>
              <a:t>Technology</a:t>
            </a:r>
            <a:endParaRPr lang="en-US" sz="1000" dirty="0">
              <a:latin typeface="Calibri" panose="020F0502020204030204" pitchFamily="34" charset="0"/>
              <a:cs typeface="Calibri" panose="020F0502020204030204" pitchFamily="34" charset="0"/>
            </a:endParaRPr>
          </a:p>
          <a:p>
            <a:pPr lvl="1"/>
            <a:r>
              <a:rPr lang="en-US" sz="1000" dirty="0">
                <a:latin typeface="Calibri" panose="020F0502020204030204" pitchFamily="34" charset="0"/>
                <a:cs typeface="Calibri" panose="020F0502020204030204" pitchFamily="34" charset="0"/>
              </a:rPr>
              <a:t>Innovative applications of technology</a:t>
            </a:r>
          </a:p>
          <a:p>
            <a:pPr lvl="1"/>
            <a:r>
              <a:rPr lang="en-US" sz="1000" dirty="0">
                <a:latin typeface="Calibri" panose="020F0502020204030204" pitchFamily="34" charset="0"/>
                <a:cs typeface="Calibri" panose="020F0502020204030204" pitchFamily="34" charset="0"/>
              </a:rPr>
              <a:t>Learning Management Systems:</a:t>
            </a:r>
          </a:p>
          <a:p>
            <a:pPr lvl="1"/>
            <a:r>
              <a:rPr lang="en-US" sz="1000" dirty="0">
                <a:latin typeface="Calibri" panose="020F0502020204030204" pitchFamily="34" charset="0"/>
                <a:cs typeface="Calibri" panose="020F0502020204030204" pitchFamily="34" charset="0"/>
              </a:rPr>
              <a:t>Tips and Tricks</a:t>
            </a:r>
          </a:p>
          <a:p>
            <a:pPr lvl="1"/>
            <a:r>
              <a:rPr lang="en-US" sz="1000" dirty="0">
                <a:latin typeface="Calibri" panose="020F0502020204030204" pitchFamily="34" charset="0"/>
                <a:cs typeface="Calibri" panose="020F0502020204030204" pitchFamily="34" charset="0"/>
              </a:rPr>
              <a:t>Integrating Student Information Systems</a:t>
            </a:r>
          </a:p>
          <a:p>
            <a:r>
              <a:rPr lang="en-US" sz="1000" b="1" dirty="0">
                <a:latin typeface="Calibri" panose="020F0502020204030204" pitchFamily="34" charset="0"/>
                <a:cs typeface="Calibri" panose="020F0502020204030204" pitchFamily="34" charset="0"/>
              </a:rPr>
              <a:t>Academic and Administrative Support</a:t>
            </a:r>
            <a:endParaRPr lang="en-US" sz="1000" dirty="0">
              <a:latin typeface="Calibri" panose="020F0502020204030204" pitchFamily="34" charset="0"/>
              <a:cs typeface="Calibri" panose="020F0502020204030204" pitchFamily="34" charset="0"/>
            </a:endParaRPr>
          </a:p>
          <a:p>
            <a:pPr lvl="1"/>
            <a:r>
              <a:rPr lang="en-US" sz="1000" dirty="0">
                <a:latin typeface="Calibri" panose="020F0502020204030204" pitchFamily="34" charset="0"/>
                <a:cs typeface="Calibri" panose="020F0502020204030204" pitchFamily="34" charset="0"/>
              </a:rPr>
              <a:t>Library resources for online learners</a:t>
            </a:r>
          </a:p>
          <a:p>
            <a:pPr lvl="1"/>
            <a:r>
              <a:rPr lang="en-US" sz="1000" dirty="0">
                <a:latin typeface="Calibri" panose="020F0502020204030204" pitchFamily="34" charset="0"/>
                <a:cs typeface="Calibri" panose="020F0502020204030204" pitchFamily="34" charset="0"/>
              </a:rPr>
              <a:t>Academic advising issues in eLearning</a:t>
            </a:r>
          </a:p>
          <a:p>
            <a:pPr lvl="1"/>
            <a:r>
              <a:rPr lang="en-US" sz="1000" dirty="0">
                <a:latin typeface="Calibri" panose="020F0502020204030204" pitchFamily="34" charset="0"/>
                <a:cs typeface="Calibri" panose="020F0502020204030204" pitchFamily="34" charset="0"/>
              </a:rPr>
              <a:t>Tutoring online students</a:t>
            </a:r>
          </a:p>
          <a:p>
            <a:pPr lvl="1"/>
            <a:r>
              <a:rPr lang="en-US" sz="1000" dirty="0">
                <a:latin typeface="Calibri" panose="020F0502020204030204" pitchFamily="34" charset="0"/>
                <a:cs typeface="Calibri" panose="020F0502020204030204" pitchFamily="34" charset="0"/>
              </a:rPr>
              <a:t>Best practices in managing eLearning programs</a:t>
            </a:r>
          </a:p>
          <a:p>
            <a:pPr lvl="1"/>
            <a:r>
              <a:rPr lang="en-US" sz="1000" dirty="0">
                <a:latin typeface="Calibri" panose="020F0502020204030204" pitchFamily="34" charset="0"/>
                <a:cs typeface="Calibri" panose="020F0502020204030204" pitchFamily="34" charset="0"/>
              </a:rPr>
              <a:t>Evaluating blended courses instructional </a:t>
            </a:r>
            <a:r>
              <a:rPr lang="en-US" sz="1000" dirty="0" smtClean="0">
                <a:latin typeface="Calibri" panose="020F0502020204030204" pitchFamily="34" charset="0"/>
                <a:cs typeface="Calibri" panose="020F0502020204030204" pitchFamily="34" charset="0"/>
              </a:rPr>
              <a:t>effectiveness</a:t>
            </a:r>
          </a:p>
          <a:p>
            <a:pPr marL="0" indent="0">
              <a:buNone/>
            </a:pPr>
            <a:r>
              <a:rPr lang="en-US" sz="1000" dirty="0" smtClean="0">
                <a:latin typeface="Calibri" panose="020F0502020204030204" pitchFamily="34" charset="0"/>
                <a:cs typeface="Calibri" panose="020F0502020204030204" pitchFamily="34" charset="0"/>
              </a:rPr>
              <a:t>Please </a:t>
            </a:r>
            <a:r>
              <a:rPr lang="en-US" sz="1000" dirty="0">
                <a:latin typeface="Calibri" panose="020F0502020204030204" pitchFamily="34" charset="0"/>
                <a:cs typeface="Calibri" panose="020F0502020204030204" pitchFamily="34" charset="0"/>
              </a:rPr>
              <a:t>utilize the following guidelines when creating a conference presentation proposal</a:t>
            </a:r>
            <a:r>
              <a:rPr lang="en-US" sz="1000" dirty="0" smtClean="0">
                <a:latin typeface="Calibri" panose="020F0502020204030204" pitchFamily="34" charset="0"/>
                <a:cs typeface="Calibri" panose="020F0502020204030204" pitchFamily="34" charset="0"/>
              </a:rPr>
              <a:t>.</a:t>
            </a:r>
          </a:p>
          <a:p>
            <a:pPr marL="0" indent="0">
              <a:buNone/>
            </a:pPr>
            <a:r>
              <a:rPr lang="en-US" sz="1000" b="1" dirty="0" smtClean="0">
                <a:latin typeface="Calibri" panose="020F0502020204030204" pitchFamily="34" charset="0"/>
                <a:cs typeface="Calibri" panose="020F0502020204030204" pitchFamily="34" charset="0"/>
              </a:rPr>
              <a:t>You </a:t>
            </a:r>
            <a:r>
              <a:rPr lang="en-US" sz="1000" b="1" dirty="0">
                <a:latin typeface="Calibri" panose="020F0502020204030204" pitchFamily="34" charset="0"/>
                <a:cs typeface="Calibri" panose="020F0502020204030204" pitchFamily="34" charset="0"/>
              </a:rPr>
              <a:t>will be asked to provide</a:t>
            </a:r>
            <a:r>
              <a:rPr lang="en-US" sz="1000" dirty="0">
                <a:latin typeface="Calibri" panose="020F0502020204030204" pitchFamily="34" charset="0"/>
                <a:cs typeface="Calibri" panose="020F0502020204030204" pitchFamily="34" charset="0"/>
              </a:rPr>
              <a:t>: Title of Program (10 word maximum), Primary Presenter/ Contact, Summary (50 word summary for program flyer), Description (250 word maximum), Presentation Format, Presentation, Panel discussion, Hands-on workshop, Technology Requirements, Special Accommodations Required</a:t>
            </a:r>
            <a:br>
              <a:rPr lang="en-US" sz="1000" dirty="0">
                <a:latin typeface="Calibri" panose="020F0502020204030204" pitchFamily="34" charset="0"/>
                <a:cs typeface="Calibri" panose="020F0502020204030204" pitchFamily="34" charset="0"/>
              </a:rPr>
            </a:br>
            <a:r>
              <a:rPr lang="en-US" sz="1000" b="1" dirty="0" smtClean="0">
                <a:solidFill>
                  <a:srgbClr val="FF0000"/>
                </a:solidFill>
                <a:latin typeface="Calibri" panose="020F0502020204030204" pitchFamily="34" charset="0"/>
                <a:cs typeface="Calibri" panose="020F0502020204030204" pitchFamily="34" charset="0"/>
              </a:rPr>
              <a:t>Online </a:t>
            </a:r>
            <a:r>
              <a:rPr lang="en-US" sz="1000" b="1" dirty="0">
                <a:solidFill>
                  <a:srgbClr val="FF0000"/>
                </a:solidFill>
                <a:latin typeface="Calibri" panose="020F0502020204030204" pitchFamily="34" charset="0"/>
                <a:cs typeface="Calibri" panose="020F0502020204030204" pitchFamily="34" charset="0"/>
              </a:rPr>
              <a:t>proposal form coming soon. </a:t>
            </a:r>
            <a:br>
              <a:rPr lang="en-US" sz="1000" b="1" dirty="0">
                <a:solidFill>
                  <a:srgbClr val="FF0000"/>
                </a:solidFill>
                <a:latin typeface="Calibri" panose="020F0502020204030204" pitchFamily="34" charset="0"/>
                <a:cs typeface="Calibri" panose="020F0502020204030204" pitchFamily="34" charset="0"/>
              </a:rPr>
            </a:br>
            <a:r>
              <a:rPr lang="en-US" sz="1000" b="1" dirty="0">
                <a:solidFill>
                  <a:srgbClr val="FF0000"/>
                </a:solidFill>
                <a:latin typeface="Calibri" panose="020F0502020204030204" pitchFamily="34" charset="0"/>
                <a:cs typeface="Calibri" panose="020F0502020204030204" pitchFamily="34" charset="0"/>
              </a:rPr>
              <a:t>Campus Contact Information:  Customize</a:t>
            </a:r>
            <a:endParaRPr lang="en-US" sz="1000" dirty="0">
              <a:solidFill>
                <a:srgbClr val="FF0000"/>
              </a:solidFill>
              <a:latin typeface="Calibri" panose="020F0502020204030204" pitchFamily="34" charset="0"/>
              <a:cs typeface="Calibri" panose="020F050202020403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600200" y="762000"/>
            <a:ext cx="5410200" cy="762000"/>
          </a:xfrm>
          <a:prstGeom prst="rect">
            <a:avLst/>
          </a:prstGeom>
        </p:spPr>
      </p:pic>
    </p:spTree>
    <p:extLst>
      <p:ext uri="{BB962C8B-B14F-4D97-AF65-F5344CB8AC3E}">
        <p14:creationId xmlns:p14="http://schemas.microsoft.com/office/powerpoint/2010/main" val="191515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pPr algn="ctr"/>
            <a:r>
              <a:rPr lang="en-US" sz="3200" dirty="0" smtClean="0">
                <a:solidFill>
                  <a:srgbClr val="85312F"/>
                </a:solidFill>
                <a:latin typeface="Calibri" panose="020F0502020204030204" pitchFamily="34" charset="0"/>
              </a:rPr>
              <a:t>Recommended Reading</a:t>
            </a:r>
            <a:endParaRPr lang="en-US" sz="3200" dirty="0">
              <a:solidFill>
                <a:srgbClr val="85312F"/>
              </a:solidFill>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1800" dirty="0" smtClean="0">
                <a:solidFill>
                  <a:srgbClr val="85312F"/>
                </a:solidFill>
                <a:latin typeface="Calibri" panose="020F0502020204030204" pitchFamily="34" charset="0"/>
              </a:rPr>
              <a:t>Bailey, S., Hendricks, S., Applewhite, S. - </a:t>
            </a:r>
            <a:r>
              <a:rPr lang="en-US" sz="1800" i="1" dirty="0" smtClean="0">
                <a:solidFill>
                  <a:srgbClr val="85312F"/>
                </a:solidFill>
                <a:latin typeface="Calibri" panose="020F0502020204030204" pitchFamily="34" charset="0"/>
              </a:rPr>
              <a:t>Student Perspectives of Assessment Strategies in Online Courses</a:t>
            </a:r>
            <a:r>
              <a:rPr lang="en-US" sz="1800" dirty="0" smtClean="0">
                <a:solidFill>
                  <a:srgbClr val="85312F"/>
                </a:solidFill>
                <a:latin typeface="Calibri" panose="020F0502020204030204" pitchFamily="34" charset="0"/>
              </a:rPr>
              <a:t>.  </a:t>
            </a:r>
            <a:r>
              <a:rPr lang="en-US" sz="1800" u="sng" dirty="0" smtClean="0">
                <a:solidFill>
                  <a:srgbClr val="85312F"/>
                </a:solidFill>
                <a:latin typeface="Calibri" panose="020F0502020204030204" pitchFamily="34" charset="0"/>
              </a:rPr>
              <a:t>Journal of Interactive Online Learning</a:t>
            </a:r>
            <a:r>
              <a:rPr lang="en-US" sz="1800" dirty="0" smtClean="0">
                <a:solidFill>
                  <a:srgbClr val="85312F"/>
                </a:solidFill>
                <a:latin typeface="Calibri" panose="020F0502020204030204" pitchFamily="34" charset="0"/>
              </a:rPr>
              <a:t>,  Spring 2015, Volume 13, No. 3.</a:t>
            </a:r>
          </a:p>
          <a:p>
            <a:endParaRPr lang="en-US" sz="1800" u="sng" dirty="0">
              <a:solidFill>
                <a:srgbClr val="85312F"/>
              </a:solidFill>
              <a:latin typeface="Calibri" panose="020F0502020204030204" pitchFamily="34" charset="0"/>
            </a:endParaRPr>
          </a:p>
          <a:p>
            <a:r>
              <a:rPr lang="en-US" sz="1800" dirty="0" err="1" smtClean="0">
                <a:solidFill>
                  <a:srgbClr val="85312F"/>
                </a:solidFill>
                <a:latin typeface="Calibri" panose="020F0502020204030204" pitchFamily="34" charset="0"/>
              </a:rPr>
              <a:t>Banna</a:t>
            </a:r>
            <a:r>
              <a:rPr lang="en-US" sz="1800" dirty="0" smtClean="0">
                <a:solidFill>
                  <a:srgbClr val="85312F"/>
                </a:solidFill>
                <a:latin typeface="Calibri" panose="020F0502020204030204" pitchFamily="34" charset="0"/>
              </a:rPr>
              <a:t>, J., Lin, M., Stewart, M., </a:t>
            </a:r>
            <a:r>
              <a:rPr lang="en-US" sz="1800" dirty="0" err="1" smtClean="0">
                <a:solidFill>
                  <a:srgbClr val="85312F"/>
                </a:solidFill>
                <a:latin typeface="Calibri" panose="020F0502020204030204" pitchFamily="34" charset="0"/>
              </a:rPr>
              <a:t>Fialkowski</a:t>
            </a:r>
            <a:r>
              <a:rPr lang="en-US" sz="1800" dirty="0" smtClean="0">
                <a:solidFill>
                  <a:srgbClr val="85312F"/>
                </a:solidFill>
                <a:latin typeface="Calibri" panose="020F0502020204030204" pitchFamily="34" charset="0"/>
              </a:rPr>
              <a:t>, M. –</a:t>
            </a:r>
            <a:r>
              <a:rPr lang="en-US" sz="1800" i="1" dirty="0" smtClean="0">
                <a:solidFill>
                  <a:srgbClr val="85312F"/>
                </a:solidFill>
                <a:latin typeface="Calibri" panose="020F0502020204030204" pitchFamily="34" charset="0"/>
              </a:rPr>
              <a:t>Interaction matters: Strategies to promote engaged learning in an online introductory nutrition course</a:t>
            </a:r>
            <a:r>
              <a:rPr lang="en-US" sz="1800" dirty="0" smtClean="0">
                <a:solidFill>
                  <a:srgbClr val="85312F"/>
                </a:solidFill>
                <a:latin typeface="Calibri" panose="020F0502020204030204" pitchFamily="34" charset="0"/>
              </a:rPr>
              <a:t>.  </a:t>
            </a:r>
            <a:r>
              <a:rPr lang="en-US" sz="1800" u="sng" dirty="0" smtClean="0">
                <a:solidFill>
                  <a:srgbClr val="85312F"/>
                </a:solidFill>
                <a:latin typeface="Calibri" panose="020F0502020204030204" pitchFamily="34" charset="0"/>
              </a:rPr>
              <a:t>MERLOT Journal of Online Learning and Teaching</a:t>
            </a:r>
            <a:r>
              <a:rPr lang="en-US" sz="1800" dirty="0" smtClean="0">
                <a:solidFill>
                  <a:srgbClr val="85312F"/>
                </a:solidFill>
                <a:latin typeface="Calibri" panose="020F0502020204030204" pitchFamily="34" charset="0"/>
              </a:rPr>
              <a:t>, June 2015, Volume 11, No. 2.</a:t>
            </a:r>
            <a:r>
              <a:rPr lang="en-US" sz="1800" i="1" u="sng" dirty="0" smtClean="0">
                <a:solidFill>
                  <a:srgbClr val="85312F"/>
                </a:solidFill>
                <a:latin typeface="Calibri" panose="020F0502020204030204" pitchFamily="34" charset="0"/>
              </a:rPr>
              <a:t> </a:t>
            </a:r>
            <a:endParaRPr lang="en-US" sz="1800" u="sng" dirty="0" smtClean="0">
              <a:solidFill>
                <a:srgbClr val="85312F"/>
              </a:solidFill>
              <a:latin typeface="Calibri" panose="020F0502020204030204" pitchFamily="34" charset="0"/>
            </a:endParaRPr>
          </a:p>
          <a:p>
            <a:endParaRPr lang="en-US" sz="1800" dirty="0">
              <a:solidFill>
                <a:srgbClr val="85312F"/>
              </a:solidFill>
              <a:latin typeface="Calibri" panose="020F0502020204030204" pitchFamily="34" charset="0"/>
            </a:endParaRPr>
          </a:p>
          <a:p>
            <a:r>
              <a:rPr lang="en-US" sz="1800" dirty="0" err="1" smtClean="0">
                <a:solidFill>
                  <a:srgbClr val="85312F"/>
                </a:solidFill>
                <a:latin typeface="Calibri" panose="020F0502020204030204" pitchFamily="34" charset="0"/>
              </a:rPr>
              <a:t>Hachey</a:t>
            </a:r>
            <a:r>
              <a:rPr lang="en-US" sz="1800" dirty="0" smtClean="0">
                <a:solidFill>
                  <a:srgbClr val="85312F"/>
                </a:solidFill>
                <a:latin typeface="Calibri" panose="020F0502020204030204" pitchFamily="34" charset="0"/>
              </a:rPr>
              <a:t>,</a:t>
            </a:r>
            <a:r>
              <a:rPr lang="en-US" sz="1800" dirty="0">
                <a:solidFill>
                  <a:srgbClr val="85312F"/>
                </a:solidFill>
                <a:latin typeface="Calibri" panose="020F0502020204030204" pitchFamily="34" charset="0"/>
              </a:rPr>
              <a:t> </a:t>
            </a:r>
            <a:r>
              <a:rPr lang="en-US" sz="1800" dirty="0" smtClean="0">
                <a:solidFill>
                  <a:srgbClr val="85312F"/>
                </a:solidFill>
                <a:latin typeface="Calibri" panose="020F0502020204030204" pitchFamily="34" charset="0"/>
              </a:rPr>
              <a:t>A., Conway, K., </a:t>
            </a:r>
            <a:r>
              <a:rPr lang="en-US" sz="1800" dirty="0" err="1" smtClean="0">
                <a:solidFill>
                  <a:srgbClr val="85312F"/>
                </a:solidFill>
                <a:latin typeface="Calibri" panose="020F0502020204030204" pitchFamily="34" charset="0"/>
              </a:rPr>
              <a:t>Wladis</a:t>
            </a:r>
            <a:r>
              <a:rPr lang="en-US" sz="1800" dirty="0" smtClean="0">
                <a:solidFill>
                  <a:srgbClr val="85312F"/>
                </a:solidFill>
                <a:latin typeface="Calibri" panose="020F0502020204030204" pitchFamily="34" charset="0"/>
              </a:rPr>
              <a:t>, C. - </a:t>
            </a:r>
            <a:r>
              <a:rPr lang="en-US" sz="1800" i="1" dirty="0" smtClean="0">
                <a:solidFill>
                  <a:srgbClr val="85312F"/>
                </a:solidFill>
                <a:latin typeface="Calibri" panose="020F0502020204030204" pitchFamily="34" charset="0"/>
              </a:rPr>
              <a:t>Community </a:t>
            </a:r>
            <a:r>
              <a:rPr lang="en-US" sz="1800" i="1" dirty="0">
                <a:solidFill>
                  <a:srgbClr val="85312F"/>
                </a:solidFill>
                <a:latin typeface="Calibri" panose="020F0502020204030204" pitchFamily="34" charset="0"/>
              </a:rPr>
              <a:t>Colleges and Underappreciated Assets: Using Institutional Data to Promote Success in Online </a:t>
            </a:r>
            <a:r>
              <a:rPr lang="en-US" sz="1800" i="1" dirty="0" smtClean="0">
                <a:solidFill>
                  <a:srgbClr val="85312F"/>
                </a:solidFill>
                <a:latin typeface="Calibri" panose="020F0502020204030204" pitchFamily="34" charset="0"/>
              </a:rPr>
              <a:t>Learning.  </a:t>
            </a:r>
            <a:r>
              <a:rPr lang="en-US" sz="1800" u="sng" dirty="0" smtClean="0">
                <a:solidFill>
                  <a:srgbClr val="85312F"/>
                </a:solidFill>
                <a:latin typeface="Calibri" panose="020F0502020204030204" pitchFamily="34" charset="0"/>
              </a:rPr>
              <a:t>Online Journal of Distance Learning Administration</a:t>
            </a:r>
            <a:r>
              <a:rPr lang="en-US" sz="1800" dirty="0" smtClean="0">
                <a:solidFill>
                  <a:srgbClr val="85312F"/>
                </a:solidFill>
                <a:latin typeface="Calibri" panose="020F0502020204030204" pitchFamily="34" charset="0"/>
              </a:rPr>
              <a:t>, Spring 2013, Volume 16, Issue 1.</a:t>
            </a:r>
          </a:p>
          <a:p>
            <a:endParaRPr lang="en-US" sz="1800" dirty="0">
              <a:solidFill>
                <a:srgbClr val="85312F"/>
              </a:solidFill>
              <a:latin typeface="Calibri" panose="020F0502020204030204" pitchFamily="34" charset="0"/>
            </a:endParaRPr>
          </a:p>
          <a:p>
            <a:r>
              <a:rPr lang="en-US" sz="1800" dirty="0" err="1" smtClean="0">
                <a:solidFill>
                  <a:srgbClr val="85312F"/>
                </a:solidFill>
                <a:latin typeface="Calibri" panose="020F0502020204030204" pitchFamily="34" charset="0"/>
              </a:rPr>
              <a:t>Jaggars</a:t>
            </a:r>
            <a:r>
              <a:rPr lang="en-US" sz="1800" dirty="0" smtClean="0">
                <a:solidFill>
                  <a:srgbClr val="85312F"/>
                </a:solidFill>
                <a:latin typeface="Calibri" panose="020F0502020204030204" pitchFamily="34" charset="0"/>
              </a:rPr>
              <a:t>, S. – </a:t>
            </a:r>
            <a:r>
              <a:rPr lang="en-US" sz="1800" i="1" dirty="0" smtClean="0">
                <a:solidFill>
                  <a:srgbClr val="85312F"/>
                </a:solidFill>
                <a:latin typeface="Calibri" panose="020F0502020204030204" pitchFamily="34" charset="0"/>
              </a:rPr>
              <a:t>Democratization of Education for Whom?  Online Learning and Educational Equity.</a:t>
            </a:r>
            <a:r>
              <a:rPr lang="en-US" sz="1800" dirty="0" smtClean="0">
                <a:solidFill>
                  <a:srgbClr val="85312F"/>
                </a:solidFill>
                <a:latin typeface="Calibri" panose="020F0502020204030204" pitchFamily="34" charset="0"/>
              </a:rPr>
              <a:t>  </a:t>
            </a:r>
            <a:r>
              <a:rPr lang="en-US" sz="1800" u="sng" dirty="0" smtClean="0">
                <a:solidFill>
                  <a:srgbClr val="85312F"/>
                </a:solidFill>
                <a:latin typeface="Calibri" panose="020F0502020204030204" pitchFamily="34" charset="0"/>
              </a:rPr>
              <a:t>AAC&amp;U, Diversity &amp; Democracy</a:t>
            </a:r>
            <a:r>
              <a:rPr lang="en-US" sz="1800" dirty="0" smtClean="0">
                <a:solidFill>
                  <a:srgbClr val="85312F"/>
                </a:solidFill>
                <a:latin typeface="Calibri" panose="020F0502020204030204" pitchFamily="34" charset="0"/>
              </a:rPr>
              <a:t> 2014.</a:t>
            </a:r>
          </a:p>
          <a:p>
            <a:endParaRPr lang="en-US" sz="1800" i="1" dirty="0">
              <a:solidFill>
                <a:srgbClr val="85312F"/>
              </a:solidFill>
              <a:latin typeface="Calibri" panose="020F0502020204030204" pitchFamily="34" charset="0"/>
            </a:endParaRPr>
          </a:p>
          <a:p>
            <a:r>
              <a:rPr lang="en-US" sz="1800" dirty="0" smtClean="0">
                <a:solidFill>
                  <a:srgbClr val="85312F"/>
                </a:solidFill>
                <a:latin typeface="Calibri" panose="020F0502020204030204" pitchFamily="34" charset="0"/>
              </a:rPr>
              <a:t>Educational Advisory Board – COE Forum: </a:t>
            </a:r>
            <a:r>
              <a:rPr lang="en-US" sz="1800" i="1" dirty="0" smtClean="0">
                <a:solidFill>
                  <a:srgbClr val="85312F"/>
                </a:solidFill>
                <a:latin typeface="Calibri" panose="020F0502020204030204" pitchFamily="34" charset="0"/>
              </a:rPr>
              <a:t>Charting a Path to Persistence, 2015</a:t>
            </a:r>
            <a:endParaRPr lang="en-US" sz="1800" dirty="0" smtClean="0">
              <a:solidFill>
                <a:srgbClr val="85312F"/>
              </a:solidFill>
              <a:latin typeface="Calibri" panose="020F0502020204030204" pitchFamily="34" charset="0"/>
            </a:endParaRPr>
          </a:p>
          <a:p>
            <a:endParaRPr lang="en-US" sz="1800" i="1" dirty="0">
              <a:solidFill>
                <a:srgbClr val="85312F"/>
              </a:solidFill>
              <a:latin typeface="Calibri" panose="020F0502020204030204" pitchFamily="34" charset="0"/>
            </a:endParaRPr>
          </a:p>
          <a:p>
            <a:endParaRPr lang="en-US" sz="1800" i="1" dirty="0">
              <a:solidFill>
                <a:srgbClr val="85312F"/>
              </a:solidFill>
              <a:latin typeface="Calibri" panose="020F0502020204030204" pitchFamily="34" charset="0"/>
            </a:endParaRPr>
          </a:p>
        </p:txBody>
      </p:sp>
    </p:spTree>
    <p:extLst>
      <p:ext uri="{BB962C8B-B14F-4D97-AF65-F5344CB8AC3E}">
        <p14:creationId xmlns:p14="http://schemas.microsoft.com/office/powerpoint/2010/main" val="2882634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p:spPr>
        <p:txBody>
          <a:bodyPr>
            <a:noAutofit/>
          </a:bodyPr>
          <a:lstStyle/>
          <a:p>
            <a:pPr algn="ctr"/>
            <a:r>
              <a:rPr lang="en-US" sz="3200" b="1" dirty="0">
                <a:solidFill>
                  <a:srgbClr val="85312F"/>
                </a:solidFill>
                <a:latin typeface="Calibri" panose="020F0502020204030204" pitchFamily="34" charset="0"/>
                <a:cs typeface="Calibri" panose="020F0502020204030204" pitchFamily="34" charset="0"/>
              </a:rPr>
              <a:t>MCC Fast Facts </a:t>
            </a:r>
            <a:endParaRPr lang="en-US" sz="3200" dirty="0">
              <a:solidFill>
                <a:srgbClr val="85312F"/>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71600"/>
            <a:ext cx="8229600" cy="5334000"/>
          </a:xfrm>
        </p:spPr>
        <p:txBody>
          <a:bodyPr>
            <a:noAutofit/>
          </a:bodyPr>
          <a:lstStyle/>
          <a:p>
            <a:pPr marL="0" indent="0" algn="ctr">
              <a:buNone/>
            </a:pPr>
            <a:r>
              <a:rPr lang="en-US" sz="1800" b="1" dirty="0" smtClean="0">
                <a:solidFill>
                  <a:srgbClr val="85312F"/>
                </a:solidFill>
                <a:latin typeface="Calibri" panose="020F0502020204030204" pitchFamily="34" charset="0"/>
                <a:cs typeface="Calibri" panose="020F0502020204030204" pitchFamily="34" charset="0"/>
              </a:rPr>
              <a:t>About </a:t>
            </a:r>
            <a:r>
              <a:rPr lang="en-US" sz="1800" b="1" dirty="0">
                <a:solidFill>
                  <a:srgbClr val="85312F"/>
                </a:solidFill>
                <a:latin typeface="Calibri" panose="020F0502020204030204" pitchFamily="34" charset="0"/>
                <a:cs typeface="Calibri" panose="020F0502020204030204" pitchFamily="34" charset="0"/>
              </a:rPr>
              <a:t>Middlesex Community </a:t>
            </a:r>
            <a:r>
              <a:rPr lang="en-US" sz="1800" b="1" dirty="0" smtClean="0">
                <a:solidFill>
                  <a:srgbClr val="85312F"/>
                </a:solidFill>
                <a:latin typeface="Calibri" panose="020F0502020204030204" pitchFamily="34" charset="0"/>
                <a:cs typeface="Calibri" panose="020F0502020204030204" pitchFamily="34" charset="0"/>
              </a:rPr>
              <a:t>College</a:t>
            </a:r>
          </a:p>
          <a:p>
            <a:pPr marL="0" indent="0">
              <a:buNone/>
            </a:pPr>
            <a:endParaRPr lang="en-US" sz="1400" dirty="0">
              <a:solidFill>
                <a:srgbClr val="85312F"/>
              </a:solidFill>
              <a:latin typeface="Calibri" panose="020F0502020204030204" pitchFamily="34" charset="0"/>
              <a:cs typeface="Calibri" panose="020F0502020204030204" pitchFamily="34" charset="0"/>
            </a:endParaRPr>
          </a:p>
          <a:p>
            <a:r>
              <a:rPr lang="en-US" sz="1600" b="1" dirty="0">
                <a:solidFill>
                  <a:srgbClr val="85312F"/>
                </a:solidFill>
                <a:latin typeface="Calibri" panose="020F0502020204030204" pitchFamily="34" charset="0"/>
                <a:cs typeface="Calibri" panose="020F0502020204030204" pitchFamily="34" charset="0"/>
              </a:rPr>
              <a:t>Mission</a:t>
            </a:r>
            <a:r>
              <a:rPr lang="en-US" sz="1600" dirty="0">
                <a:solidFill>
                  <a:srgbClr val="85312F"/>
                </a:solidFill>
                <a:latin typeface="Calibri" panose="020F0502020204030204" pitchFamily="34" charset="0"/>
                <a:cs typeface="Calibri" panose="020F0502020204030204" pitchFamily="34" charset="0"/>
              </a:rPr>
              <a:t>: At Middlesex Community College, everyone teaches, everyone learns. Collaborative in nature and innovative in practice, we educate, engage, and empower a diverse community of learners. Through transformative opportunities, we challenge and support every student to succeed and lead. Recognizing equity and inclusion as the foundation for excellence and creativity. Middlesex Community College meets the evolving educational, civic and workforce needs of our local and global communities.  </a:t>
            </a:r>
          </a:p>
          <a:p>
            <a:endParaRPr lang="en-US" sz="1600" b="1" dirty="0" smtClean="0">
              <a:solidFill>
                <a:srgbClr val="85312F"/>
              </a:solidFill>
              <a:latin typeface="Calibri" panose="020F0502020204030204" pitchFamily="34" charset="0"/>
              <a:cs typeface="Calibri" panose="020F0502020204030204" pitchFamily="34" charset="0"/>
            </a:endParaRPr>
          </a:p>
          <a:p>
            <a:r>
              <a:rPr lang="en-US" sz="1600" b="1" dirty="0" smtClean="0">
                <a:solidFill>
                  <a:srgbClr val="85312F"/>
                </a:solidFill>
                <a:latin typeface="Calibri" panose="020F0502020204030204" pitchFamily="34" charset="0"/>
                <a:cs typeface="Calibri" panose="020F0502020204030204" pitchFamily="34" charset="0"/>
              </a:rPr>
              <a:t>President</a:t>
            </a:r>
            <a:r>
              <a:rPr lang="en-US" sz="1600" dirty="0">
                <a:solidFill>
                  <a:srgbClr val="85312F"/>
                </a:solidFill>
                <a:latin typeface="Calibri" panose="020F0502020204030204" pitchFamily="34" charset="0"/>
                <a:cs typeface="Calibri" panose="020F0502020204030204" pitchFamily="34" charset="0"/>
              </a:rPr>
              <a:t>: Dr. James C. Mabry </a:t>
            </a:r>
          </a:p>
          <a:p>
            <a:endParaRPr lang="en-US" sz="1600" b="1" dirty="0" smtClean="0">
              <a:solidFill>
                <a:srgbClr val="85312F"/>
              </a:solidFill>
              <a:latin typeface="Calibri" panose="020F0502020204030204" pitchFamily="34" charset="0"/>
              <a:cs typeface="Calibri" panose="020F0502020204030204" pitchFamily="34" charset="0"/>
            </a:endParaRPr>
          </a:p>
          <a:p>
            <a:r>
              <a:rPr lang="en-US" sz="1600" b="1" dirty="0" smtClean="0">
                <a:solidFill>
                  <a:srgbClr val="85312F"/>
                </a:solidFill>
                <a:latin typeface="Calibri" panose="020F0502020204030204" pitchFamily="34" charset="0"/>
                <a:cs typeface="Calibri" panose="020F0502020204030204" pitchFamily="34" charset="0"/>
              </a:rPr>
              <a:t>Established</a:t>
            </a:r>
            <a:r>
              <a:rPr lang="en-US" sz="1600" dirty="0">
                <a:solidFill>
                  <a:srgbClr val="85312F"/>
                </a:solidFill>
                <a:latin typeface="Calibri" panose="020F0502020204030204" pitchFamily="34" charset="0"/>
                <a:cs typeface="Calibri" panose="020F0502020204030204" pitchFamily="34" charset="0"/>
              </a:rPr>
              <a:t>: </a:t>
            </a:r>
          </a:p>
          <a:p>
            <a:pPr lvl="1"/>
            <a:r>
              <a:rPr lang="en-US" sz="1600" dirty="0">
                <a:solidFill>
                  <a:srgbClr val="85312F"/>
                </a:solidFill>
                <a:latin typeface="Calibri" panose="020F0502020204030204" pitchFamily="34" charset="0"/>
                <a:cs typeface="Calibri" panose="020F0502020204030204" pitchFamily="34" charset="0"/>
              </a:rPr>
              <a:t>1970 - Bedford campus opened</a:t>
            </a:r>
          </a:p>
          <a:p>
            <a:pPr lvl="1"/>
            <a:r>
              <a:rPr lang="en-US" sz="1600" dirty="0">
                <a:solidFill>
                  <a:srgbClr val="85312F"/>
                </a:solidFill>
                <a:latin typeface="Calibri" panose="020F0502020204030204" pitchFamily="34" charset="0"/>
                <a:cs typeface="Calibri" panose="020F0502020204030204" pitchFamily="34" charset="0"/>
              </a:rPr>
              <a:t>1987 - Lowell campus opened</a:t>
            </a:r>
          </a:p>
          <a:p>
            <a:endParaRPr lang="en-US" sz="1600" b="1" dirty="0" smtClean="0">
              <a:solidFill>
                <a:srgbClr val="85312F"/>
              </a:solidFill>
              <a:latin typeface="Calibri" panose="020F0502020204030204" pitchFamily="34" charset="0"/>
              <a:cs typeface="Calibri" panose="020F0502020204030204" pitchFamily="34" charset="0"/>
            </a:endParaRPr>
          </a:p>
          <a:p>
            <a:r>
              <a:rPr lang="en-US" sz="1600" b="1" dirty="0" smtClean="0">
                <a:solidFill>
                  <a:srgbClr val="85312F"/>
                </a:solidFill>
                <a:latin typeface="Calibri" panose="020F0502020204030204" pitchFamily="34" charset="0"/>
                <a:cs typeface="Calibri" panose="020F0502020204030204" pitchFamily="34" charset="0"/>
              </a:rPr>
              <a:t>Type </a:t>
            </a:r>
            <a:r>
              <a:rPr lang="en-US" sz="1600" b="1" dirty="0">
                <a:solidFill>
                  <a:srgbClr val="85312F"/>
                </a:solidFill>
                <a:latin typeface="Calibri" panose="020F0502020204030204" pitchFamily="34" charset="0"/>
                <a:cs typeface="Calibri" panose="020F0502020204030204" pitchFamily="34" charset="0"/>
              </a:rPr>
              <a:t>of School</a:t>
            </a:r>
            <a:r>
              <a:rPr lang="en-US" sz="1600" dirty="0">
                <a:solidFill>
                  <a:srgbClr val="85312F"/>
                </a:solidFill>
                <a:latin typeface="Calibri" panose="020F0502020204030204" pitchFamily="34" charset="0"/>
                <a:cs typeface="Calibri" panose="020F0502020204030204" pitchFamily="34" charset="0"/>
              </a:rPr>
              <a:t>: Public, Community College </a:t>
            </a:r>
          </a:p>
          <a:p>
            <a:endParaRPr lang="en-US" sz="1600" b="1" dirty="0" smtClean="0">
              <a:solidFill>
                <a:srgbClr val="85312F"/>
              </a:solidFill>
              <a:latin typeface="Calibri" panose="020F0502020204030204" pitchFamily="34" charset="0"/>
              <a:cs typeface="Calibri" panose="020F0502020204030204" pitchFamily="34" charset="0"/>
            </a:endParaRPr>
          </a:p>
          <a:p>
            <a:r>
              <a:rPr lang="en-US" sz="1600" b="1" dirty="0" smtClean="0">
                <a:solidFill>
                  <a:srgbClr val="85312F"/>
                </a:solidFill>
                <a:latin typeface="Calibri" panose="020F0502020204030204" pitchFamily="34" charset="0"/>
                <a:cs typeface="Calibri" panose="020F0502020204030204" pitchFamily="34" charset="0"/>
              </a:rPr>
              <a:t>Degrees </a:t>
            </a:r>
            <a:r>
              <a:rPr lang="en-US" sz="1600" b="1" dirty="0">
                <a:solidFill>
                  <a:srgbClr val="85312F"/>
                </a:solidFill>
                <a:latin typeface="Calibri" panose="020F0502020204030204" pitchFamily="34" charset="0"/>
                <a:cs typeface="Calibri" panose="020F0502020204030204" pitchFamily="34" charset="0"/>
              </a:rPr>
              <a:t>awarded</a:t>
            </a:r>
            <a:r>
              <a:rPr lang="en-US" sz="1600" dirty="0">
                <a:solidFill>
                  <a:srgbClr val="85312F"/>
                </a:solidFill>
                <a:latin typeface="Calibri" panose="020F0502020204030204" pitchFamily="34" charset="0"/>
                <a:cs typeface="Calibri" panose="020F0502020204030204" pitchFamily="34" charset="0"/>
              </a:rPr>
              <a:t>: Associate Degrees, Credit and Noncredit Certificates </a:t>
            </a:r>
            <a:r>
              <a:rPr lang="en-US" sz="1600" dirty="0" smtClean="0">
                <a:solidFill>
                  <a:srgbClr val="85312F"/>
                </a:solidFill>
                <a:latin typeface="Calibri" panose="020F0502020204030204" pitchFamily="34" charset="0"/>
                <a:cs typeface="Calibri" panose="020F0502020204030204" pitchFamily="34" charset="0"/>
              </a:rPr>
              <a:t>			</a:t>
            </a:r>
            <a:endParaRPr lang="en-US" sz="1600" dirty="0">
              <a:solidFill>
                <a:srgbClr val="85312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79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pPr algn="ctr"/>
            <a:r>
              <a:rPr lang="en-US" sz="3200" b="1" dirty="0">
                <a:solidFill>
                  <a:srgbClr val="85312F"/>
                </a:solidFill>
                <a:latin typeface="Calibri" panose="020F0502020204030204" pitchFamily="34" charset="0"/>
                <a:cs typeface="Calibri" panose="020F0502020204030204" pitchFamily="34" charset="0"/>
              </a:rPr>
              <a:t>MCC Fast Facts </a:t>
            </a:r>
            <a:r>
              <a:rPr lang="en-US" sz="3200" b="1" dirty="0" smtClean="0">
                <a:solidFill>
                  <a:srgbClr val="85312F"/>
                </a:solidFill>
                <a:latin typeface="Calibri" panose="020F0502020204030204" pitchFamily="34" charset="0"/>
                <a:cs typeface="Calibri" panose="020F0502020204030204" pitchFamily="34" charset="0"/>
              </a:rPr>
              <a:t>(cont’d)</a:t>
            </a:r>
            <a:endParaRPr lang="en-US"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1700" b="1" dirty="0">
                <a:solidFill>
                  <a:srgbClr val="85312F"/>
                </a:solidFill>
              </a:rPr>
              <a:t>Middlesex </a:t>
            </a:r>
            <a:r>
              <a:rPr lang="en-US" sz="1700" b="1" dirty="0" smtClean="0">
                <a:solidFill>
                  <a:srgbClr val="85312F"/>
                </a:solidFill>
              </a:rPr>
              <a:t>Academics</a:t>
            </a:r>
            <a:endParaRPr lang="en-US" sz="1700" dirty="0" smtClean="0">
              <a:solidFill>
                <a:srgbClr val="85312F"/>
              </a:solidFill>
            </a:endParaRPr>
          </a:p>
          <a:p>
            <a:endParaRPr lang="en-US" sz="1400" b="1" dirty="0">
              <a:solidFill>
                <a:srgbClr val="85312F"/>
              </a:solidFill>
            </a:endParaRPr>
          </a:p>
          <a:p>
            <a:r>
              <a:rPr lang="en-US" sz="1400" b="1" dirty="0" smtClean="0">
                <a:solidFill>
                  <a:srgbClr val="85312F"/>
                </a:solidFill>
              </a:rPr>
              <a:t>Majors</a:t>
            </a:r>
            <a:r>
              <a:rPr lang="en-US" sz="1400" dirty="0">
                <a:solidFill>
                  <a:srgbClr val="85312F"/>
                </a:solidFill>
              </a:rPr>
              <a:t>: More than 75 degree and certificate programs </a:t>
            </a:r>
          </a:p>
          <a:p>
            <a:endParaRPr lang="en-US" sz="1400" b="1" dirty="0" smtClean="0">
              <a:solidFill>
                <a:srgbClr val="85312F"/>
              </a:solidFill>
            </a:endParaRPr>
          </a:p>
          <a:p>
            <a:r>
              <a:rPr lang="en-US" sz="1400" b="1" dirty="0" smtClean="0">
                <a:solidFill>
                  <a:srgbClr val="85312F"/>
                </a:solidFill>
              </a:rPr>
              <a:t>Full-time </a:t>
            </a:r>
            <a:r>
              <a:rPr lang="en-US" sz="1400" b="1" dirty="0">
                <a:solidFill>
                  <a:srgbClr val="85312F"/>
                </a:solidFill>
              </a:rPr>
              <a:t>Faculty</a:t>
            </a:r>
            <a:r>
              <a:rPr lang="en-US" sz="1400" dirty="0">
                <a:solidFill>
                  <a:srgbClr val="85312F"/>
                </a:solidFill>
              </a:rPr>
              <a:t>: 125 </a:t>
            </a:r>
          </a:p>
          <a:p>
            <a:endParaRPr lang="en-US" sz="1400" b="1" dirty="0" smtClean="0">
              <a:solidFill>
                <a:srgbClr val="85312F"/>
              </a:solidFill>
            </a:endParaRPr>
          </a:p>
          <a:p>
            <a:r>
              <a:rPr lang="en-US" sz="1400" b="1" dirty="0" smtClean="0">
                <a:solidFill>
                  <a:srgbClr val="85312F"/>
                </a:solidFill>
              </a:rPr>
              <a:t>Part-time </a:t>
            </a:r>
            <a:r>
              <a:rPr lang="en-US" sz="1400" b="1" dirty="0">
                <a:solidFill>
                  <a:srgbClr val="85312F"/>
                </a:solidFill>
              </a:rPr>
              <a:t>Faculty</a:t>
            </a:r>
            <a:r>
              <a:rPr lang="en-US" sz="1400" dirty="0">
                <a:solidFill>
                  <a:srgbClr val="85312F"/>
                </a:solidFill>
              </a:rPr>
              <a:t>: 460 </a:t>
            </a:r>
          </a:p>
          <a:p>
            <a:endParaRPr lang="en-US" sz="1400" b="1" dirty="0" smtClean="0">
              <a:solidFill>
                <a:srgbClr val="85312F"/>
              </a:solidFill>
            </a:endParaRPr>
          </a:p>
          <a:p>
            <a:r>
              <a:rPr lang="en-US" sz="1400" b="1" dirty="0" smtClean="0">
                <a:solidFill>
                  <a:srgbClr val="85312F"/>
                </a:solidFill>
              </a:rPr>
              <a:t>Average </a:t>
            </a:r>
            <a:r>
              <a:rPr lang="en-US" sz="1400" b="1" dirty="0">
                <a:solidFill>
                  <a:srgbClr val="85312F"/>
                </a:solidFill>
              </a:rPr>
              <a:t>Class Size</a:t>
            </a:r>
            <a:r>
              <a:rPr lang="en-US" sz="1400" dirty="0">
                <a:solidFill>
                  <a:srgbClr val="85312F"/>
                </a:solidFill>
              </a:rPr>
              <a:t>: 21 </a:t>
            </a:r>
          </a:p>
          <a:p>
            <a:endParaRPr lang="en-US" sz="1400" b="1" dirty="0" smtClean="0">
              <a:solidFill>
                <a:srgbClr val="85312F"/>
              </a:solidFill>
            </a:endParaRPr>
          </a:p>
          <a:p>
            <a:r>
              <a:rPr lang="en-US" sz="1400" b="1" dirty="0" smtClean="0">
                <a:solidFill>
                  <a:srgbClr val="85312F"/>
                </a:solidFill>
              </a:rPr>
              <a:t>International </a:t>
            </a:r>
            <a:r>
              <a:rPr lang="en-US" sz="1400" b="1" dirty="0">
                <a:solidFill>
                  <a:srgbClr val="85312F"/>
                </a:solidFill>
              </a:rPr>
              <a:t>Study</a:t>
            </a:r>
            <a:r>
              <a:rPr lang="en-US" sz="1400" dirty="0">
                <a:solidFill>
                  <a:srgbClr val="85312F"/>
                </a:solidFill>
              </a:rPr>
              <a:t>: International Education Fellowships are academic opportunities for MCC students to visit a country and study its history and culture. Since 1992, Middlesex has offered fellowships to China, Russia, Costa Rica, Spain, Ireland, Europe,  Belize and Peru. Fellowships vary each year, and the choice of country depends on funding, travel restrictions and availability. </a:t>
            </a:r>
          </a:p>
          <a:p>
            <a:endParaRPr lang="en-US" sz="1400" b="1" dirty="0" smtClean="0">
              <a:solidFill>
                <a:srgbClr val="85312F"/>
              </a:solidFill>
            </a:endParaRPr>
          </a:p>
          <a:p>
            <a:r>
              <a:rPr lang="en-US" sz="1400" b="1" dirty="0" smtClean="0">
                <a:solidFill>
                  <a:srgbClr val="85312F"/>
                </a:solidFill>
              </a:rPr>
              <a:t>MCC </a:t>
            </a:r>
            <a:r>
              <a:rPr lang="en-US" sz="1400" b="1" dirty="0">
                <a:solidFill>
                  <a:srgbClr val="85312F"/>
                </a:solidFill>
              </a:rPr>
              <a:t>Students</a:t>
            </a:r>
            <a:endParaRPr lang="en-US" sz="1400" dirty="0">
              <a:solidFill>
                <a:srgbClr val="85312F"/>
              </a:solidFill>
            </a:endParaRPr>
          </a:p>
          <a:p>
            <a:endParaRPr lang="en-US" sz="1400" b="1" dirty="0" smtClean="0">
              <a:solidFill>
                <a:srgbClr val="85312F"/>
              </a:solidFill>
            </a:endParaRPr>
          </a:p>
          <a:p>
            <a:r>
              <a:rPr lang="en-US" sz="1400" b="1" dirty="0" smtClean="0">
                <a:solidFill>
                  <a:srgbClr val="85312F"/>
                </a:solidFill>
              </a:rPr>
              <a:t>Total </a:t>
            </a:r>
            <a:r>
              <a:rPr lang="en-US" sz="1400" b="1" dirty="0">
                <a:solidFill>
                  <a:srgbClr val="85312F"/>
                </a:solidFill>
              </a:rPr>
              <a:t>enrollment</a:t>
            </a:r>
            <a:r>
              <a:rPr lang="en-US" sz="1400" dirty="0">
                <a:solidFill>
                  <a:srgbClr val="85312F"/>
                </a:solidFill>
              </a:rPr>
              <a:t>: 13,267 </a:t>
            </a:r>
          </a:p>
          <a:p>
            <a:pPr lvl="1"/>
            <a:r>
              <a:rPr lang="en-US" sz="1400" b="1" dirty="0">
                <a:solidFill>
                  <a:srgbClr val="85312F"/>
                </a:solidFill>
              </a:rPr>
              <a:t>Full-time</a:t>
            </a:r>
            <a:r>
              <a:rPr lang="en-US" sz="1400" dirty="0">
                <a:solidFill>
                  <a:srgbClr val="85312F"/>
                </a:solidFill>
              </a:rPr>
              <a:t>: (12 credits per semester): 5,307 (44%) </a:t>
            </a:r>
          </a:p>
          <a:p>
            <a:pPr lvl="1"/>
            <a:r>
              <a:rPr lang="en-US" sz="1400" b="1" dirty="0">
                <a:solidFill>
                  <a:srgbClr val="85312F"/>
                </a:solidFill>
              </a:rPr>
              <a:t>Female</a:t>
            </a:r>
            <a:r>
              <a:rPr lang="en-US" sz="1400" dirty="0">
                <a:solidFill>
                  <a:srgbClr val="85312F"/>
                </a:solidFill>
              </a:rPr>
              <a:t>: 7,651 (58%) </a:t>
            </a:r>
          </a:p>
          <a:p>
            <a:pPr lvl="1"/>
            <a:r>
              <a:rPr lang="en-US" sz="1400" b="1" dirty="0">
                <a:solidFill>
                  <a:srgbClr val="85312F"/>
                </a:solidFill>
              </a:rPr>
              <a:t>Male</a:t>
            </a:r>
            <a:r>
              <a:rPr lang="en-US" sz="1400" dirty="0">
                <a:solidFill>
                  <a:srgbClr val="85312F"/>
                </a:solidFill>
              </a:rPr>
              <a:t>: 5,616 (42%) </a:t>
            </a:r>
          </a:p>
          <a:p>
            <a:endParaRPr lang="en-US" sz="1400" b="1" dirty="0" smtClean="0">
              <a:solidFill>
                <a:srgbClr val="85312F"/>
              </a:solidFill>
            </a:endParaRPr>
          </a:p>
          <a:p>
            <a:r>
              <a:rPr lang="en-US" sz="1400" b="1" dirty="0" smtClean="0">
                <a:solidFill>
                  <a:srgbClr val="85312F"/>
                </a:solidFill>
              </a:rPr>
              <a:t>2013 </a:t>
            </a:r>
            <a:r>
              <a:rPr lang="en-US" sz="1400" b="1" dirty="0">
                <a:solidFill>
                  <a:srgbClr val="85312F"/>
                </a:solidFill>
              </a:rPr>
              <a:t>Graduates</a:t>
            </a:r>
            <a:r>
              <a:rPr lang="en-US" sz="1400" dirty="0">
                <a:solidFill>
                  <a:srgbClr val="85312F"/>
                </a:solidFill>
              </a:rPr>
              <a:t>: 1,325 			</a:t>
            </a:r>
            <a:endParaRPr lang="en-US" sz="1400" dirty="0"/>
          </a:p>
        </p:txBody>
      </p:sp>
    </p:spTree>
    <p:extLst>
      <p:ext uri="{BB962C8B-B14F-4D97-AF65-F5344CB8AC3E}">
        <p14:creationId xmlns:p14="http://schemas.microsoft.com/office/powerpoint/2010/main" val="229073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lum/>
            <a:extLst>
              <a:ext uri="{28A0092B-C50C-407E-A947-70E740481C1C}">
                <a14:useLocalDpi xmlns:a14="http://schemas.microsoft.com/office/drawing/2010/main" val="0"/>
              </a:ext>
            </a:extLst>
          </a:blip>
          <a:srcRect/>
          <a:stretch>
            <a:fillRect/>
          </a:stretch>
        </p:blipFill>
        <p:spPr bwMode="auto">
          <a:xfrm>
            <a:off x="457200" y="1600200"/>
            <a:ext cx="8229600" cy="493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457200" y="914400"/>
            <a:ext cx="8229600" cy="609600"/>
          </a:xfrm>
        </p:spPr>
        <p:txBody>
          <a:bodyPr>
            <a:normAutofit fontScale="90000"/>
          </a:bodyPr>
          <a:lstStyle/>
          <a:p>
            <a:pPr algn="ctr"/>
            <a:r>
              <a:rPr lang="en-US" dirty="0" smtClean="0">
                <a:solidFill>
                  <a:srgbClr val="85312F"/>
                </a:solidFill>
              </a:rPr>
              <a:t>Massachusetts Context</a:t>
            </a:r>
            <a:endParaRPr lang="en-US" dirty="0">
              <a:solidFill>
                <a:srgbClr val="85312F"/>
              </a:solidFill>
            </a:endParaRPr>
          </a:p>
        </p:txBody>
      </p:sp>
    </p:spTree>
    <p:extLst>
      <p:ext uri="{BB962C8B-B14F-4D97-AF65-F5344CB8AC3E}">
        <p14:creationId xmlns:p14="http://schemas.microsoft.com/office/powerpoint/2010/main" val="78572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pPr algn="ctr"/>
            <a:r>
              <a:rPr lang="en-US" dirty="0" smtClean="0">
                <a:solidFill>
                  <a:srgbClr val="85312F"/>
                </a:solidFill>
              </a:rPr>
              <a:t>MCC Enrollment Context</a:t>
            </a:r>
            <a:endParaRPr lang="en-US" dirty="0">
              <a:solidFill>
                <a:srgbClr val="85312F"/>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250" y="1752599"/>
            <a:ext cx="7753350" cy="43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9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85312F"/>
                </a:solidFill>
              </a:rPr>
              <a:t>MCC Enrollment Context</a:t>
            </a:r>
            <a:endParaRPr lang="en-US" dirty="0">
              <a:solidFill>
                <a:srgbClr val="85312F"/>
              </a:solidFill>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28614" cy="493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56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2427"/>
            <a:ext cx="8229600" cy="1066800"/>
          </a:xfrm>
        </p:spPr>
        <p:txBody>
          <a:bodyPr>
            <a:normAutofit/>
          </a:bodyPr>
          <a:lstStyle/>
          <a:p>
            <a:pPr algn="ctr"/>
            <a:r>
              <a:rPr lang="en-US" sz="3200" b="1" dirty="0" smtClean="0">
                <a:solidFill>
                  <a:srgbClr val="85312F"/>
                </a:solidFill>
              </a:rPr>
              <a:t>Online Learning</a:t>
            </a:r>
            <a:endParaRPr lang="en-US" sz="3200" b="1" dirty="0">
              <a:solidFill>
                <a:srgbClr val="85312F"/>
              </a:solidFill>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443" y="1828800"/>
            <a:ext cx="7335113" cy="405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tse1.mm.bing.net/th?&amp;id=OIP.Mb0a37e05403fa6d2c974f240b0db8d2ao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11529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2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762000"/>
          </a:xfrm>
        </p:spPr>
        <p:txBody>
          <a:bodyPr>
            <a:normAutofit/>
          </a:bodyPr>
          <a:lstStyle/>
          <a:p>
            <a:pPr algn="ctr"/>
            <a:r>
              <a:rPr lang="en-US" sz="3200" b="1" dirty="0" smtClean="0">
                <a:solidFill>
                  <a:srgbClr val="85312F"/>
                </a:solidFill>
                <a:latin typeface="Calibri" panose="020F0502020204030204" pitchFamily="34" charset="0"/>
              </a:rPr>
              <a:t>Course Completion Rates</a:t>
            </a:r>
            <a:endParaRPr lang="en-US" sz="3200" b="1" dirty="0">
              <a:solidFill>
                <a:srgbClr val="85312F"/>
              </a:solidFill>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514244"/>
              </p:ext>
            </p:extLst>
          </p:nvPr>
        </p:nvGraphicFramePr>
        <p:xfrm>
          <a:off x="228601" y="2438400"/>
          <a:ext cx="8534399" cy="2501653"/>
        </p:xfrm>
        <a:graphic>
          <a:graphicData uri="http://schemas.openxmlformats.org/drawingml/2006/table">
            <a:tbl>
              <a:tblPr firstRow="1" firstCol="1" bandRow="1">
                <a:tableStyleId>{5C22544A-7EE6-4342-B048-85BDC9FD1C3A}</a:tableStyleId>
              </a:tblPr>
              <a:tblGrid>
                <a:gridCol w="3657599"/>
                <a:gridCol w="990600"/>
                <a:gridCol w="895431"/>
                <a:gridCol w="993870"/>
                <a:gridCol w="993870"/>
                <a:gridCol w="1003029"/>
              </a:tblGrid>
              <a:tr h="486915">
                <a:tc>
                  <a:txBody>
                    <a:bodyPr/>
                    <a:lstStyle/>
                    <a:p>
                      <a:pPr marL="0" marR="0" algn="ctr">
                        <a:lnSpc>
                          <a:spcPct val="115000"/>
                        </a:lnSpc>
                        <a:spcBef>
                          <a:spcPts val="0"/>
                        </a:spcBef>
                        <a:spcAft>
                          <a:spcPts val="0"/>
                        </a:spcAft>
                      </a:pPr>
                      <a:r>
                        <a:rPr lang="en-US" sz="1400" dirty="0">
                          <a:solidFill>
                            <a:srgbClr val="85312F"/>
                          </a:solidFill>
                          <a:effectLst/>
                        </a:rPr>
                        <a:t> </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AY 10-11</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AY11-12</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AY 12-13</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AY 13-14</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AY 14-15</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07369">
                <a:tc>
                  <a:txBody>
                    <a:bodyPr/>
                    <a:lstStyle/>
                    <a:p>
                      <a:pPr marL="0" marR="0" algn="l">
                        <a:lnSpc>
                          <a:spcPct val="115000"/>
                        </a:lnSpc>
                        <a:spcBef>
                          <a:spcPts val="0"/>
                        </a:spcBef>
                        <a:spcAft>
                          <a:spcPts val="0"/>
                        </a:spcAft>
                      </a:pPr>
                      <a:r>
                        <a:rPr lang="en-US" sz="1400" dirty="0" smtClean="0">
                          <a:solidFill>
                            <a:srgbClr val="85312F"/>
                          </a:solidFill>
                          <a:effectLst/>
                        </a:rPr>
                        <a:t>Online Course </a:t>
                      </a:r>
                      <a:r>
                        <a:rPr lang="en-US" sz="1400" dirty="0">
                          <a:solidFill>
                            <a:srgbClr val="85312F"/>
                          </a:solidFill>
                          <a:effectLst/>
                        </a:rPr>
                        <a:t>Completion </a:t>
                      </a:r>
                      <a:r>
                        <a:rPr lang="en-US" sz="1400" dirty="0" smtClean="0">
                          <a:solidFill>
                            <a:srgbClr val="85312F"/>
                          </a:solidFill>
                          <a:effectLst/>
                        </a:rPr>
                        <a:t>Rates</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70%</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73%</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72%</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85312F"/>
                          </a:solidFill>
                          <a:effectLst/>
                        </a:rPr>
                        <a:t>73%</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solidFill>
                            <a:srgbClr val="85312F"/>
                          </a:solidFill>
                          <a:effectLst/>
                        </a:rPr>
                        <a:t> </a:t>
                      </a:r>
                      <a:r>
                        <a:rPr lang="en-US" sz="1400" dirty="0" smtClean="0">
                          <a:solidFill>
                            <a:srgbClr val="85312F"/>
                          </a:solidFill>
                          <a:effectLst/>
                        </a:rPr>
                        <a:t>72%</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07369">
                <a:tc>
                  <a:txBody>
                    <a:bodyPr/>
                    <a:lstStyle/>
                    <a:p>
                      <a:pPr marL="0" marR="0" algn="l">
                        <a:lnSpc>
                          <a:spcPct val="115000"/>
                        </a:lnSpc>
                        <a:spcBef>
                          <a:spcPts val="0"/>
                        </a:spcBef>
                        <a:spcAft>
                          <a:spcPts val="0"/>
                        </a:spcAft>
                      </a:pPr>
                      <a:r>
                        <a:rPr lang="en-US" sz="1400" dirty="0">
                          <a:solidFill>
                            <a:srgbClr val="85312F"/>
                          </a:solidFill>
                          <a:effectLst/>
                        </a:rPr>
                        <a:t> </a:t>
                      </a:r>
                      <a:r>
                        <a:rPr lang="en-US" sz="1400" dirty="0" smtClean="0">
                          <a:solidFill>
                            <a:srgbClr val="85312F"/>
                          </a:solidFill>
                          <a:effectLst/>
                        </a:rPr>
                        <a:t>Face-to-Face</a:t>
                      </a:r>
                      <a:r>
                        <a:rPr lang="en-US" sz="1400" baseline="0" dirty="0" smtClean="0">
                          <a:solidFill>
                            <a:srgbClr val="85312F"/>
                          </a:solidFill>
                          <a:effectLst/>
                        </a:rPr>
                        <a:t> Course Completion Rates</a:t>
                      </a:r>
                      <a:endParaRPr lang="en-US" sz="1100" dirty="0">
                        <a:solidFill>
                          <a:srgbClr val="85312F"/>
                        </a:solidFill>
                        <a:effectLst/>
                        <a:latin typeface="Calibri"/>
                        <a:ea typeface="Calibri"/>
                        <a:cs typeface="Times New Roman"/>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kern="1200" dirty="0" smtClean="0">
                          <a:solidFill>
                            <a:srgbClr val="85312F"/>
                          </a:solidFill>
                          <a:effectLst/>
                          <a:latin typeface="+mn-lt"/>
                          <a:ea typeface="+mn-ea"/>
                          <a:cs typeface="+mn-cs"/>
                        </a:rPr>
                        <a:t>76%</a:t>
                      </a:r>
                      <a:endParaRPr lang="en-US" sz="1400" kern="1200" dirty="0">
                        <a:solidFill>
                          <a:srgbClr val="85312F"/>
                        </a:solidFill>
                        <a:effectLst/>
                        <a:latin typeface="+mn-lt"/>
                        <a:ea typeface="+mn-ea"/>
                        <a:cs typeface="+mn-cs"/>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smtClean="0">
                          <a:solidFill>
                            <a:srgbClr val="85312F"/>
                          </a:solidFill>
                          <a:effectLst/>
                          <a:latin typeface="+mn-lt"/>
                          <a:ea typeface="+mn-ea"/>
                          <a:cs typeface="+mn-cs"/>
                        </a:rPr>
                        <a:t>76%</a:t>
                      </a:r>
                      <a:endParaRPr lang="en-US" sz="1400" kern="1200" dirty="0">
                        <a:solidFill>
                          <a:srgbClr val="85312F"/>
                        </a:solidFill>
                        <a:effectLst/>
                        <a:latin typeface="+mn-lt"/>
                        <a:ea typeface="+mn-ea"/>
                        <a:cs typeface="+mn-cs"/>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smtClean="0">
                          <a:solidFill>
                            <a:srgbClr val="85312F"/>
                          </a:solidFill>
                          <a:effectLst/>
                          <a:latin typeface="+mn-lt"/>
                          <a:ea typeface="+mn-ea"/>
                          <a:cs typeface="+mn-cs"/>
                        </a:rPr>
                        <a:t>77%</a:t>
                      </a:r>
                      <a:endParaRPr lang="en-US" sz="1400" kern="1200" dirty="0">
                        <a:solidFill>
                          <a:srgbClr val="85312F"/>
                        </a:solidFill>
                        <a:effectLst/>
                        <a:latin typeface="+mn-lt"/>
                        <a:ea typeface="+mn-ea"/>
                        <a:cs typeface="+mn-cs"/>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smtClean="0">
                          <a:solidFill>
                            <a:srgbClr val="85312F"/>
                          </a:solidFill>
                          <a:effectLst/>
                          <a:latin typeface="+mn-lt"/>
                          <a:ea typeface="+mn-ea"/>
                          <a:cs typeface="+mn-cs"/>
                        </a:rPr>
                        <a:t>78%</a:t>
                      </a:r>
                      <a:endParaRPr lang="en-US" sz="1400" kern="1200" dirty="0">
                        <a:solidFill>
                          <a:srgbClr val="85312F"/>
                        </a:solidFill>
                        <a:effectLst/>
                        <a:latin typeface="+mn-lt"/>
                        <a:ea typeface="+mn-ea"/>
                        <a:cs typeface="+mn-cs"/>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kern="1200" dirty="0" smtClean="0">
                          <a:solidFill>
                            <a:srgbClr val="85312F"/>
                          </a:solidFill>
                          <a:effectLst/>
                          <a:latin typeface="+mn-lt"/>
                          <a:ea typeface="+mn-ea"/>
                          <a:cs typeface="+mn-cs"/>
                        </a:rPr>
                        <a:t>78%</a:t>
                      </a:r>
                      <a:endParaRPr lang="en-US" sz="1400" kern="1200" dirty="0">
                        <a:solidFill>
                          <a:srgbClr val="85312F"/>
                        </a:solidFill>
                        <a:effectLst/>
                        <a:latin typeface="+mn-lt"/>
                        <a:ea typeface="+mn-ea"/>
                        <a:cs typeface="+mn-cs"/>
                      </a:endParaRPr>
                    </a:p>
                  </a:txBody>
                  <a:tcPr marL="103953" marR="103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42218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fontScale="90000"/>
          </a:bodyPr>
          <a:lstStyle/>
          <a:p>
            <a:pPr algn="ctr"/>
            <a:r>
              <a:rPr lang="en-US" b="1" dirty="0">
                <a:solidFill>
                  <a:srgbClr val="85312F"/>
                </a:solidFill>
              </a:rPr>
              <a:t>Online/Web</a:t>
            </a:r>
            <a:endParaRPr lang="en-US" dirty="0">
              <a:solidFill>
                <a:srgbClr val="85312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15235"/>
              </p:ext>
            </p:extLst>
          </p:nvPr>
        </p:nvGraphicFramePr>
        <p:xfrm>
          <a:off x="609600" y="1676400"/>
          <a:ext cx="7985614" cy="4495797"/>
        </p:xfrm>
        <a:graphic>
          <a:graphicData uri="http://schemas.openxmlformats.org/drawingml/2006/table">
            <a:tbl>
              <a:tblPr firstRow="1" firstCol="1" bandRow="1">
                <a:tableStyleId>{5C22544A-7EE6-4342-B048-85BDC9FD1C3A}</a:tableStyleId>
              </a:tblPr>
              <a:tblGrid>
                <a:gridCol w="5681257"/>
                <a:gridCol w="684230"/>
                <a:gridCol w="879193"/>
                <a:gridCol w="740934"/>
              </a:tblGrid>
              <a:tr h="499533">
                <a:tc rowSpan="2">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 Web Courses (Web includes Web, Hybrid, and Web with on campus lab)</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2015 Graduates</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99533">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N</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85312F"/>
                          </a:solidFill>
                          <a:effectLst/>
                          <a:latin typeface="Calibri" panose="020F0502020204030204" pitchFamily="34" charset="0"/>
                          <a:cs typeface="Calibri" panose="020F0502020204030204" pitchFamily="34" charset="0"/>
                        </a:rPr>
                        <a:t>Total</a:t>
                      </a:r>
                      <a:endParaRPr lang="en-US" sz="1800" b="1"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100% of all MCC courses taken</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8</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0.5%</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1462</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At least 80% of all MCC courses taken</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24</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1.6%</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1462</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At least 50% of all MCC courses taken</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113</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7.7%</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1462</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At least 25% of all MCC courses taken</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364</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24.9%</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1462</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At least one online course</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1096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75.0%</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1462</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marL="0" marR="0">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No web/hybrid/web with on campus lab</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366</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85312F"/>
                          </a:solidFill>
                          <a:effectLst/>
                          <a:latin typeface="Calibri" panose="020F0502020204030204" pitchFamily="34" charset="0"/>
                          <a:cs typeface="Calibri" panose="020F0502020204030204" pitchFamily="34" charset="0"/>
                        </a:rPr>
                        <a:t>25.0%</a:t>
                      </a:r>
                      <a:endParaRPr lang="en-US" sz="180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85312F"/>
                          </a:solidFill>
                          <a:effectLst/>
                          <a:latin typeface="Calibri" panose="020F0502020204030204" pitchFamily="34" charset="0"/>
                          <a:cs typeface="Calibri" panose="020F0502020204030204" pitchFamily="34" charset="0"/>
                        </a:rPr>
                        <a:t>1462</a:t>
                      </a:r>
                      <a:endParaRPr lang="en-US" sz="1800" dirty="0">
                        <a:solidFill>
                          <a:srgbClr val="85312F"/>
                        </a:solidFill>
                        <a:effectLst/>
                        <a:latin typeface="Calibri" panose="020F0502020204030204" pitchFamily="34" charset="0"/>
                        <a:ea typeface="Calibri"/>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533">
                <a:tc>
                  <a:txBody>
                    <a:bodyPr/>
                    <a:lstStyle/>
                    <a:p>
                      <a:pPr>
                        <a:lnSpc>
                          <a:spcPct val="115000"/>
                        </a:lnSpc>
                      </a:pPr>
                      <a:endParaRPr lang="en-US" sz="1100">
                        <a:solidFill>
                          <a:srgbClr val="85312F"/>
                        </a:solidFill>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100">
                        <a:solidFill>
                          <a:srgbClr val="85312F"/>
                        </a:solidFill>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100">
                        <a:solidFill>
                          <a:srgbClr val="85312F"/>
                        </a:solidFill>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100" dirty="0">
                        <a:solidFill>
                          <a:srgbClr val="85312F"/>
                        </a:solidFill>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9722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1114</TotalTime>
  <Words>758</Words>
  <Application>Microsoft Office PowerPoint</Application>
  <PresentationFormat>On-screen Show (4:3)</PresentationFormat>
  <Paragraphs>263</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Clarity</vt:lpstr>
      <vt:lpstr>Office Theme</vt:lpstr>
      <vt:lpstr>Vice-President’s Planning Session January 14, 2014 Philip J. Sisson Provost/VP of Academic and Student Affairs Middlesex Community College sissonp@middlesex.mass.edu</vt:lpstr>
      <vt:lpstr>MCC Fast Facts </vt:lpstr>
      <vt:lpstr>MCC Fast Facts (cont’d)</vt:lpstr>
      <vt:lpstr>Massachusetts Context</vt:lpstr>
      <vt:lpstr>MCC Enrollment Context</vt:lpstr>
      <vt:lpstr>MCC Enrollment Context</vt:lpstr>
      <vt:lpstr>Online Learning</vt:lpstr>
      <vt:lpstr>Course Completion Rates</vt:lpstr>
      <vt:lpstr>Online/Web</vt:lpstr>
      <vt:lpstr>PowerPoint Presentation</vt:lpstr>
      <vt:lpstr>PowerPoint Presentation</vt:lpstr>
      <vt:lpstr>PowerPoint Presentation</vt:lpstr>
      <vt:lpstr>Pedagogical Training – Key to Success</vt:lpstr>
      <vt:lpstr>PowerPoint Presentation</vt:lpstr>
      <vt:lpstr>PowerPoint Presentation</vt:lpstr>
      <vt:lpstr>PowerPoint Presentation</vt:lpstr>
      <vt:lpstr>PowerPoint Presentation</vt:lpstr>
      <vt:lpstr>Recommended Reading</vt:lpstr>
    </vt:vector>
  </TitlesOfParts>
  <Company>Middlesex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Vice-President’s Planning Session January 14, 2014 Philip J. Sisson Provost/VP of Academic and Student Affairs Middlesex Community College sissonp@middlesex.mass.edu</dc:title>
  <dc:creator>Nancy Sullivan</dc:creator>
  <cp:lastModifiedBy>sullivann</cp:lastModifiedBy>
  <cp:revision>91</cp:revision>
  <cp:lastPrinted>2015-12-07T14:30:15Z</cp:lastPrinted>
  <dcterms:created xsi:type="dcterms:W3CDTF">2015-09-17T19:02:28Z</dcterms:created>
  <dcterms:modified xsi:type="dcterms:W3CDTF">2015-12-07T15:01:11Z</dcterms:modified>
</cp:coreProperties>
</file>