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369" r:id="rId3"/>
    <p:sldId id="337" r:id="rId4"/>
    <p:sldId id="386" r:id="rId5"/>
    <p:sldId id="379" r:id="rId6"/>
    <p:sldId id="422" r:id="rId7"/>
    <p:sldId id="382" r:id="rId8"/>
    <p:sldId id="378" r:id="rId9"/>
    <p:sldId id="276" r:id="rId10"/>
    <p:sldId id="380" r:id="rId11"/>
    <p:sldId id="376" r:id="rId12"/>
    <p:sldId id="315" r:id="rId13"/>
    <p:sldId id="290" r:id="rId14"/>
    <p:sldId id="388" r:id="rId15"/>
    <p:sldId id="389" r:id="rId16"/>
    <p:sldId id="413" r:id="rId17"/>
    <p:sldId id="409" r:id="rId18"/>
    <p:sldId id="398" r:id="rId19"/>
    <p:sldId id="407" r:id="rId20"/>
    <p:sldId id="390" r:id="rId21"/>
    <p:sldId id="414" r:id="rId22"/>
    <p:sldId id="399" r:id="rId23"/>
    <p:sldId id="391" r:id="rId24"/>
    <p:sldId id="396" r:id="rId25"/>
    <p:sldId id="392" r:id="rId26"/>
    <p:sldId id="403" r:id="rId27"/>
    <p:sldId id="410" r:id="rId28"/>
    <p:sldId id="421" r:id="rId29"/>
    <p:sldId id="419" r:id="rId30"/>
    <p:sldId id="415" r:id="rId31"/>
    <p:sldId id="394" r:id="rId32"/>
    <p:sldId id="423" r:id="rId33"/>
    <p:sldId id="400" r:id="rId34"/>
    <p:sldId id="393" r:id="rId35"/>
    <p:sldId id="416" r:id="rId36"/>
    <p:sldId id="395" r:id="rId37"/>
    <p:sldId id="417" r:id="rId38"/>
    <p:sldId id="397" r:id="rId39"/>
    <p:sldId id="402" r:id="rId40"/>
    <p:sldId id="317" r:id="rId41"/>
    <p:sldId id="377" r:id="rId42"/>
    <p:sldId id="298" r:id="rId43"/>
    <p:sldId id="420" r:id="rId44"/>
    <p:sldId id="331" r:id="rId45"/>
    <p:sldId id="368" r:id="rId46"/>
  </p:sldIdLst>
  <p:sldSz cx="9144000" cy="6858000" type="screen4x3"/>
  <p:notesSz cx="6669088" cy="9928225"/>
  <p:defaultTextStyle>
    <a:defPPr>
      <a:defRPr lang="en-IE"/>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46" autoAdjust="0"/>
    <p:restoredTop sz="96405" autoAdjust="0"/>
  </p:normalViewPr>
  <p:slideViewPr>
    <p:cSldViewPr snapToObjects="1">
      <p:cViewPr>
        <p:scale>
          <a:sx n="110" d="100"/>
          <a:sy n="110" d="100"/>
        </p:scale>
        <p:origin x="2696" y="4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p:scale>
          <a:sx n="100" d="100"/>
          <a:sy n="100" d="100"/>
        </p:scale>
        <p:origin x="3024" y="-82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B9A8E7E5-8D2E-4565-9D09-D6DC22690CD9}">
      <dgm:prSet custT="1"/>
      <dgm:spPr/>
      <dgm:t>
        <a:bodyPr/>
        <a:lstStyle/>
        <a:p>
          <a:pPr rtl="0"/>
          <a:r>
            <a:rPr lang="en-GB" sz="1200" dirty="0" smtClean="0"/>
            <a:t>Rankings</a:t>
          </a:r>
          <a:endParaRPr lang="en-IE" sz="1200" dirty="0"/>
        </a:p>
      </dgm:t>
    </dgm:pt>
    <dgm:pt modelId="{EA55DB11-7A26-471F-B595-B80DE282495F}" type="parTrans" cxnId="{0F4E2DAE-F9C3-49E9-9158-2A73850B10F4}">
      <dgm:prSet/>
      <dgm:spPr/>
      <dgm:t>
        <a:bodyPr/>
        <a:lstStyle/>
        <a:p>
          <a:endParaRPr lang="en-IE"/>
        </a:p>
      </dgm:t>
    </dgm:pt>
    <dgm:pt modelId="{94454F4A-DB92-47D7-AC3D-2DD1D0573677}" type="sibTrans" cxnId="{0F4E2DAE-F9C3-49E9-9158-2A73850B10F4}">
      <dgm:prSet/>
      <dgm:spPr/>
      <dgm:t>
        <a:bodyPr/>
        <a:lstStyle/>
        <a:p>
          <a:endParaRPr lang="en-IE"/>
        </a:p>
      </dgm:t>
    </dgm:pt>
    <dgm:pt modelId="{4F36E2D8-B799-D641-A51B-E9734AF21FA8}">
      <dgm:prSet/>
      <dgm:spPr/>
      <dgm:t>
        <a:bodyPr/>
        <a:lstStyle/>
        <a:p>
          <a:r>
            <a:rPr lang="en-IE" dirty="0" smtClean="0"/>
            <a:t>Classification &amp; Profiling</a:t>
          </a:r>
          <a:endParaRPr lang="en-IE" dirty="0"/>
        </a:p>
      </dgm:t>
    </dgm:pt>
    <dgm:pt modelId="{3C81360D-0A98-EB44-B2C5-EE96DD65897C}" type="parTrans" cxnId="{3B4A99B9-A15B-134B-85EE-143C8836F2C8}">
      <dgm:prSet/>
      <dgm:spPr/>
      <dgm:t>
        <a:bodyPr/>
        <a:lstStyle/>
        <a:p>
          <a:endParaRPr lang="en-IE"/>
        </a:p>
      </dgm:t>
    </dgm:pt>
    <dgm:pt modelId="{5100BAAB-BBA1-C349-9A3F-F6AA73354CF6}" type="sibTrans" cxnId="{3B4A99B9-A15B-134B-85EE-143C8836F2C8}">
      <dgm:prSet/>
      <dgm:spPr/>
      <dgm:t>
        <a:bodyPr/>
        <a:lstStyle/>
        <a:p>
          <a:endParaRPr lang="en-IE"/>
        </a:p>
      </dgm:t>
    </dgm:pt>
    <dgm:pt modelId="{41AFC135-7351-7F43-918A-031F661FAEE4}">
      <dgm:prSet/>
      <dgm:spPr/>
      <dgm:t>
        <a:bodyPr/>
        <a:lstStyle/>
        <a:p>
          <a:pPr rtl="0"/>
          <a:r>
            <a:rPr lang="en-IE" dirty="0" smtClean="0"/>
            <a:t>Qualifications Frameworks</a:t>
          </a:r>
          <a:endParaRPr lang="en-IE" dirty="0"/>
        </a:p>
      </dgm:t>
    </dgm:pt>
    <dgm:pt modelId="{6973E1EF-1DAE-464E-8247-767F57698786}" type="parTrans" cxnId="{72623C91-B49A-7C46-9250-73957925E59E}">
      <dgm:prSet/>
      <dgm:spPr/>
      <dgm:t>
        <a:bodyPr/>
        <a:lstStyle/>
        <a:p>
          <a:endParaRPr lang="en-IE"/>
        </a:p>
      </dgm:t>
    </dgm:pt>
    <dgm:pt modelId="{756FDFC6-DF0E-5847-8131-EACCB8F47187}" type="sibTrans" cxnId="{72623C91-B49A-7C46-9250-73957925E59E}">
      <dgm:prSet/>
      <dgm:spPr/>
      <dgm:t>
        <a:bodyPr/>
        <a:lstStyle/>
        <a:p>
          <a:endParaRPr lang="en-IE"/>
        </a:p>
      </dgm:t>
    </dgm:pt>
    <dgm:pt modelId="{C5C5DFE9-C60B-5941-BFBA-4E2041BC1E09}">
      <dgm:prSet/>
      <dgm:spPr/>
      <dgm:t>
        <a:bodyPr/>
        <a:lstStyle/>
        <a:p>
          <a:pPr rtl="0"/>
          <a:r>
            <a:rPr lang="en-IE" altLang="en-US" dirty="0" smtClean="0">
              <a:solidFill>
                <a:schemeClr val="bg1"/>
              </a:solidFill>
            </a:rPr>
            <a:t>QA &amp; Learning Outcomes </a:t>
          </a:r>
          <a:endParaRPr lang="en-IE" dirty="0">
            <a:solidFill>
              <a:schemeClr val="bg1"/>
            </a:solidFill>
          </a:endParaRPr>
        </a:p>
      </dgm:t>
    </dgm:pt>
    <dgm:pt modelId="{AD802E18-9BA0-F840-A859-290D4F6B6E71}" type="parTrans" cxnId="{C79A6744-6341-1245-8C6B-E92A3860A514}">
      <dgm:prSet/>
      <dgm:spPr/>
      <dgm:t>
        <a:bodyPr/>
        <a:lstStyle/>
        <a:p>
          <a:endParaRPr lang="en-IE"/>
        </a:p>
      </dgm:t>
    </dgm:pt>
    <dgm:pt modelId="{C3FB2A31-6D53-A44B-B46D-3F2A119F8D9D}" type="sibTrans" cxnId="{C79A6744-6341-1245-8C6B-E92A3860A514}">
      <dgm:prSet/>
      <dgm:spPr/>
      <dgm:t>
        <a:bodyPr/>
        <a:lstStyle/>
        <a:p>
          <a:endParaRPr lang="en-IE"/>
        </a:p>
      </dgm:t>
    </dgm:pt>
    <dgm:pt modelId="{E6B7C196-BAEF-2041-BC69-19C023E4F98D}">
      <dgm:prSet/>
      <dgm:spPr/>
      <dgm:t>
        <a:bodyPr/>
        <a:lstStyle/>
        <a:p>
          <a:r>
            <a:rPr lang="en-IE" dirty="0" smtClean="0"/>
            <a:t>Scorecards &amp; Websites</a:t>
          </a:r>
          <a:endParaRPr lang="en-IE" dirty="0"/>
        </a:p>
      </dgm:t>
    </dgm:pt>
    <dgm:pt modelId="{B95BFA40-C4B1-4E4A-B63E-83C05B14BE65}" type="parTrans" cxnId="{A83DA8C9-B5E0-AC4E-8A00-37BBEA1C10B5}">
      <dgm:prSet/>
      <dgm:spPr/>
      <dgm:t>
        <a:bodyPr/>
        <a:lstStyle/>
        <a:p>
          <a:endParaRPr lang="en-IE"/>
        </a:p>
      </dgm:t>
    </dgm:pt>
    <dgm:pt modelId="{8E86D979-FFD9-D24B-BA7C-B676A56C6A35}" type="sibTrans" cxnId="{A83DA8C9-B5E0-AC4E-8A00-37BBEA1C10B5}">
      <dgm:prSet/>
      <dgm:spPr/>
      <dgm:t>
        <a:bodyPr/>
        <a:lstStyle/>
        <a:p>
          <a:endParaRPr lang="en-IE"/>
        </a:p>
      </dgm:t>
    </dgm:pt>
    <dgm:pt modelId="{CE2DCF77-5C6F-DC45-8B07-AFF9B58160F4}">
      <dgm:prSet/>
      <dgm:spPr/>
      <dgm:t>
        <a:bodyPr/>
        <a:lstStyle/>
        <a:p>
          <a:r>
            <a:rPr lang="en-IE" dirty="0" smtClean="0"/>
            <a:t>Global intelligence</a:t>
          </a:r>
          <a:endParaRPr lang="en-IE" dirty="0"/>
        </a:p>
      </dgm:t>
    </dgm:pt>
    <dgm:pt modelId="{94C85C48-041D-F649-9393-B8A3ECB12C7C}" type="parTrans" cxnId="{8B4F9297-7086-F541-B3BB-133EEA7490CC}">
      <dgm:prSet/>
      <dgm:spPr/>
      <dgm:t>
        <a:bodyPr/>
        <a:lstStyle/>
        <a:p>
          <a:endParaRPr lang="en-IE"/>
        </a:p>
      </dgm:t>
    </dgm:pt>
    <dgm:pt modelId="{8E62D196-E8D2-444A-AE2E-F7A00E75DC6B}" type="sibTrans" cxnId="{8B4F9297-7086-F541-B3BB-133EEA7490CC}">
      <dgm:prSet/>
      <dgm:spPr/>
      <dgm:t>
        <a:bodyPr/>
        <a:lstStyle/>
        <a:p>
          <a:endParaRPr lang="en-IE"/>
        </a:p>
      </dgm:t>
    </dgm:pt>
    <dgm:pt modelId="{6B1AFFFC-F3EA-4A43-B8F9-42D3F2B2EF70}">
      <dgm:prSet/>
      <dgm:spPr/>
      <dgm:t>
        <a:bodyPr/>
        <a:lstStyle/>
        <a:p>
          <a:r>
            <a:rPr lang="en-IE" dirty="0" smtClean="0"/>
            <a:t>Social Networking</a:t>
          </a:r>
          <a:endParaRPr lang="en-IE" dirty="0"/>
        </a:p>
      </dgm:t>
    </dgm:pt>
    <dgm:pt modelId="{CF8D834E-7D8A-9546-88A9-E80F6745E4D8}" type="parTrans" cxnId="{3B5F7E6D-9C8E-644E-809A-D4B4773F5BFC}">
      <dgm:prSet/>
      <dgm:spPr/>
      <dgm:t>
        <a:bodyPr/>
        <a:lstStyle/>
        <a:p>
          <a:endParaRPr lang="en-IE"/>
        </a:p>
      </dgm:t>
    </dgm:pt>
    <dgm:pt modelId="{9B3F08C0-F108-604A-A527-A93755165B15}" type="sibTrans" cxnId="{3B5F7E6D-9C8E-644E-809A-D4B4773F5BFC}">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2431" custLinFactNeighborY="5271"/>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1291" custLinFactNeighborY="-86"/>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82" custLinFactNeighborY="-86"/>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3B4A99B9-A15B-134B-85EE-143C8836F2C8}" srcId="{AA21FF81-B4CB-467F-A8B3-013A969C7946}" destId="{4F36E2D8-B799-D641-A51B-E9734AF21FA8}" srcOrd="1" destOrd="0" parTransId="{3C81360D-0A98-EB44-B2C5-EE96DD65897C}" sibTransId="{5100BAAB-BBA1-C349-9A3F-F6AA73354CF6}"/>
    <dgm:cxn modelId="{C79A6744-6341-1245-8C6B-E92A3860A514}" srcId="{AA21FF81-B4CB-467F-A8B3-013A969C7946}" destId="{C5C5DFE9-C60B-5941-BFBA-4E2041BC1E09}" srcOrd="3" destOrd="0" parTransId="{AD802E18-9BA0-F840-A859-290D4F6B6E71}" sibTransId="{C3FB2A31-6D53-A44B-B46D-3F2A119F8D9D}"/>
    <dgm:cxn modelId="{122D7CDA-C203-5B49-91F1-854A0CA12F90}" type="presOf" srcId="{C5C5DFE9-C60B-5941-BFBA-4E2041BC1E09}" destId="{1E6E3F77-E642-46D6-9DE8-10214272D264}" srcOrd="1" destOrd="0" presId="urn:microsoft.com/office/officeart/2005/8/layout/chart3"/>
    <dgm:cxn modelId="{2C3C427A-1E5E-9F44-B2B8-FCB01718890E}" type="presOf" srcId="{6B1AFFFC-F3EA-4A43-B8F9-42D3F2B2EF70}" destId="{19BA34AA-F7DE-488B-9324-A4B35C60477D}" srcOrd="0" destOrd="0" presId="urn:microsoft.com/office/officeart/2005/8/layout/chart3"/>
    <dgm:cxn modelId="{8B4F9297-7086-F541-B3BB-133EEA7490CC}" srcId="{AA21FF81-B4CB-467F-A8B3-013A969C7946}" destId="{CE2DCF77-5C6F-DC45-8B07-AFF9B58160F4}" srcOrd="5" destOrd="0" parTransId="{94C85C48-041D-F649-9393-B8A3ECB12C7C}" sibTransId="{8E62D196-E8D2-444A-AE2E-F7A00E75DC6B}"/>
    <dgm:cxn modelId="{EDEEAC88-B386-AE41-A2A4-51241928FF16}" type="presOf" srcId="{AA21FF81-B4CB-467F-A8B3-013A969C7946}" destId="{569EAD43-1866-418C-9D25-9D392E95578E}" srcOrd="0" destOrd="0" presId="urn:microsoft.com/office/officeart/2005/8/layout/chart3"/>
    <dgm:cxn modelId="{328F609F-6625-1A45-9E61-FAE659AC6DBE}" type="presOf" srcId="{B9A8E7E5-8D2E-4565-9D09-D6DC22690CD9}" destId="{64DBF04B-8B76-428D-AA37-49F70AF3C15A}" srcOrd="1" destOrd="0" presId="urn:microsoft.com/office/officeart/2005/8/layout/chart3"/>
    <dgm:cxn modelId="{ACC2A5FD-F126-FA48-8561-30641CF002E8}" type="presOf" srcId="{6B1AFFFC-F3EA-4A43-B8F9-42D3F2B2EF70}" destId="{236D3D16-4CB9-4501-B4EF-B3656BB83E7D}" srcOrd="1" destOrd="0" presId="urn:microsoft.com/office/officeart/2005/8/layout/chart3"/>
    <dgm:cxn modelId="{A83DA8C9-B5E0-AC4E-8A00-37BBEA1C10B5}" srcId="{AA21FF81-B4CB-467F-A8B3-013A969C7946}" destId="{E6B7C196-BAEF-2041-BC69-19C023E4F98D}" srcOrd="4" destOrd="0" parTransId="{B95BFA40-C4B1-4E4A-B63E-83C05B14BE65}" sibTransId="{8E86D979-FFD9-D24B-BA7C-B676A56C6A35}"/>
    <dgm:cxn modelId="{71126491-564B-7E44-8893-CEC6F1E07F58}" type="presOf" srcId="{E6B7C196-BAEF-2041-BC69-19C023E4F98D}" destId="{398DA9E9-C1A2-4E41-92D6-E1D65FC0D92F}" srcOrd="1" destOrd="0" presId="urn:microsoft.com/office/officeart/2005/8/layout/chart3"/>
    <dgm:cxn modelId="{0F4E2DAE-F9C3-49E9-9158-2A73850B10F4}" srcId="{AA21FF81-B4CB-467F-A8B3-013A969C7946}" destId="{B9A8E7E5-8D2E-4565-9D09-D6DC22690CD9}" srcOrd="0" destOrd="0" parTransId="{EA55DB11-7A26-471F-B595-B80DE282495F}" sibTransId="{94454F4A-DB92-47D7-AC3D-2DD1D0573677}"/>
    <dgm:cxn modelId="{3F7E21AC-8664-CF44-A1F5-D3B337EF558A}" type="presOf" srcId="{C5C5DFE9-C60B-5941-BFBA-4E2041BC1E09}" destId="{9A808945-BD9A-403F-80F2-FE70A8792948}" srcOrd="0" destOrd="0" presId="urn:microsoft.com/office/officeart/2005/8/layout/chart3"/>
    <dgm:cxn modelId="{72623C91-B49A-7C46-9250-73957925E59E}" srcId="{AA21FF81-B4CB-467F-A8B3-013A969C7946}" destId="{41AFC135-7351-7F43-918A-031F661FAEE4}" srcOrd="2" destOrd="0" parTransId="{6973E1EF-1DAE-464E-8247-767F57698786}" sibTransId="{756FDFC6-DF0E-5847-8131-EACCB8F47187}"/>
    <dgm:cxn modelId="{7A780A97-D694-D54D-84DA-20E6A221477B}" type="presOf" srcId="{CE2DCF77-5C6F-DC45-8B07-AFF9B58160F4}" destId="{59BC826A-F4B8-4136-B5DF-C91AA9B1A2F4}" srcOrd="0" destOrd="0" presId="urn:microsoft.com/office/officeart/2005/8/layout/chart3"/>
    <dgm:cxn modelId="{F22D5768-ED8B-AD44-92E9-1736F9A8D320}" type="presOf" srcId="{41AFC135-7351-7F43-918A-031F661FAEE4}" destId="{1B895686-AE65-47B6-8F18-287AEB210AC4}" srcOrd="0" destOrd="0" presId="urn:microsoft.com/office/officeart/2005/8/layout/chart3"/>
    <dgm:cxn modelId="{3B5F7E6D-9C8E-644E-809A-D4B4773F5BFC}" srcId="{AA21FF81-B4CB-467F-A8B3-013A969C7946}" destId="{6B1AFFFC-F3EA-4A43-B8F9-42D3F2B2EF70}" srcOrd="6" destOrd="0" parTransId="{CF8D834E-7D8A-9546-88A9-E80F6745E4D8}" sibTransId="{9B3F08C0-F108-604A-A527-A93755165B15}"/>
    <dgm:cxn modelId="{6023CB70-93E3-4E49-BC73-BD20B7AAE6D9}" type="presOf" srcId="{B9A8E7E5-8D2E-4565-9D09-D6DC22690CD9}" destId="{AD0A8E4B-F6E8-4A35-8B51-9FA27B3564B1}" srcOrd="0" destOrd="0" presId="urn:microsoft.com/office/officeart/2005/8/layout/chart3"/>
    <dgm:cxn modelId="{167A3EB9-C761-4044-8429-D30674E3DB5D}" type="presOf" srcId="{41AFC135-7351-7F43-918A-031F661FAEE4}" destId="{EA14FD54-0A5E-40CA-B415-97CAE9D54AE1}" srcOrd="1" destOrd="0" presId="urn:microsoft.com/office/officeart/2005/8/layout/chart3"/>
    <dgm:cxn modelId="{A94D59E2-B595-2D42-98FA-3B39143DE7C0}" type="presOf" srcId="{CE2DCF77-5C6F-DC45-8B07-AFF9B58160F4}" destId="{70855F49-A592-4073-8940-F233FB47C77E}" srcOrd="1" destOrd="0" presId="urn:microsoft.com/office/officeart/2005/8/layout/chart3"/>
    <dgm:cxn modelId="{3A4580B4-C23B-584C-B7BC-954C2EB3E3BC}" type="presOf" srcId="{E6B7C196-BAEF-2041-BC69-19C023E4F98D}" destId="{72CDB843-E668-449D-8F83-1604C074E664}" srcOrd="0" destOrd="0" presId="urn:microsoft.com/office/officeart/2005/8/layout/chart3"/>
    <dgm:cxn modelId="{66E1E923-9B6F-B546-A6CA-89C56E5E6BF2}" type="presOf" srcId="{4F36E2D8-B799-D641-A51B-E9734AF21FA8}" destId="{221C5F29-C7CC-4384-B1C6-44A7E7D0BD9C}" srcOrd="1" destOrd="0" presId="urn:microsoft.com/office/officeart/2005/8/layout/chart3"/>
    <dgm:cxn modelId="{1BDF555D-D204-5645-9C04-7AF7F4DB5E18}" type="presOf" srcId="{4F36E2D8-B799-D641-A51B-E9734AF21FA8}" destId="{619595E5-1D0B-4B17-9AD7-0E201B0035CD}" srcOrd="0" destOrd="0" presId="urn:microsoft.com/office/officeart/2005/8/layout/chart3"/>
    <dgm:cxn modelId="{767940C4-DE42-BC4E-8A54-39349FF18F51}" type="presParOf" srcId="{569EAD43-1866-418C-9D25-9D392E95578E}" destId="{AD0A8E4B-F6E8-4A35-8B51-9FA27B3564B1}" srcOrd="0" destOrd="0" presId="urn:microsoft.com/office/officeart/2005/8/layout/chart3"/>
    <dgm:cxn modelId="{DC01112C-09AE-4F4C-8F2F-8247AA3417ED}" type="presParOf" srcId="{569EAD43-1866-418C-9D25-9D392E95578E}" destId="{64DBF04B-8B76-428D-AA37-49F70AF3C15A}" srcOrd="1" destOrd="0" presId="urn:microsoft.com/office/officeart/2005/8/layout/chart3"/>
    <dgm:cxn modelId="{CAC5FB1B-2858-8040-A89E-47647EC8545F}" type="presParOf" srcId="{569EAD43-1866-418C-9D25-9D392E95578E}" destId="{619595E5-1D0B-4B17-9AD7-0E201B0035CD}" srcOrd="2" destOrd="0" presId="urn:microsoft.com/office/officeart/2005/8/layout/chart3"/>
    <dgm:cxn modelId="{C9909FC9-1353-E748-9325-E51EDA55F914}" type="presParOf" srcId="{569EAD43-1866-418C-9D25-9D392E95578E}" destId="{221C5F29-C7CC-4384-B1C6-44A7E7D0BD9C}" srcOrd="3" destOrd="0" presId="urn:microsoft.com/office/officeart/2005/8/layout/chart3"/>
    <dgm:cxn modelId="{BFE2E1C3-32B2-BB4A-8583-6CD6B4E5BED5}" type="presParOf" srcId="{569EAD43-1866-418C-9D25-9D392E95578E}" destId="{1B895686-AE65-47B6-8F18-287AEB210AC4}" srcOrd="4" destOrd="0" presId="urn:microsoft.com/office/officeart/2005/8/layout/chart3"/>
    <dgm:cxn modelId="{AE4E2B25-9F38-BE42-981E-52E46449F452}" type="presParOf" srcId="{569EAD43-1866-418C-9D25-9D392E95578E}" destId="{EA14FD54-0A5E-40CA-B415-97CAE9D54AE1}" srcOrd="5" destOrd="0" presId="urn:microsoft.com/office/officeart/2005/8/layout/chart3"/>
    <dgm:cxn modelId="{88B73C08-93EC-8C40-B9EE-00E2537FB3B9}" type="presParOf" srcId="{569EAD43-1866-418C-9D25-9D392E95578E}" destId="{9A808945-BD9A-403F-80F2-FE70A8792948}" srcOrd="6" destOrd="0" presId="urn:microsoft.com/office/officeart/2005/8/layout/chart3"/>
    <dgm:cxn modelId="{2C1F236F-2B45-B246-BCDD-2F2967F6930F}" type="presParOf" srcId="{569EAD43-1866-418C-9D25-9D392E95578E}" destId="{1E6E3F77-E642-46D6-9DE8-10214272D264}" srcOrd="7" destOrd="0" presId="urn:microsoft.com/office/officeart/2005/8/layout/chart3"/>
    <dgm:cxn modelId="{018B623E-5245-A54C-B1A2-36CA610A5EA0}" type="presParOf" srcId="{569EAD43-1866-418C-9D25-9D392E95578E}" destId="{72CDB843-E668-449D-8F83-1604C074E664}" srcOrd="8" destOrd="0" presId="urn:microsoft.com/office/officeart/2005/8/layout/chart3"/>
    <dgm:cxn modelId="{602A6BE3-2C23-264B-993F-9998429784B7}" type="presParOf" srcId="{569EAD43-1866-418C-9D25-9D392E95578E}" destId="{398DA9E9-C1A2-4E41-92D6-E1D65FC0D92F}" srcOrd="9" destOrd="0" presId="urn:microsoft.com/office/officeart/2005/8/layout/chart3"/>
    <dgm:cxn modelId="{5207BC66-A244-8848-AB68-657A7F4CE605}" type="presParOf" srcId="{569EAD43-1866-418C-9D25-9D392E95578E}" destId="{59BC826A-F4B8-4136-B5DF-C91AA9B1A2F4}" srcOrd="10" destOrd="0" presId="urn:microsoft.com/office/officeart/2005/8/layout/chart3"/>
    <dgm:cxn modelId="{73A4FDD3-E704-D446-80FA-33428346D011}" type="presParOf" srcId="{569EAD43-1866-418C-9D25-9D392E95578E}" destId="{70855F49-A592-4073-8940-F233FB47C77E}" srcOrd="11" destOrd="0" presId="urn:microsoft.com/office/officeart/2005/8/layout/chart3"/>
    <dgm:cxn modelId="{0C1EEEA7-6F66-1544-AC0F-9B7E1E7D213C}" type="presParOf" srcId="{569EAD43-1866-418C-9D25-9D392E95578E}" destId="{19BA34AA-F7DE-488B-9324-A4B35C60477D}" srcOrd="12" destOrd="0" presId="urn:microsoft.com/office/officeart/2005/8/layout/chart3"/>
    <dgm:cxn modelId="{D76C825D-59EF-8845-90A3-FF408814CF02}"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B9A8E7E5-8D2E-4565-9D09-D6DC22690CD9}">
      <dgm:prSet custT="1"/>
      <dgm:spPr/>
      <dgm:t>
        <a:bodyPr/>
        <a:lstStyle/>
        <a:p>
          <a:pPr rtl="0"/>
          <a:r>
            <a:rPr lang="en-GB" sz="1200" dirty="0" smtClean="0"/>
            <a:t>Rankings</a:t>
          </a:r>
          <a:endParaRPr lang="en-IE" sz="1200" dirty="0"/>
        </a:p>
      </dgm:t>
    </dgm:pt>
    <dgm:pt modelId="{EA55DB11-7A26-471F-B595-B80DE282495F}" type="parTrans" cxnId="{0F4E2DAE-F9C3-49E9-9158-2A73850B10F4}">
      <dgm:prSet/>
      <dgm:spPr/>
      <dgm:t>
        <a:bodyPr/>
        <a:lstStyle/>
        <a:p>
          <a:endParaRPr lang="en-IE"/>
        </a:p>
      </dgm:t>
    </dgm:pt>
    <dgm:pt modelId="{94454F4A-DB92-47D7-AC3D-2DD1D0573677}" type="sibTrans" cxnId="{0F4E2DAE-F9C3-49E9-9158-2A73850B10F4}">
      <dgm:prSet/>
      <dgm:spPr/>
      <dgm:t>
        <a:bodyPr/>
        <a:lstStyle/>
        <a:p>
          <a:endParaRPr lang="en-IE"/>
        </a:p>
      </dgm:t>
    </dgm:pt>
    <dgm:pt modelId="{D5B032C9-134F-8B46-B98C-51E68206AD2E}">
      <dgm:prSet/>
      <dgm:spPr/>
      <dgm:t>
        <a:bodyPr/>
        <a:lstStyle/>
        <a:p>
          <a:r>
            <a:rPr lang="en-IE" dirty="0" smtClean="0"/>
            <a:t>Classification &amp; Profiling</a:t>
          </a:r>
          <a:endParaRPr lang="en-IE" dirty="0"/>
        </a:p>
      </dgm:t>
    </dgm:pt>
    <dgm:pt modelId="{3CA5E99B-21FA-4740-894D-5B801BE40C6B}" type="parTrans" cxnId="{5191193A-2FC7-AE4F-A876-3A5E5D7B5280}">
      <dgm:prSet/>
      <dgm:spPr/>
      <dgm:t>
        <a:bodyPr/>
        <a:lstStyle/>
        <a:p>
          <a:endParaRPr lang="en-IE"/>
        </a:p>
      </dgm:t>
    </dgm:pt>
    <dgm:pt modelId="{D9C2E66B-654E-814E-9C9F-BEC0353695DC}" type="sibTrans" cxnId="{5191193A-2FC7-AE4F-A876-3A5E5D7B5280}">
      <dgm:prSet/>
      <dgm:spPr/>
      <dgm:t>
        <a:bodyPr/>
        <a:lstStyle/>
        <a:p>
          <a:endParaRPr lang="en-IE"/>
        </a:p>
      </dgm:t>
    </dgm:pt>
    <dgm:pt modelId="{E6C563CA-EECE-B04B-B1E2-6C8658B80984}">
      <dgm:prSet/>
      <dgm:spPr/>
      <dgm:t>
        <a:bodyPr/>
        <a:lstStyle/>
        <a:p>
          <a:pPr rtl="0"/>
          <a:r>
            <a:rPr lang="en-IE" dirty="0" smtClean="0"/>
            <a:t>Qualifications Frameworks</a:t>
          </a:r>
          <a:endParaRPr lang="en-IE" dirty="0"/>
        </a:p>
      </dgm:t>
    </dgm:pt>
    <dgm:pt modelId="{532B71B5-C375-144E-8789-37184479611D}" type="parTrans" cxnId="{72BDAB89-A13C-E94C-824E-DB919FF64B22}">
      <dgm:prSet/>
      <dgm:spPr/>
      <dgm:t>
        <a:bodyPr/>
        <a:lstStyle/>
        <a:p>
          <a:endParaRPr lang="en-IE"/>
        </a:p>
      </dgm:t>
    </dgm:pt>
    <dgm:pt modelId="{E6ABB10A-6D4E-5A4B-9AC4-5B10BEA16ADB}" type="sibTrans" cxnId="{72BDAB89-A13C-E94C-824E-DB919FF64B22}">
      <dgm:prSet/>
      <dgm:spPr/>
      <dgm:t>
        <a:bodyPr/>
        <a:lstStyle/>
        <a:p>
          <a:endParaRPr lang="en-IE"/>
        </a:p>
      </dgm:t>
    </dgm:pt>
    <dgm:pt modelId="{84BE191C-824C-8447-A6C0-2B02CB5BBC5F}">
      <dgm:prSet/>
      <dgm:spPr/>
      <dgm:t>
        <a:bodyPr/>
        <a:lstStyle/>
        <a:p>
          <a:pPr rtl="0"/>
          <a:r>
            <a:rPr lang="en-IE" altLang="en-US" dirty="0" smtClean="0">
              <a:solidFill>
                <a:schemeClr val="bg1"/>
              </a:solidFill>
            </a:rPr>
            <a:t>QA &amp; Learning Outcomes </a:t>
          </a:r>
          <a:endParaRPr lang="en-IE" dirty="0">
            <a:solidFill>
              <a:schemeClr val="bg1"/>
            </a:solidFill>
          </a:endParaRPr>
        </a:p>
      </dgm:t>
    </dgm:pt>
    <dgm:pt modelId="{5A91B9F9-DB28-4343-AB8D-6970398F8055}" type="parTrans" cxnId="{2D326F00-D9E7-004C-B26B-E755A7BD02DF}">
      <dgm:prSet/>
      <dgm:spPr/>
      <dgm:t>
        <a:bodyPr/>
        <a:lstStyle/>
        <a:p>
          <a:endParaRPr lang="en-IE"/>
        </a:p>
      </dgm:t>
    </dgm:pt>
    <dgm:pt modelId="{4B02CFFD-E908-F041-918C-B1B769EAA701}" type="sibTrans" cxnId="{2D326F00-D9E7-004C-B26B-E755A7BD02DF}">
      <dgm:prSet/>
      <dgm:spPr/>
      <dgm:t>
        <a:bodyPr/>
        <a:lstStyle/>
        <a:p>
          <a:endParaRPr lang="en-IE"/>
        </a:p>
      </dgm:t>
    </dgm:pt>
    <dgm:pt modelId="{AE926726-C063-B943-9500-F514DDA85FC9}">
      <dgm:prSet/>
      <dgm:spPr/>
      <dgm:t>
        <a:bodyPr/>
        <a:lstStyle/>
        <a:p>
          <a:r>
            <a:rPr lang="en-IE" dirty="0" smtClean="0"/>
            <a:t>Scorecards &amp; Websites</a:t>
          </a:r>
          <a:endParaRPr lang="en-IE" dirty="0"/>
        </a:p>
      </dgm:t>
    </dgm:pt>
    <dgm:pt modelId="{921CC32C-9A20-CA46-BF91-669355DA053F}" type="parTrans" cxnId="{5A88D9A4-52A1-A047-9D2E-343ADAE49455}">
      <dgm:prSet/>
      <dgm:spPr/>
      <dgm:t>
        <a:bodyPr/>
        <a:lstStyle/>
        <a:p>
          <a:endParaRPr lang="en-IE"/>
        </a:p>
      </dgm:t>
    </dgm:pt>
    <dgm:pt modelId="{AC783278-3BB0-A840-829B-6EE5C7441FAC}" type="sibTrans" cxnId="{5A88D9A4-52A1-A047-9D2E-343ADAE49455}">
      <dgm:prSet/>
      <dgm:spPr/>
      <dgm:t>
        <a:bodyPr/>
        <a:lstStyle/>
        <a:p>
          <a:endParaRPr lang="en-IE"/>
        </a:p>
      </dgm:t>
    </dgm:pt>
    <dgm:pt modelId="{B6A7A2F2-E100-E341-B0FA-13A03682F224}">
      <dgm:prSet/>
      <dgm:spPr/>
      <dgm:t>
        <a:bodyPr/>
        <a:lstStyle/>
        <a:p>
          <a:r>
            <a:rPr lang="en-IE" dirty="0" smtClean="0"/>
            <a:t>Global intelligence</a:t>
          </a:r>
          <a:endParaRPr lang="en-IE" dirty="0"/>
        </a:p>
      </dgm:t>
    </dgm:pt>
    <dgm:pt modelId="{047EA9DB-3638-F949-A2D8-CFDE4E1194ED}" type="parTrans" cxnId="{670F5906-8D53-FF4B-B698-79BF848C6C31}">
      <dgm:prSet/>
      <dgm:spPr/>
      <dgm:t>
        <a:bodyPr/>
        <a:lstStyle/>
        <a:p>
          <a:endParaRPr lang="en-IE"/>
        </a:p>
      </dgm:t>
    </dgm:pt>
    <dgm:pt modelId="{FA9C2756-9518-DA4A-8B86-E944AB7E8201}" type="sibTrans" cxnId="{670F5906-8D53-FF4B-B698-79BF848C6C31}">
      <dgm:prSet/>
      <dgm:spPr/>
      <dgm:t>
        <a:bodyPr/>
        <a:lstStyle/>
        <a:p>
          <a:endParaRPr lang="en-IE"/>
        </a:p>
      </dgm:t>
    </dgm:pt>
    <dgm:pt modelId="{51588591-FAFB-EA43-956A-B69558BEA77B}">
      <dgm:prSet/>
      <dgm:spPr/>
      <dgm:t>
        <a:bodyPr/>
        <a:lstStyle/>
        <a:p>
          <a:r>
            <a:rPr lang="en-IE" dirty="0" smtClean="0"/>
            <a:t>Social Networking</a:t>
          </a:r>
          <a:endParaRPr lang="en-IE" dirty="0"/>
        </a:p>
      </dgm:t>
    </dgm:pt>
    <dgm:pt modelId="{129403C8-AE4B-F243-8C37-BCF3A09872A3}" type="parTrans" cxnId="{B2BE219A-1858-9341-BFC0-CC310C146441}">
      <dgm:prSet/>
      <dgm:spPr/>
      <dgm:t>
        <a:bodyPr/>
        <a:lstStyle/>
        <a:p>
          <a:endParaRPr lang="en-IE"/>
        </a:p>
      </dgm:t>
    </dgm:pt>
    <dgm:pt modelId="{38491528-6E94-3346-92A1-23C0887B9AD4}" type="sibTrans" cxnId="{B2BE219A-1858-9341-BFC0-CC310C146441}">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1357" custLinFactNeighborY="-2305"/>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152" custLinFactNeighborY="-86"/>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82" custLinFactNeighborY="-86"/>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2D326F00-D9E7-004C-B26B-E755A7BD02DF}" srcId="{AA21FF81-B4CB-467F-A8B3-013A969C7946}" destId="{84BE191C-824C-8447-A6C0-2B02CB5BBC5F}" srcOrd="3" destOrd="0" parTransId="{5A91B9F9-DB28-4343-AB8D-6970398F8055}" sibTransId="{4B02CFFD-E908-F041-918C-B1B769EAA701}"/>
    <dgm:cxn modelId="{975B1D85-AA44-E34C-8348-2EE136C8265D}" type="presOf" srcId="{B6A7A2F2-E100-E341-B0FA-13A03682F224}" destId="{59BC826A-F4B8-4136-B5DF-C91AA9B1A2F4}" srcOrd="0" destOrd="0" presId="urn:microsoft.com/office/officeart/2005/8/layout/chart3"/>
    <dgm:cxn modelId="{02CA79BA-2B72-714F-9A39-9906B4B72BCB}" type="presOf" srcId="{D5B032C9-134F-8B46-B98C-51E68206AD2E}" destId="{221C5F29-C7CC-4384-B1C6-44A7E7D0BD9C}" srcOrd="1" destOrd="0" presId="urn:microsoft.com/office/officeart/2005/8/layout/chart3"/>
    <dgm:cxn modelId="{D21C42F4-9A6D-DF44-BD0B-FCEF872FF0F7}" type="presOf" srcId="{D5B032C9-134F-8B46-B98C-51E68206AD2E}" destId="{619595E5-1D0B-4B17-9AD7-0E201B0035CD}" srcOrd="0" destOrd="0" presId="urn:microsoft.com/office/officeart/2005/8/layout/chart3"/>
    <dgm:cxn modelId="{3C0B4E27-A2EE-DD46-ACEC-3D4A0409A19A}" type="presOf" srcId="{AA21FF81-B4CB-467F-A8B3-013A969C7946}" destId="{569EAD43-1866-418C-9D25-9D392E95578E}" srcOrd="0" destOrd="0" presId="urn:microsoft.com/office/officeart/2005/8/layout/chart3"/>
    <dgm:cxn modelId="{12CBB3AB-FED9-294C-BA67-2541A9CB2F1D}" type="presOf" srcId="{84BE191C-824C-8447-A6C0-2B02CB5BBC5F}" destId="{1E6E3F77-E642-46D6-9DE8-10214272D264}" srcOrd="1" destOrd="0" presId="urn:microsoft.com/office/officeart/2005/8/layout/chart3"/>
    <dgm:cxn modelId="{249D000E-9536-0C44-A3CD-9081D82908EC}" type="presOf" srcId="{AE926726-C063-B943-9500-F514DDA85FC9}" destId="{398DA9E9-C1A2-4E41-92D6-E1D65FC0D92F}" srcOrd="1" destOrd="0" presId="urn:microsoft.com/office/officeart/2005/8/layout/chart3"/>
    <dgm:cxn modelId="{670F5906-8D53-FF4B-B698-79BF848C6C31}" srcId="{AA21FF81-B4CB-467F-A8B3-013A969C7946}" destId="{B6A7A2F2-E100-E341-B0FA-13A03682F224}" srcOrd="5" destOrd="0" parTransId="{047EA9DB-3638-F949-A2D8-CFDE4E1194ED}" sibTransId="{FA9C2756-9518-DA4A-8B86-E944AB7E8201}"/>
    <dgm:cxn modelId="{833CA622-B751-434B-8AAD-5F4AE3EA6404}" type="presOf" srcId="{51588591-FAFB-EA43-956A-B69558BEA77B}" destId="{236D3D16-4CB9-4501-B4EF-B3656BB83E7D}" srcOrd="1" destOrd="0" presId="urn:microsoft.com/office/officeart/2005/8/layout/chart3"/>
    <dgm:cxn modelId="{3AB44E83-D557-3E4E-8950-97B560A2FF73}" type="presOf" srcId="{B6A7A2F2-E100-E341-B0FA-13A03682F224}" destId="{70855F49-A592-4073-8940-F233FB47C77E}" srcOrd="1" destOrd="0" presId="urn:microsoft.com/office/officeart/2005/8/layout/chart3"/>
    <dgm:cxn modelId="{570402E4-D320-4B41-A108-3CA547978158}" type="presOf" srcId="{B9A8E7E5-8D2E-4565-9D09-D6DC22690CD9}" destId="{64DBF04B-8B76-428D-AA37-49F70AF3C15A}" srcOrd="1" destOrd="0" presId="urn:microsoft.com/office/officeart/2005/8/layout/chart3"/>
    <dgm:cxn modelId="{0F4E2DAE-F9C3-49E9-9158-2A73850B10F4}" srcId="{AA21FF81-B4CB-467F-A8B3-013A969C7946}" destId="{B9A8E7E5-8D2E-4565-9D09-D6DC22690CD9}" srcOrd="0" destOrd="0" parTransId="{EA55DB11-7A26-471F-B595-B80DE282495F}" sibTransId="{94454F4A-DB92-47D7-AC3D-2DD1D0573677}"/>
    <dgm:cxn modelId="{EF2EDED6-845C-334C-B07C-21EB9725BCCC}" type="presOf" srcId="{51588591-FAFB-EA43-956A-B69558BEA77B}" destId="{19BA34AA-F7DE-488B-9324-A4B35C60477D}" srcOrd="0" destOrd="0" presId="urn:microsoft.com/office/officeart/2005/8/layout/chart3"/>
    <dgm:cxn modelId="{9F161CE6-70BF-7648-B23E-987A5CCBD88D}" type="presOf" srcId="{E6C563CA-EECE-B04B-B1E2-6C8658B80984}" destId="{EA14FD54-0A5E-40CA-B415-97CAE9D54AE1}" srcOrd="1" destOrd="0" presId="urn:microsoft.com/office/officeart/2005/8/layout/chart3"/>
    <dgm:cxn modelId="{B2BE219A-1858-9341-BFC0-CC310C146441}" srcId="{AA21FF81-B4CB-467F-A8B3-013A969C7946}" destId="{51588591-FAFB-EA43-956A-B69558BEA77B}" srcOrd="6" destOrd="0" parTransId="{129403C8-AE4B-F243-8C37-BCF3A09872A3}" sibTransId="{38491528-6E94-3346-92A1-23C0887B9AD4}"/>
    <dgm:cxn modelId="{72BDAB89-A13C-E94C-824E-DB919FF64B22}" srcId="{AA21FF81-B4CB-467F-A8B3-013A969C7946}" destId="{E6C563CA-EECE-B04B-B1E2-6C8658B80984}" srcOrd="2" destOrd="0" parTransId="{532B71B5-C375-144E-8789-37184479611D}" sibTransId="{E6ABB10A-6D4E-5A4B-9AC4-5B10BEA16ADB}"/>
    <dgm:cxn modelId="{5191193A-2FC7-AE4F-A876-3A5E5D7B5280}" srcId="{AA21FF81-B4CB-467F-A8B3-013A969C7946}" destId="{D5B032C9-134F-8B46-B98C-51E68206AD2E}" srcOrd="1" destOrd="0" parTransId="{3CA5E99B-21FA-4740-894D-5B801BE40C6B}" sibTransId="{D9C2E66B-654E-814E-9C9F-BEC0353695DC}"/>
    <dgm:cxn modelId="{5A88D9A4-52A1-A047-9D2E-343ADAE49455}" srcId="{AA21FF81-B4CB-467F-A8B3-013A969C7946}" destId="{AE926726-C063-B943-9500-F514DDA85FC9}" srcOrd="4" destOrd="0" parTransId="{921CC32C-9A20-CA46-BF91-669355DA053F}" sibTransId="{AC783278-3BB0-A840-829B-6EE5C7441FAC}"/>
    <dgm:cxn modelId="{62470E80-25F3-8B4F-AD67-AC40509ED62C}" type="presOf" srcId="{AE926726-C063-B943-9500-F514DDA85FC9}" destId="{72CDB843-E668-449D-8F83-1604C074E664}" srcOrd="0" destOrd="0" presId="urn:microsoft.com/office/officeart/2005/8/layout/chart3"/>
    <dgm:cxn modelId="{D10C06A2-873B-1041-BAB7-C31990988A6B}" type="presOf" srcId="{B9A8E7E5-8D2E-4565-9D09-D6DC22690CD9}" destId="{AD0A8E4B-F6E8-4A35-8B51-9FA27B3564B1}" srcOrd="0" destOrd="0" presId="urn:microsoft.com/office/officeart/2005/8/layout/chart3"/>
    <dgm:cxn modelId="{F0360D58-4C7E-5041-A3BB-BFFF06796B56}" type="presOf" srcId="{84BE191C-824C-8447-A6C0-2B02CB5BBC5F}" destId="{9A808945-BD9A-403F-80F2-FE70A8792948}" srcOrd="0" destOrd="0" presId="urn:microsoft.com/office/officeart/2005/8/layout/chart3"/>
    <dgm:cxn modelId="{BB419DD5-BF5E-E249-8AE3-87BCC4E21F1C}" type="presOf" srcId="{E6C563CA-EECE-B04B-B1E2-6C8658B80984}" destId="{1B895686-AE65-47B6-8F18-287AEB210AC4}" srcOrd="0" destOrd="0" presId="urn:microsoft.com/office/officeart/2005/8/layout/chart3"/>
    <dgm:cxn modelId="{14E22C6B-F50C-9449-9E29-96DE4D9FC8C2}" type="presParOf" srcId="{569EAD43-1866-418C-9D25-9D392E95578E}" destId="{AD0A8E4B-F6E8-4A35-8B51-9FA27B3564B1}" srcOrd="0" destOrd="0" presId="urn:microsoft.com/office/officeart/2005/8/layout/chart3"/>
    <dgm:cxn modelId="{5623EF98-8276-7247-8164-A8160B84E2F4}" type="presParOf" srcId="{569EAD43-1866-418C-9D25-9D392E95578E}" destId="{64DBF04B-8B76-428D-AA37-49F70AF3C15A}" srcOrd="1" destOrd="0" presId="urn:microsoft.com/office/officeart/2005/8/layout/chart3"/>
    <dgm:cxn modelId="{6C659963-62B0-D444-BDF1-E69028AC6592}" type="presParOf" srcId="{569EAD43-1866-418C-9D25-9D392E95578E}" destId="{619595E5-1D0B-4B17-9AD7-0E201B0035CD}" srcOrd="2" destOrd="0" presId="urn:microsoft.com/office/officeart/2005/8/layout/chart3"/>
    <dgm:cxn modelId="{184A79C6-387E-8849-911B-714DCC996275}" type="presParOf" srcId="{569EAD43-1866-418C-9D25-9D392E95578E}" destId="{221C5F29-C7CC-4384-B1C6-44A7E7D0BD9C}" srcOrd="3" destOrd="0" presId="urn:microsoft.com/office/officeart/2005/8/layout/chart3"/>
    <dgm:cxn modelId="{EC9E0B02-BE28-D04E-9DF1-7D4C4467A0D5}" type="presParOf" srcId="{569EAD43-1866-418C-9D25-9D392E95578E}" destId="{1B895686-AE65-47B6-8F18-287AEB210AC4}" srcOrd="4" destOrd="0" presId="urn:microsoft.com/office/officeart/2005/8/layout/chart3"/>
    <dgm:cxn modelId="{EE4D01E2-B6FA-FD4C-9C9E-BF7D34F2F5FA}" type="presParOf" srcId="{569EAD43-1866-418C-9D25-9D392E95578E}" destId="{EA14FD54-0A5E-40CA-B415-97CAE9D54AE1}" srcOrd="5" destOrd="0" presId="urn:microsoft.com/office/officeart/2005/8/layout/chart3"/>
    <dgm:cxn modelId="{48E6EA95-28B8-2F4E-BAEF-68919E41043D}" type="presParOf" srcId="{569EAD43-1866-418C-9D25-9D392E95578E}" destId="{9A808945-BD9A-403F-80F2-FE70A8792948}" srcOrd="6" destOrd="0" presId="urn:microsoft.com/office/officeart/2005/8/layout/chart3"/>
    <dgm:cxn modelId="{832A0187-6BB0-564F-8B50-598A012AFB37}" type="presParOf" srcId="{569EAD43-1866-418C-9D25-9D392E95578E}" destId="{1E6E3F77-E642-46D6-9DE8-10214272D264}" srcOrd="7" destOrd="0" presId="urn:microsoft.com/office/officeart/2005/8/layout/chart3"/>
    <dgm:cxn modelId="{898ADB05-FA52-2A4E-87D6-6755A9AFBE12}" type="presParOf" srcId="{569EAD43-1866-418C-9D25-9D392E95578E}" destId="{72CDB843-E668-449D-8F83-1604C074E664}" srcOrd="8" destOrd="0" presId="urn:microsoft.com/office/officeart/2005/8/layout/chart3"/>
    <dgm:cxn modelId="{4F032031-5541-8B4A-ACC1-7F4E1C570228}" type="presParOf" srcId="{569EAD43-1866-418C-9D25-9D392E95578E}" destId="{398DA9E9-C1A2-4E41-92D6-E1D65FC0D92F}" srcOrd="9" destOrd="0" presId="urn:microsoft.com/office/officeart/2005/8/layout/chart3"/>
    <dgm:cxn modelId="{7241841C-5701-6242-A4D3-B226A00C3773}" type="presParOf" srcId="{569EAD43-1866-418C-9D25-9D392E95578E}" destId="{59BC826A-F4B8-4136-B5DF-C91AA9B1A2F4}" srcOrd="10" destOrd="0" presId="urn:microsoft.com/office/officeart/2005/8/layout/chart3"/>
    <dgm:cxn modelId="{572B0C11-6221-6145-9391-266C69563213}" type="presParOf" srcId="{569EAD43-1866-418C-9D25-9D392E95578E}" destId="{70855F49-A592-4073-8940-F233FB47C77E}" srcOrd="11" destOrd="0" presId="urn:microsoft.com/office/officeart/2005/8/layout/chart3"/>
    <dgm:cxn modelId="{B3C4801B-EBDA-A44B-B066-AD609FF7AFD2}" type="presParOf" srcId="{569EAD43-1866-418C-9D25-9D392E95578E}" destId="{19BA34AA-F7DE-488B-9324-A4B35C60477D}" srcOrd="12" destOrd="0" presId="urn:microsoft.com/office/officeart/2005/8/layout/chart3"/>
    <dgm:cxn modelId="{8C66BEBF-AB48-3E4C-871E-FB62E1EFC834}"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2FE6D3BA-E5E4-A84B-8D80-5258C5CEFC9B}">
      <dgm:prSet custT="1"/>
      <dgm:spPr/>
      <dgm:t>
        <a:bodyPr/>
        <a:lstStyle/>
        <a:p>
          <a:pPr rtl="0"/>
          <a:r>
            <a:rPr lang="en-GB" sz="1300" dirty="0" smtClean="0"/>
            <a:t>Rankings</a:t>
          </a:r>
          <a:endParaRPr lang="en-IE" sz="1300" dirty="0"/>
        </a:p>
      </dgm:t>
    </dgm:pt>
    <dgm:pt modelId="{10CFC727-85B5-F64D-9377-33AAB0324668}" type="parTrans" cxnId="{27D045F1-8BB5-C849-925C-04D04672A167}">
      <dgm:prSet/>
      <dgm:spPr/>
      <dgm:t>
        <a:bodyPr/>
        <a:lstStyle/>
        <a:p>
          <a:endParaRPr lang="en-IE"/>
        </a:p>
      </dgm:t>
    </dgm:pt>
    <dgm:pt modelId="{D00D2EF7-4D3C-BB49-B686-CF7EF9B3E4C4}" type="sibTrans" cxnId="{27D045F1-8BB5-C849-925C-04D04672A167}">
      <dgm:prSet/>
      <dgm:spPr/>
      <dgm:t>
        <a:bodyPr/>
        <a:lstStyle/>
        <a:p>
          <a:endParaRPr lang="en-IE"/>
        </a:p>
      </dgm:t>
    </dgm:pt>
    <dgm:pt modelId="{02482965-A554-AB4C-B662-8B2F5FE4C2B0}">
      <dgm:prSet custT="1"/>
      <dgm:spPr/>
      <dgm:t>
        <a:bodyPr/>
        <a:lstStyle/>
        <a:p>
          <a:r>
            <a:rPr lang="en-IE" sz="1300" dirty="0" smtClean="0"/>
            <a:t>Classification &amp; Profiling</a:t>
          </a:r>
          <a:endParaRPr lang="en-IE" sz="1300" dirty="0"/>
        </a:p>
      </dgm:t>
    </dgm:pt>
    <dgm:pt modelId="{9B41BDC9-7946-2544-B256-43F7FC8678CF}" type="parTrans" cxnId="{EA3C7C42-FD07-3E4A-8FD8-87989A8809FC}">
      <dgm:prSet/>
      <dgm:spPr/>
      <dgm:t>
        <a:bodyPr/>
        <a:lstStyle/>
        <a:p>
          <a:endParaRPr lang="en-IE"/>
        </a:p>
      </dgm:t>
    </dgm:pt>
    <dgm:pt modelId="{7CEC331B-58A9-0A4C-8715-4FCDD5FFFFEE}" type="sibTrans" cxnId="{EA3C7C42-FD07-3E4A-8FD8-87989A8809FC}">
      <dgm:prSet/>
      <dgm:spPr/>
      <dgm:t>
        <a:bodyPr/>
        <a:lstStyle/>
        <a:p>
          <a:endParaRPr lang="en-IE"/>
        </a:p>
      </dgm:t>
    </dgm:pt>
    <dgm:pt modelId="{A89335CF-B955-FC40-9F83-451E9154B5B0}">
      <dgm:prSet custT="1"/>
      <dgm:spPr/>
      <dgm:t>
        <a:bodyPr/>
        <a:lstStyle/>
        <a:p>
          <a:pPr rtl="0"/>
          <a:r>
            <a:rPr lang="en-IE" sz="1300" dirty="0" smtClean="0"/>
            <a:t>Qualifications Frameworks</a:t>
          </a:r>
          <a:endParaRPr lang="en-IE" sz="1300" dirty="0"/>
        </a:p>
      </dgm:t>
    </dgm:pt>
    <dgm:pt modelId="{C57FD783-3D69-E847-8742-783618FFA2D4}" type="parTrans" cxnId="{FBC9160D-961A-064B-AD95-9761B2FC6509}">
      <dgm:prSet/>
      <dgm:spPr/>
      <dgm:t>
        <a:bodyPr/>
        <a:lstStyle/>
        <a:p>
          <a:endParaRPr lang="en-IE"/>
        </a:p>
      </dgm:t>
    </dgm:pt>
    <dgm:pt modelId="{25363FC7-0516-E24B-B5F0-54D27F128E98}" type="sibTrans" cxnId="{FBC9160D-961A-064B-AD95-9761B2FC6509}">
      <dgm:prSet/>
      <dgm:spPr/>
      <dgm:t>
        <a:bodyPr/>
        <a:lstStyle/>
        <a:p>
          <a:endParaRPr lang="en-IE"/>
        </a:p>
      </dgm:t>
    </dgm:pt>
    <dgm:pt modelId="{25229D23-9B94-7343-8B8B-1779E6707BB2}">
      <dgm:prSet custT="1"/>
      <dgm:spPr/>
      <dgm:t>
        <a:bodyPr/>
        <a:lstStyle/>
        <a:p>
          <a:pPr rtl="0"/>
          <a:r>
            <a:rPr lang="en-IE" altLang="en-US" sz="1300" dirty="0" smtClean="0">
              <a:solidFill>
                <a:schemeClr val="bg1"/>
              </a:solidFill>
            </a:rPr>
            <a:t>QA &amp; Learning Outcomes </a:t>
          </a:r>
          <a:endParaRPr lang="en-IE" sz="1300" dirty="0">
            <a:solidFill>
              <a:schemeClr val="bg1"/>
            </a:solidFill>
          </a:endParaRPr>
        </a:p>
      </dgm:t>
    </dgm:pt>
    <dgm:pt modelId="{125E99B1-442D-3A4A-9AF5-7AC6BEBAD4DC}" type="parTrans" cxnId="{5D1D2421-7987-8B4B-8FD0-D7883CA6B126}">
      <dgm:prSet/>
      <dgm:spPr/>
      <dgm:t>
        <a:bodyPr/>
        <a:lstStyle/>
        <a:p>
          <a:endParaRPr lang="en-IE"/>
        </a:p>
      </dgm:t>
    </dgm:pt>
    <dgm:pt modelId="{CD6C6D5D-7684-BA4E-B5BB-EA429F6F9902}" type="sibTrans" cxnId="{5D1D2421-7987-8B4B-8FD0-D7883CA6B126}">
      <dgm:prSet/>
      <dgm:spPr/>
      <dgm:t>
        <a:bodyPr/>
        <a:lstStyle/>
        <a:p>
          <a:endParaRPr lang="en-IE"/>
        </a:p>
      </dgm:t>
    </dgm:pt>
    <dgm:pt modelId="{1F97DF97-5038-544D-B720-E3E9D42481A6}">
      <dgm:prSet custT="1"/>
      <dgm:spPr/>
      <dgm:t>
        <a:bodyPr/>
        <a:lstStyle/>
        <a:p>
          <a:r>
            <a:rPr lang="en-IE" sz="1300" dirty="0" smtClean="0"/>
            <a:t>Scorecards &amp; Websites</a:t>
          </a:r>
          <a:endParaRPr lang="en-IE" sz="1300" dirty="0"/>
        </a:p>
      </dgm:t>
    </dgm:pt>
    <dgm:pt modelId="{4BB127EE-4743-904F-B05E-BF52FDD09BFA}" type="parTrans" cxnId="{321F9FC4-8F66-4949-A686-C65509779027}">
      <dgm:prSet/>
      <dgm:spPr/>
      <dgm:t>
        <a:bodyPr/>
        <a:lstStyle/>
        <a:p>
          <a:endParaRPr lang="en-IE"/>
        </a:p>
      </dgm:t>
    </dgm:pt>
    <dgm:pt modelId="{99B13CCA-7FB7-2C41-9E22-64EE21556723}" type="sibTrans" cxnId="{321F9FC4-8F66-4949-A686-C65509779027}">
      <dgm:prSet/>
      <dgm:spPr/>
      <dgm:t>
        <a:bodyPr/>
        <a:lstStyle/>
        <a:p>
          <a:endParaRPr lang="en-IE"/>
        </a:p>
      </dgm:t>
    </dgm:pt>
    <dgm:pt modelId="{0D111ED2-AF5A-E34F-BC4F-99B9231709EA}">
      <dgm:prSet custT="1"/>
      <dgm:spPr/>
      <dgm:t>
        <a:bodyPr/>
        <a:lstStyle/>
        <a:p>
          <a:r>
            <a:rPr lang="en-IE" sz="1300" dirty="0" smtClean="0"/>
            <a:t>Global intelligence</a:t>
          </a:r>
          <a:endParaRPr lang="en-IE" sz="1300" dirty="0"/>
        </a:p>
      </dgm:t>
    </dgm:pt>
    <dgm:pt modelId="{E9FD8CFA-96D3-CD43-9043-F9319FDF0440}" type="parTrans" cxnId="{0B70BB26-BF1C-B342-8DFF-9C0407EEF55C}">
      <dgm:prSet/>
      <dgm:spPr/>
      <dgm:t>
        <a:bodyPr/>
        <a:lstStyle/>
        <a:p>
          <a:endParaRPr lang="en-IE"/>
        </a:p>
      </dgm:t>
    </dgm:pt>
    <dgm:pt modelId="{80546711-9376-C341-B6A6-D9DD948BC35E}" type="sibTrans" cxnId="{0B70BB26-BF1C-B342-8DFF-9C0407EEF55C}">
      <dgm:prSet/>
      <dgm:spPr/>
      <dgm:t>
        <a:bodyPr/>
        <a:lstStyle/>
        <a:p>
          <a:endParaRPr lang="en-IE"/>
        </a:p>
      </dgm:t>
    </dgm:pt>
    <dgm:pt modelId="{431C0F06-7180-3745-95F0-DB73B8331CB5}">
      <dgm:prSet custT="1"/>
      <dgm:spPr/>
      <dgm:t>
        <a:bodyPr/>
        <a:lstStyle/>
        <a:p>
          <a:r>
            <a:rPr lang="en-IE" sz="1300" dirty="0" smtClean="0"/>
            <a:t>Social Networking</a:t>
          </a:r>
          <a:endParaRPr lang="en-IE" sz="1300" dirty="0"/>
        </a:p>
      </dgm:t>
    </dgm:pt>
    <dgm:pt modelId="{CD219166-1145-E644-91E3-2CC0EEDAC24B}" type="parTrans" cxnId="{3720D95A-D78E-3F42-80EA-9498E5454C7B}">
      <dgm:prSet/>
      <dgm:spPr/>
      <dgm:t>
        <a:bodyPr/>
        <a:lstStyle/>
        <a:p>
          <a:endParaRPr lang="en-IE"/>
        </a:p>
      </dgm:t>
    </dgm:pt>
    <dgm:pt modelId="{60B9B2A3-82CB-8441-972F-0F0AA669EA40}" type="sibTrans" cxnId="{3720D95A-D78E-3F42-80EA-9498E5454C7B}">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2431" custLinFactNeighborY="5271"/>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9623" custLinFactNeighborY="-1980"/>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82" custLinFactNeighborY="-86"/>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A42D5FDE-BA95-1744-9C9D-8812690FEE6E}" type="presOf" srcId="{02482965-A554-AB4C-B662-8B2F5FE4C2B0}" destId="{221C5F29-C7CC-4384-B1C6-44A7E7D0BD9C}" srcOrd="1" destOrd="0" presId="urn:microsoft.com/office/officeart/2005/8/layout/chart3"/>
    <dgm:cxn modelId="{1FACAAEF-74B2-8842-908A-73D2BDDDA955}" type="presOf" srcId="{25229D23-9B94-7343-8B8B-1779E6707BB2}" destId="{1E6E3F77-E642-46D6-9DE8-10214272D264}" srcOrd="1" destOrd="0" presId="urn:microsoft.com/office/officeart/2005/8/layout/chart3"/>
    <dgm:cxn modelId="{E99EC322-C22C-DF44-BB7C-051749148652}" type="presOf" srcId="{A89335CF-B955-FC40-9F83-451E9154B5B0}" destId="{EA14FD54-0A5E-40CA-B415-97CAE9D54AE1}" srcOrd="1" destOrd="0" presId="urn:microsoft.com/office/officeart/2005/8/layout/chart3"/>
    <dgm:cxn modelId="{7DB2121F-6E86-D041-AD31-739AC996EE19}" type="presOf" srcId="{A89335CF-B955-FC40-9F83-451E9154B5B0}" destId="{1B895686-AE65-47B6-8F18-287AEB210AC4}" srcOrd="0" destOrd="0" presId="urn:microsoft.com/office/officeart/2005/8/layout/chart3"/>
    <dgm:cxn modelId="{3720D95A-D78E-3F42-80EA-9498E5454C7B}" srcId="{AA21FF81-B4CB-467F-A8B3-013A969C7946}" destId="{431C0F06-7180-3745-95F0-DB73B8331CB5}" srcOrd="6" destOrd="0" parTransId="{CD219166-1145-E644-91E3-2CC0EEDAC24B}" sibTransId="{60B9B2A3-82CB-8441-972F-0F0AA669EA40}"/>
    <dgm:cxn modelId="{FBC9160D-961A-064B-AD95-9761B2FC6509}" srcId="{AA21FF81-B4CB-467F-A8B3-013A969C7946}" destId="{A89335CF-B955-FC40-9F83-451E9154B5B0}" srcOrd="2" destOrd="0" parTransId="{C57FD783-3D69-E847-8742-783618FFA2D4}" sibTransId="{25363FC7-0516-E24B-B5F0-54D27F128E98}"/>
    <dgm:cxn modelId="{EA3C7C42-FD07-3E4A-8FD8-87989A8809FC}" srcId="{AA21FF81-B4CB-467F-A8B3-013A969C7946}" destId="{02482965-A554-AB4C-B662-8B2F5FE4C2B0}" srcOrd="1" destOrd="0" parTransId="{9B41BDC9-7946-2544-B256-43F7FC8678CF}" sibTransId="{7CEC331B-58A9-0A4C-8715-4FCDD5FFFFEE}"/>
    <dgm:cxn modelId="{27D045F1-8BB5-C849-925C-04D04672A167}" srcId="{AA21FF81-B4CB-467F-A8B3-013A969C7946}" destId="{2FE6D3BA-E5E4-A84B-8D80-5258C5CEFC9B}" srcOrd="0" destOrd="0" parTransId="{10CFC727-85B5-F64D-9377-33AAB0324668}" sibTransId="{D00D2EF7-4D3C-BB49-B686-CF7EF9B3E4C4}"/>
    <dgm:cxn modelId="{321F9FC4-8F66-4949-A686-C65509779027}" srcId="{AA21FF81-B4CB-467F-A8B3-013A969C7946}" destId="{1F97DF97-5038-544D-B720-E3E9D42481A6}" srcOrd="4" destOrd="0" parTransId="{4BB127EE-4743-904F-B05E-BF52FDD09BFA}" sibTransId="{99B13CCA-7FB7-2C41-9E22-64EE21556723}"/>
    <dgm:cxn modelId="{B67C81A7-F090-8642-863D-0673BB8D35A0}" type="presOf" srcId="{2FE6D3BA-E5E4-A84B-8D80-5258C5CEFC9B}" destId="{AD0A8E4B-F6E8-4A35-8B51-9FA27B3564B1}" srcOrd="0" destOrd="0" presId="urn:microsoft.com/office/officeart/2005/8/layout/chart3"/>
    <dgm:cxn modelId="{FB512261-DCFA-4944-AEE9-0500A6D2B678}" type="presOf" srcId="{1F97DF97-5038-544D-B720-E3E9D42481A6}" destId="{72CDB843-E668-449D-8F83-1604C074E664}" srcOrd="0" destOrd="0" presId="urn:microsoft.com/office/officeart/2005/8/layout/chart3"/>
    <dgm:cxn modelId="{D5FB3C92-5C28-3C4C-A265-73B734B0882D}" type="presOf" srcId="{1F97DF97-5038-544D-B720-E3E9D42481A6}" destId="{398DA9E9-C1A2-4E41-92D6-E1D65FC0D92F}" srcOrd="1" destOrd="0" presId="urn:microsoft.com/office/officeart/2005/8/layout/chart3"/>
    <dgm:cxn modelId="{44720DFC-CE8F-D94C-B095-CFE3CF588515}" type="presOf" srcId="{2FE6D3BA-E5E4-A84B-8D80-5258C5CEFC9B}" destId="{64DBF04B-8B76-428D-AA37-49F70AF3C15A}" srcOrd="1" destOrd="0" presId="urn:microsoft.com/office/officeart/2005/8/layout/chart3"/>
    <dgm:cxn modelId="{616273EC-E0CA-6D48-94BF-7FBAB7EB5978}" type="presOf" srcId="{431C0F06-7180-3745-95F0-DB73B8331CB5}" destId="{236D3D16-4CB9-4501-B4EF-B3656BB83E7D}" srcOrd="1" destOrd="0" presId="urn:microsoft.com/office/officeart/2005/8/layout/chart3"/>
    <dgm:cxn modelId="{E2574597-979E-0A4A-9BFF-64A69BC6C934}" type="presOf" srcId="{AA21FF81-B4CB-467F-A8B3-013A969C7946}" destId="{569EAD43-1866-418C-9D25-9D392E95578E}" srcOrd="0" destOrd="0" presId="urn:microsoft.com/office/officeart/2005/8/layout/chart3"/>
    <dgm:cxn modelId="{18C8A1B3-D262-ED49-B173-6E312E4C0152}" type="presOf" srcId="{0D111ED2-AF5A-E34F-BC4F-99B9231709EA}" destId="{59BC826A-F4B8-4136-B5DF-C91AA9B1A2F4}" srcOrd="0" destOrd="0" presId="urn:microsoft.com/office/officeart/2005/8/layout/chart3"/>
    <dgm:cxn modelId="{5D1D2421-7987-8B4B-8FD0-D7883CA6B126}" srcId="{AA21FF81-B4CB-467F-A8B3-013A969C7946}" destId="{25229D23-9B94-7343-8B8B-1779E6707BB2}" srcOrd="3" destOrd="0" parTransId="{125E99B1-442D-3A4A-9AF5-7AC6BEBAD4DC}" sibTransId="{CD6C6D5D-7684-BA4E-B5BB-EA429F6F9902}"/>
    <dgm:cxn modelId="{0EB4D7C1-28B6-F145-B886-05F68AE6E570}" type="presOf" srcId="{25229D23-9B94-7343-8B8B-1779E6707BB2}" destId="{9A808945-BD9A-403F-80F2-FE70A8792948}" srcOrd="0" destOrd="0" presId="urn:microsoft.com/office/officeart/2005/8/layout/chart3"/>
    <dgm:cxn modelId="{459B53A3-5092-7F41-885C-0C3A7B548896}" type="presOf" srcId="{02482965-A554-AB4C-B662-8B2F5FE4C2B0}" destId="{619595E5-1D0B-4B17-9AD7-0E201B0035CD}" srcOrd="0" destOrd="0" presId="urn:microsoft.com/office/officeart/2005/8/layout/chart3"/>
    <dgm:cxn modelId="{9C0E5C29-B478-0348-9CD6-1F3DD0BE292C}" type="presOf" srcId="{0D111ED2-AF5A-E34F-BC4F-99B9231709EA}" destId="{70855F49-A592-4073-8940-F233FB47C77E}" srcOrd="1" destOrd="0" presId="urn:microsoft.com/office/officeart/2005/8/layout/chart3"/>
    <dgm:cxn modelId="{0B70BB26-BF1C-B342-8DFF-9C0407EEF55C}" srcId="{AA21FF81-B4CB-467F-A8B3-013A969C7946}" destId="{0D111ED2-AF5A-E34F-BC4F-99B9231709EA}" srcOrd="5" destOrd="0" parTransId="{E9FD8CFA-96D3-CD43-9043-F9319FDF0440}" sibTransId="{80546711-9376-C341-B6A6-D9DD948BC35E}"/>
    <dgm:cxn modelId="{E13C685D-D1AA-4046-9A7C-2350D95DA062}" type="presOf" srcId="{431C0F06-7180-3745-95F0-DB73B8331CB5}" destId="{19BA34AA-F7DE-488B-9324-A4B35C60477D}" srcOrd="0" destOrd="0" presId="urn:microsoft.com/office/officeart/2005/8/layout/chart3"/>
    <dgm:cxn modelId="{42F37CD6-289A-0D47-B5A9-0DDF128E04AF}" type="presParOf" srcId="{569EAD43-1866-418C-9D25-9D392E95578E}" destId="{AD0A8E4B-F6E8-4A35-8B51-9FA27B3564B1}" srcOrd="0" destOrd="0" presId="urn:microsoft.com/office/officeart/2005/8/layout/chart3"/>
    <dgm:cxn modelId="{A3BE1811-286A-F24D-8B0D-79F800229F76}" type="presParOf" srcId="{569EAD43-1866-418C-9D25-9D392E95578E}" destId="{64DBF04B-8B76-428D-AA37-49F70AF3C15A}" srcOrd="1" destOrd="0" presId="urn:microsoft.com/office/officeart/2005/8/layout/chart3"/>
    <dgm:cxn modelId="{141CD2FB-2FFC-2C4F-8486-15684E0A6138}" type="presParOf" srcId="{569EAD43-1866-418C-9D25-9D392E95578E}" destId="{619595E5-1D0B-4B17-9AD7-0E201B0035CD}" srcOrd="2" destOrd="0" presId="urn:microsoft.com/office/officeart/2005/8/layout/chart3"/>
    <dgm:cxn modelId="{3AEB3CCA-6F1B-EF49-AFC8-B3D1625511E7}" type="presParOf" srcId="{569EAD43-1866-418C-9D25-9D392E95578E}" destId="{221C5F29-C7CC-4384-B1C6-44A7E7D0BD9C}" srcOrd="3" destOrd="0" presId="urn:microsoft.com/office/officeart/2005/8/layout/chart3"/>
    <dgm:cxn modelId="{51B74A6F-866A-8E4B-BF11-F9A5F294845B}" type="presParOf" srcId="{569EAD43-1866-418C-9D25-9D392E95578E}" destId="{1B895686-AE65-47B6-8F18-287AEB210AC4}" srcOrd="4" destOrd="0" presId="urn:microsoft.com/office/officeart/2005/8/layout/chart3"/>
    <dgm:cxn modelId="{33AE85A8-59D2-A440-8F8B-0ED9FED8FCD7}" type="presParOf" srcId="{569EAD43-1866-418C-9D25-9D392E95578E}" destId="{EA14FD54-0A5E-40CA-B415-97CAE9D54AE1}" srcOrd="5" destOrd="0" presId="urn:microsoft.com/office/officeart/2005/8/layout/chart3"/>
    <dgm:cxn modelId="{24019DCA-717F-EC49-B5DF-A9B3F2349DF9}" type="presParOf" srcId="{569EAD43-1866-418C-9D25-9D392E95578E}" destId="{9A808945-BD9A-403F-80F2-FE70A8792948}" srcOrd="6" destOrd="0" presId="urn:microsoft.com/office/officeart/2005/8/layout/chart3"/>
    <dgm:cxn modelId="{EF8D985F-81F2-B941-85D2-3B4CDF75C3DB}" type="presParOf" srcId="{569EAD43-1866-418C-9D25-9D392E95578E}" destId="{1E6E3F77-E642-46D6-9DE8-10214272D264}" srcOrd="7" destOrd="0" presId="urn:microsoft.com/office/officeart/2005/8/layout/chart3"/>
    <dgm:cxn modelId="{E841379F-F783-4B43-BFEA-0BA9D365384F}" type="presParOf" srcId="{569EAD43-1866-418C-9D25-9D392E95578E}" destId="{72CDB843-E668-449D-8F83-1604C074E664}" srcOrd="8" destOrd="0" presId="urn:microsoft.com/office/officeart/2005/8/layout/chart3"/>
    <dgm:cxn modelId="{D2D0985C-AC49-F34B-A685-F7BB17E680B4}" type="presParOf" srcId="{569EAD43-1866-418C-9D25-9D392E95578E}" destId="{398DA9E9-C1A2-4E41-92D6-E1D65FC0D92F}" srcOrd="9" destOrd="0" presId="urn:microsoft.com/office/officeart/2005/8/layout/chart3"/>
    <dgm:cxn modelId="{6922B984-9600-3547-96DE-0FCC41EEFCDE}" type="presParOf" srcId="{569EAD43-1866-418C-9D25-9D392E95578E}" destId="{59BC826A-F4B8-4136-B5DF-C91AA9B1A2F4}" srcOrd="10" destOrd="0" presId="urn:microsoft.com/office/officeart/2005/8/layout/chart3"/>
    <dgm:cxn modelId="{90ADFB37-B59A-F548-9922-746F73A5F877}" type="presParOf" srcId="{569EAD43-1866-418C-9D25-9D392E95578E}" destId="{70855F49-A592-4073-8940-F233FB47C77E}" srcOrd="11" destOrd="0" presId="urn:microsoft.com/office/officeart/2005/8/layout/chart3"/>
    <dgm:cxn modelId="{E921E1FD-BDDB-6842-857E-0D6591342A1F}" type="presParOf" srcId="{569EAD43-1866-418C-9D25-9D392E95578E}" destId="{19BA34AA-F7DE-488B-9324-A4B35C60477D}" srcOrd="12" destOrd="0" presId="urn:microsoft.com/office/officeart/2005/8/layout/chart3"/>
    <dgm:cxn modelId="{C24BA18D-4D80-C148-BD76-14EA49907E55}"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840941B8-B3B5-A247-82BE-30E1663B4D69}">
      <dgm:prSet custT="1"/>
      <dgm:spPr/>
      <dgm:t>
        <a:bodyPr/>
        <a:lstStyle/>
        <a:p>
          <a:pPr rtl="0"/>
          <a:r>
            <a:rPr lang="en-GB" sz="1200" dirty="0" smtClean="0"/>
            <a:t>Rankings</a:t>
          </a:r>
          <a:endParaRPr lang="en-IE" sz="1200" dirty="0"/>
        </a:p>
      </dgm:t>
    </dgm:pt>
    <dgm:pt modelId="{6C9F4B53-1B94-234B-93B1-204CAD862386}" type="parTrans" cxnId="{BA990E08-D01E-8C4D-8155-3198C8CC0F1F}">
      <dgm:prSet/>
      <dgm:spPr/>
      <dgm:t>
        <a:bodyPr/>
        <a:lstStyle/>
        <a:p>
          <a:endParaRPr lang="en-IE"/>
        </a:p>
      </dgm:t>
    </dgm:pt>
    <dgm:pt modelId="{A3870576-3E69-4E40-8460-1CBD939DC5ED}" type="sibTrans" cxnId="{BA990E08-D01E-8C4D-8155-3198C8CC0F1F}">
      <dgm:prSet/>
      <dgm:spPr/>
      <dgm:t>
        <a:bodyPr/>
        <a:lstStyle/>
        <a:p>
          <a:endParaRPr lang="en-IE"/>
        </a:p>
      </dgm:t>
    </dgm:pt>
    <dgm:pt modelId="{B5AC625B-A068-ED45-8AE4-2278FD49F611}">
      <dgm:prSet/>
      <dgm:spPr/>
      <dgm:t>
        <a:bodyPr/>
        <a:lstStyle/>
        <a:p>
          <a:r>
            <a:rPr lang="en-IE" dirty="0" smtClean="0"/>
            <a:t>Classification &amp; Profiling</a:t>
          </a:r>
          <a:endParaRPr lang="en-IE" dirty="0"/>
        </a:p>
      </dgm:t>
    </dgm:pt>
    <dgm:pt modelId="{F187D246-D16C-0A45-921E-0C7341BD550F}" type="parTrans" cxnId="{49B604A9-23BD-9141-86F1-193252F24E3C}">
      <dgm:prSet/>
      <dgm:spPr/>
      <dgm:t>
        <a:bodyPr/>
        <a:lstStyle/>
        <a:p>
          <a:endParaRPr lang="en-IE"/>
        </a:p>
      </dgm:t>
    </dgm:pt>
    <dgm:pt modelId="{ECA0EF8A-776F-4644-8144-375F42EC7625}" type="sibTrans" cxnId="{49B604A9-23BD-9141-86F1-193252F24E3C}">
      <dgm:prSet/>
      <dgm:spPr/>
      <dgm:t>
        <a:bodyPr/>
        <a:lstStyle/>
        <a:p>
          <a:endParaRPr lang="en-IE"/>
        </a:p>
      </dgm:t>
    </dgm:pt>
    <dgm:pt modelId="{FEA297F5-2D3E-7849-9B9F-99B0AAD75812}">
      <dgm:prSet/>
      <dgm:spPr/>
      <dgm:t>
        <a:bodyPr/>
        <a:lstStyle/>
        <a:p>
          <a:pPr rtl="0"/>
          <a:r>
            <a:rPr lang="en-IE" dirty="0" smtClean="0"/>
            <a:t>Qualifications Frameworks</a:t>
          </a:r>
          <a:endParaRPr lang="en-IE" dirty="0"/>
        </a:p>
      </dgm:t>
    </dgm:pt>
    <dgm:pt modelId="{335946C6-E284-094A-8525-8BD20058872C}" type="parTrans" cxnId="{733533DA-C2A1-CC48-871D-79B990242ABB}">
      <dgm:prSet/>
      <dgm:spPr/>
      <dgm:t>
        <a:bodyPr/>
        <a:lstStyle/>
        <a:p>
          <a:endParaRPr lang="en-IE"/>
        </a:p>
      </dgm:t>
    </dgm:pt>
    <dgm:pt modelId="{7C8D5CAD-34A4-9E46-A4BB-864803AD1885}" type="sibTrans" cxnId="{733533DA-C2A1-CC48-871D-79B990242ABB}">
      <dgm:prSet/>
      <dgm:spPr/>
      <dgm:t>
        <a:bodyPr/>
        <a:lstStyle/>
        <a:p>
          <a:endParaRPr lang="en-IE"/>
        </a:p>
      </dgm:t>
    </dgm:pt>
    <dgm:pt modelId="{3F9BFDC5-E148-2147-AFEB-83FF50CA8352}">
      <dgm:prSet/>
      <dgm:spPr/>
      <dgm:t>
        <a:bodyPr/>
        <a:lstStyle/>
        <a:p>
          <a:pPr rtl="0"/>
          <a:r>
            <a:rPr lang="en-IE" altLang="en-US" dirty="0" smtClean="0">
              <a:solidFill>
                <a:schemeClr val="bg1"/>
              </a:solidFill>
            </a:rPr>
            <a:t>QA &amp; Learning Outcomes </a:t>
          </a:r>
          <a:endParaRPr lang="en-IE" dirty="0">
            <a:solidFill>
              <a:schemeClr val="bg1"/>
            </a:solidFill>
          </a:endParaRPr>
        </a:p>
      </dgm:t>
    </dgm:pt>
    <dgm:pt modelId="{36A3FD37-82FE-3947-8FB6-6DCEDC7B287A}" type="parTrans" cxnId="{4D301EF8-72D7-0148-9642-8019574BA677}">
      <dgm:prSet/>
      <dgm:spPr/>
      <dgm:t>
        <a:bodyPr/>
        <a:lstStyle/>
        <a:p>
          <a:endParaRPr lang="en-IE"/>
        </a:p>
      </dgm:t>
    </dgm:pt>
    <dgm:pt modelId="{B57320DE-675D-7D4B-BA18-E55351B3F8E5}" type="sibTrans" cxnId="{4D301EF8-72D7-0148-9642-8019574BA677}">
      <dgm:prSet/>
      <dgm:spPr/>
      <dgm:t>
        <a:bodyPr/>
        <a:lstStyle/>
        <a:p>
          <a:endParaRPr lang="en-IE"/>
        </a:p>
      </dgm:t>
    </dgm:pt>
    <dgm:pt modelId="{6DD7930E-985C-7C4A-9B02-323F23D10FFF}">
      <dgm:prSet/>
      <dgm:spPr/>
      <dgm:t>
        <a:bodyPr/>
        <a:lstStyle/>
        <a:p>
          <a:r>
            <a:rPr lang="en-IE" dirty="0" smtClean="0"/>
            <a:t>Scorecards &amp; Websites</a:t>
          </a:r>
          <a:endParaRPr lang="en-IE" dirty="0"/>
        </a:p>
      </dgm:t>
    </dgm:pt>
    <dgm:pt modelId="{8940BC12-999E-6842-A5F4-C29AA79120BA}" type="parTrans" cxnId="{80C527E9-C476-1F4C-B98C-2E0E4931D7FC}">
      <dgm:prSet/>
      <dgm:spPr/>
      <dgm:t>
        <a:bodyPr/>
        <a:lstStyle/>
        <a:p>
          <a:endParaRPr lang="en-IE"/>
        </a:p>
      </dgm:t>
    </dgm:pt>
    <dgm:pt modelId="{24FCFADB-15D7-BA40-BA98-7B3652440A93}" type="sibTrans" cxnId="{80C527E9-C476-1F4C-B98C-2E0E4931D7FC}">
      <dgm:prSet/>
      <dgm:spPr/>
      <dgm:t>
        <a:bodyPr/>
        <a:lstStyle/>
        <a:p>
          <a:endParaRPr lang="en-IE"/>
        </a:p>
      </dgm:t>
    </dgm:pt>
    <dgm:pt modelId="{8E3B9057-2A5C-0947-9A40-DE37D5BD0EBE}">
      <dgm:prSet/>
      <dgm:spPr/>
      <dgm:t>
        <a:bodyPr/>
        <a:lstStyle/>
        <a:p>
          <a:r>
            <a:rPr lang="en-IE" dirty="0" smtClean="0"/>
            <a:t>Global intelligence</a:t>
          </a:r>
          <a:endParaRPr lang="en-IE" dirty="0"/>
        </a:p>
      </dgm:t>
    </dgm:pt>
    <dgm:pt modelId="{8F021395-4510-674D-A4C8-64B78356DFE1}" type="parTrans" cxnId="{0748316A-0BB9-D741-AB98-D58110C9C67D}">
      <dgm:prSet/>
      <dgm:spPr/>
      <dgm:t>
        <a:bodyPr/>
        <a:lstStyle/>
        <a:p>
          <a:endParaRPr lang="en-IE"/>
        </a:p>
      </dgm:t>
    </dgm:pt>
    <dgm:pt modelId="{89E40B74-D8F8-0342-BB8B-9E331DD9F8A2}" type="sibTrans" cxnId="{0748316A-0BB9-D741-AB98-D58110C9C67D}">
      <dgm:prSet/>
      <dgm:spPr/>
      <dgm:t>
        <a:bodyPr/>
        <a:lstStyle/>
        <a:p>
          <a:endParaRPr lang="en-IE"/>
        </a:p>
      </dgm:t>
    </dgm:pt>
    <dgm:pt modelId="{0D2D56C3-EFC4-DE45-8906-556AAD626446}">
      <dgm:prSet/>
      <dgm:spPr/>
      <dgm:t>
        <a:bodyPr/>
        <a:lstStyle/>
        <a:p>
          <a:r>
            <a:rPr lang="en-IE" dirty="0" smtClean="0"/>
            <a:t>Social Networking</a:t>
          </a:r>
          <a:endParaRPr lang="en-IE" dirty="0"/>
        </a:p>
      </dgm:t>
    </dgm:pt>
    <dgm:pt modelId="{118F9DA7-8DF0-1743-B129-3DF4FFED0290}" type="parTrans" cxnId="{0DD753E7-DDA5-4C46-8C5B-67BD882EC617}">
      <dgm:prSet/>
      <dgm:spPr/>
      <dgm:t>
        <a:bodyPr/>
        <a:lstStyle/>
        <a:p>
          <a:endParaRPr lang="en-IE"/>
        </a:p>
      </dgm:t>
    </dgm:pt>
    <dgm:pt modelId="{A7348151-4916-BE47-9A28-DF27B585098F}" type="sibTrans" cxnId="{0DD753E7-DDA5-4C46-8C5B-67BD882EC617}">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2431" custLinFactNeighborY="5271"/>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1291" custLinFactNeighborY="-86"/>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custLinFactNeighborX="5834" custLinFactNeighborY="3702"/>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82" custLinFactNeighborY="-86"/>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6A22E1DA-E468-A940-968B-CBA2369AD3EE}" type="presOf" srcId="{6DD7930E-985C-7C4A-9B02-323F23D10FFF}" destId="{398DA9E9-C1A2-4E41-92D6-E1D65FC0D92F}" srcOrd="1" destOrd="0" presId="urn:microsoft.com/office/officeart/2005/8/layout/chart3"/>
    <dgm:cxn modelId="{49B604A9-23BD-9141-86F1-193252F24E3C}" srcId="{AA21FF81-B4CB-467F-A8B3-013A969C7946}" destId="{B5AC625B-A068-ED45-8AE4-2278FD49F611}" srcOrd="1" destOrd="0" parTransId="{F187D246-D16C-0A45-921E-0C7341BD550F}" sibTransId="{ECA0EF8A-776F-4644-8144-375F42EC7625}"/>
    <dgm:cxn modelId="{0DD753E7-DDA5-4C46-8C5B-67BD882EC617}" srcId="{AA21FF81-B4CB-467F-A8B3-013A969C7946}" destId="{0D2D56C3-EFC4-DE45-8906-556AAD626446}" srcOrd="6" destOrd="0" parTransId="{118F9DA7-8DF0-1743-B129-3DF4FFED0290}" sibTransId="{A7348151-4916-BE47-9A28-DF27B585098F}"/>
    <dgm:cxn modelId="{43B16A2D-1DB6-D647-8EAC-8BC3CE6F5A80}" type="presOf" srcId="{840941B8-B3B5-A247-82BE-30E1663B4D69}" destId="{64DBF04B-8B76-428D-AA37-49F70AF3C15A}" srcOrd="1" destOrd="0" presId="urn:microsoft.com/office/officeart/2005/8/layout/chart3"/>
    <dgm:cxn modelId="{80C527E9-C476-1F4C-B98C-2E0E4931D7FC}" srcId="{AA21FF81-B4CB-467F-A8B3-013A969C7946}" destId="{6DD7930E-985C-7C4A-9B02-323F23D10FFF}" srcOrd="4" destOrd="0" parTransId="{8940BC12-999E-6842-A5F4-C29AA79120BA}" sibTransId="{24FCFADB-15D7-BA40-BA98-7B3652440A93}"/>
    <dgm:cxn modelId="{BA990E08-D01E-8C4D-8155-3198C8CC0F1F}" srcId="{AA21FF81-B4CB-467F-A8B3-013A969C7946}" destId="{840941B8-B3B5-A247-82BE-30E1663B4D69}" srcOrd="0" destOrd="0" parTransId="{6C9F4B53-1B94-234B-93B1-204CAD862386}" sibTransId="{A3870576-3E69-4E40-8460-1CBD939DC5ED}"/>
    <dgm:cxn modelId="{29758CBF-C62A-6140-9640-F034DCF922F0}" type="presOf" srcId="{B5AC625B-A068-ED45-8AE4-2278FD49F611}" destId="{619595E5-1D0B-4B17-9AD7-0E201B0035CD}" srcOrd="0" destOrd="0" presId="urn:microsoft.com/office/officeart/2005/8/layout/chart3"/>
    <dgm:cxn modelId="{733533DA-C2A1-CC48-871D-79B990242ABB}" srcId="{AA21FF81-B4CB-467F-A8B3-013A969C7946}" destId="{FEA297F5-2D3E-7849-9B9F-99B0AAD75812}" srcOrd="2" destOrd="0" parTransId="{335946C6-E284-094A-8525-8BD20058872C}" sibTransId="{7C8D5CAD-34A4-9E46-A4BB-864803AD1885}"/>
    <dgm:cxn modelId="{15FE1DA7-C1D3-CF42-A53E-662D74BA337D}" type="presOf" srcId="{B5AC625B-A068-ED45-8AE4-2278FD49F611}" destId="{221C5F29-C7CC-4384-B1C6-44A7E7D0BD9C}" srcOrd="1" destOrd="0" presId="urn:microsoft.com/office/officeart/2005/8/layout/chart3"/>
    <dgm:cxn modelId="{B332F63C-B052-084A-A665-6265E5399A3B}" type="presOf" srcId="{FEA297F5-2D3E-7849-9B9F-99B0AAD75812}" destId="{EA14FD54-0A5E-40CA-B415-97CAE9D54AE1}" srcOrd="1" destOrd="0" presId="urn:microsoft.com/office/officeart/2005/8/layout/chart3"/>
    <dgm:cxn modelId="{0BE97FC6-DD5B-1844-A170-F41719BAEA7E}" type="presOf" srcId="{3F9BFDC5-E148-2147-AFEB-83FF50CA8352}" destId="{1E6E3F77-E642-46D6-9DE8-10214272D264}" srcOrd="1" destOrd="0" presId="urn:microsoft.com/office/officeart/2005/8/layout/chart3"/>
    <dgm:cxn modelId="{863D2CF3-53F4-204A-B788-75E2E90F3EE7}" type="presOf" srcId="{AA21FF81-B4CB-467F-A8B3-013A969C7946}" destId="{569EAD43-1866-418C-9D25-9D392E95578E}" srcOrd="0" destOrd="0" presId="urn:microsoft.com/office/officeart/2005/8/layout/chart3"/>
    <dgm:cxn modelId="{757F32CC-430F-BB40-95A7-7235455C56B5}" type="presOf" srcId="{8E3B9057-2A5C-0947-9A40-DE37D5BD0EBE}" destId="{59BC826A-F4B8-4136-B5DF-C91AA9B1A2F4}" srcOrd="0" destOrd="0" presId="urn:microsoft.com/office/officeart/2005/8/layout/chart3"/>
    <dgm:cxn modelId="{1334A7D6-3AB5-CD48-833C-58882347DDC5}" type="presOf" srcId="{840941B8-B3B5-A247-82BE-30E1663B4D69}" destId="{AD0A8E4B-F6E8-4A35-8B51-9FA27B3564B1}" srcOrd="0" destOrd="0" presId="urn:microsoft.com/office/officeart/2005/8/layout/chart3"/>
    <dgm:cxn modelId="{AE12532E-D414-6648-8FD4-16F0649B2F36}" type="presOf" srcId="{0D2D56C3-EFC4-DE45-8906-556AAD626446}" destId="{19BA34AA-F7DE-488B-9324-A4B35C60477D}" srcOrd="0" destOrd="0" presId="urn:microsoft.com/office/officeart/2005/8/layout/chart3"/>
    <dgm:cxn modelId="{4D301EF8-72D7-0148-9642-8019574BA677}" srcId="{AA21FF81-B4CB-467F-A8B3-013A969C7946}" destId="{3F9BFDC5-E148-2147-AFEB-83FF50CA8352}" srcOrd="3" destOrd="0" parTransId="{36A3FD37-82FE-3947-8FB6-6DCEDC7B287A}" sibTransId="{B57320DE-675D-7D4B-BA18-E55351B3F8E5}"/>
    <dgm:cxn modelId="{0748316A-0BB9-D741-AB98-D58110C9C67D}" srcId="{AA21FF81-B4CB-467F-A8B3-013A969C7946}" destId="{8E3B9057-2A5C-0947-9A40-DE37D5BD0EBE}" srcOrd="5" destOrd="0" parTransId="{8F021395-4510-674D-A4C8-64B78356DFE1}" sibTransId="{89E40B74-D8F8-0342-BB8B-9E331DD9F8A2}"/>
    <dgm:cxn modelId="{852895C4-C10B-F946-84C9-8492A2F97673}" type="presOf" srcId="{8E3B9057-2A5C-0947-9A40-DE37D5BD0EBE}" destId="{70855F49-A592-4073-8940-F233FB47C77E}" srcOrd="1" destOrd="0" presId="urn:microsoft.com/office/officeart/2005/8/layout/chart3"/>
    <dgm:cxn modelId="{A9DFC371-794B-6B43-A5D6-6F50BF11A39D}" type="presOf" srcId="{3F9BFDC5-E148-2147-AFEB-83FF50CA8352}" destId="{9A808945-BD9A-403F-80F2-FE70A8792948}" srcOrd="0" destOrd="0" presId="urn:microsoft.com/office/officeart/2005/8/layout/chart3"/>
    <dgm:cxn modelId="{F8B89D0A-89E4-2F40-AA2E-D45663D9267A}" type="presOf" srcId="{6DD7930E-985C-7C4A-9B02-323F23D10FFF}" destId="{72CDB843-E668-449D-8F83-1604C074E664}" srcOrd="0" destOrd="0" presId="urn:microsoft.com/office/officeart/2005/8/layout/chart3"/>
    <dgm:cxn modelId="{57E8BEE8-1CA3-604D-825C-851FC9D9332F}" type="presOf" srcId="{0D2D56C3-EFC4-DE45-8906-556AAD626446}" destId="{236D3D16-4CB9-4501-B4EF-B3656BB83E7D}" srcOrd="1" destOrd="0" presId="urn:microsoft.com/office/officeart/2005/8/layout/chart3"/>
    <dgm:cxn modelId="{674E4860-0598-3449-A117-1FF7D35DBE5F}" type="presOf" srcId="{FEA297F5-2D3E-7849-9B9F-99B0AAD75812}" destId="{1B895686-AE65-47B6-8F18-287AEB210AC4}" srcOrd="0" destOrd="0" presId="urn:microsoft.com/office/officeart/2005/8/layout/chart3"/>
    <dgm:cxn modelId="{1CFDBD45-7474-4843-891A-D4CF09494BC2}" type="presParOf" srcId="{569EAD43-1866-418C-9D25-9D392E95578E}" destId="{AD0A8E4B-F6E8-4A35-8B51-9FA27B3564B1}" srcOrd="0" destOrd="0" presId="urn:microsoft.com/office/officeart/2005/8/layout/chart3"/>
    <dgm:cxn modelId="{26B2704D-9013-0946-B435-8674525ADD03}" type="presParOf" srcId="{569EAD43-1866-418C-9D25-9D392E95578E}" destId="{64DBF04B-8B76-428D-AA37-49F70AF3C15A}" srcOrd="1" destOrd="0" presId="urn:microsoft.com/office/officeart/2005/8/layout/chart3"/>
    <dgm:cxn modelId="{B3D6F693-352F-5048-9DA3-D3118F60AA4E}" type="presParOf" srcId="{569EAD43-1866-418C-9D25-9D392E95578E}" destId="{619595E5-1D0B-4B17-9AD7-0E201B0035CD}" srcOrd="2" destOrd="0" presId="urn:microsoft.com/office/officeart/2005/8/layout/chart3"/>
    <dgm:cxn modelId="{8A345D69-299C-A448-A176-5F13A2A554CD}" type="presParOf" srcId="{569EAD43-1866-418C-9D25-9D392E95578E}" destId="{221C5F29-C7CC-4384-B1C6-44A7E7D0BD9C}" srcOrd="3" destOrd="0" presId="urn:microsoft.com/office/officeart/2005/8/layout/chart3"/>
    <dgm:cxn modelId="{5CCC3717-CE27-524B-BFBF-40578A4BABCF}" type="presParOf" srcId="{569EAD43-1866-418C-9D25-9D392E95578E}" destId="{1B895686-AE65-47B6-8F18-287AEB210AC4}" srcOrd="4" destOrd="0" presId="urn:microsoft.com/office/officeart/2005/8/layout/chart3"/>
    <dgm:cxn modelId="{EFD95EA8-9092-F44C-B42A-A71C10E84427}" type="presParOf" srcId="{569EAD43-1866-418C-9D25-9D392E95578E}" destId="{EA14FD54-0A5E-40CA-B415-97CAE9D54AE1}" srcOrd="5" destOrd="0" presId="urn:microsoft.com/office/officeart/2005/8/layout/chart3"/>
    <dgm:cxn modelId="{AED768FD-CC84-554B-9CC1-79207169544D}" type="presParOf" srcId="{569EAD43-1866-418C-9D25-9D392E95578E}" destId="{9A808945-BD9A-403F-80F2-FE70A8792948}" srcOrd="6" destOrd="0" presId="urn:microsoft.com/office/officeart/2005/8/layout/chart3"/>
    <dgm:cxn modelId="{C8532D67-6029-1048-8B99-ABDC150AE958}" type="presParOf" srcId="{569EAD43-1866-418C-9D25-9D392E95578E}" destId="{1E6E3F77-E642-46D6-9DE8-10214272D264}" srcOrd="7" destOrd="0" presId="urn:microsoft.com/office/officeart/2005/8/layout/chart3"/>
    <dgm:cxn modelId="{268CBBC6-8949-CB41-B3D7-3C19DAD3D6C0}" type="presParOf" srcId="{569EAD43-1866-418C-9D25-9D392E95578E}" destId="{72CDB843-E668-449D-8F83-1604C074E664}" srcOrd="8" destOrd="0" presId="urn:microsoft.com/office/officeart/2005/8/layout/chart3"/>
    <dgm:cxn modelId="{36D4C8DA-13DA-9649-BE01-CE228468EF3C}" type="presParOf" srcId="{569EAD43-1866-418C-9D25-9D392E95578E}" destId="{398DA9E9-C1A2-4E41-92D6-E1D65FC0D92F}" srcOrd="9" destOrd="0" presId="urn:microsoft.com/office/officeart/2005/8/layout/chart3"/>
    <dgm:cxn modelId="{4C44CA46-F93F-0642-8E9A-514DC79B6624}" type="presParOf" srcId="{569EAD43-1866-418C-9D25-9D392E95578E}" destId="{59BC826A-F4B8-4136-B5DF-C91AA9B1A2F4}" srcOrd="10" destOrd="0" presId="urn:microsoft.com/office/officeart/2005/8/layout/chart3"/>
    <dgm:cxn modelId="{32A43765-2C15-C54E-ACC5-A49020B2EDA0}" type="presParOf" srcId="{569EAD43-1866-418C-9D25-9D392E95578E}" destId="{70855F49-A592-4073-8940-F233FB47C77E}" srcOrd="11" destOrd="0" presId="urn:microsoft.com/office/officeart/2005/8/layout/chart3"/>
    <dgm:cxn modelId="{2E7BC056-31BE-574B-8936-FBCD4B0876E3}" type="presParOf" srcId="{569EAD43-1866-418C-9D25-9D392E95578E}" destId="{19BA34AA-F7DE-488B-9324-A4B35C60477D}" srcOrd="12" destOrd="0" presId="urn:microsoft.com/office/officeart/2005/8/layout/chart3"/>
    <dgm:cxn modelId="{E33E640A-D25D-EB48-BAEE-DFF428AA3163}"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86B4739A-2232-CF4F-8752-B68E45D6B9B5}">
      <dgm:prSet custT="1"/>
      <dgm:spPr/>
      <dgm:t>
        <a:bodyPr/>
        <a:lstStyle/>
        <a:p>
          <a:pPr rtl="0"/>
          <a:r>
            <a:rPr lang="en-GB" sz="1200" dirty="0" smtClean="0"/>
            <a:t>Rankings</a:t>
          </a:r>
          <a:endParaRPr lang="en-IE" sz="1200" dirty="0"/>
        </a:p>
      </dgm:t>
    </dgm:pt>
    <dgm:pt modelId="{06276E8C-5EF9-7D47-B566-3052557496AD}" type="parTrans" cxnId="{C3466594-53C0-1844-B08A-177E64776081}">
      <dgm:prSet/>
      <dgm:spPr/>
      <dgm:t>
        <a:bodyPr/>
        <a:lstStyle/>
        <a:p>
          <a:endParaRPr lang="en-IE"/>
        </a:p>
      </dgm:t>
    </dgm:pt>
    <dgm:pt modelId="{1BCE8664-5092-234A-B566-01C52BAC411D}" type="sibTrans" cxnId="{C3466594-53C0-1844-B08A-177E64776081}">
      <dgm:prSet/>
      <dgm:spPr/>
      <dgm:t>
        <a:bodyPr/>
        <a:lstStyle/>
        <a:p>
          <a:endParaRPr lang="en-IE"/>
        </a:p>
      </dgm:t>
    </dgm:pt>
    <dgm:pt modelId="{51D63A0E-2B42-6A45-BEF1-C98D9FD1E735}">
      <dgm:prSet/>
      <dgm:spPr/>
      <dgm:t>
        <a:bodyPr/>
        <a:lstStyle/>
        <a:p>
          <a:r>
            <a:rPr lang="en-IE" dirty="0" smtClean="0"/>
            <a:t>Classification &amp; Profiling</a:t>
          </a:r>
          <a:endParaRPr lang="en-IE" dirty="0"/>
        </a:p>
      </dgm:t>
    </dgm:pt>
    <dgm:pt modelId="{B3E547ED-2251-7B4C-976F-95835ABC3B35}" type="parTrans" cxnId="{B3B35519-AF34-614C-9935-40465D668F23}">
      <dgm:prSet/>
      <dgm:spPr/>
      <dgm:t>
        <a:bodyPr/>
        <a:lstStyle/>
        <a:p>
          <a:endParaRPr lang="en-IE"/>
        </a:p>
      </dgm:t>
    </dgm:pt>
    <dgm:pt modelId="{AE951E6A-E0F3-F441-8206-BF0BDE748234}" type="sibTrans" cxnId="{B3B35519-AF34-614C-9935-40465D668F23}">
      <dgm:prSet/>
      <dgm:spPr/>
      <dgm:t>
        <a:bodyPr/>
        <a:lstStyle/>
        <a:p>
          <a:endParaRPr lang="en-IE"/>
        </a:p>
      </dgm:t>
    </dgm:pt>
    <dgm:pt modelId="{E0D6C7E6-F9D6-044D-8989-C76C17ABF2F6}">
      <dgm:prSet/>
      <dgm:spPr/>
      <dgm:t>
        <a:bodyPr/>
        <a:lstStyle/>
        <a:p>
          <a:pPr rtl="0"/>
          <a:r>
            <a:rPr lang="en-IE" dirty="0" smtClean="0"/>
            <a:t>Qualifications Frameworks</a:t>
          </a:r>
          <a:endParaRPr lang="en-IE" dirty="0"/>
        </a:p>
      </dgm:t>
    </dgm:pt>
    <dgm:pt modelId="{C8059A95-D428-CD4D-B3F6-B562FD32BD6B}" type="parTrans" cxnId="{A4901F9F-0072-F94B-AACB-CF4B5F6F42CB}">
      <dgm:prSet/>
      <dgm:spPr/>
      <dgm:t>
        <a:bodyPr/>
        <a:lstStyle/>
        <a:p>
          <a:endParaRPr lang="en-IE"/>
        </a:p>
      </dgm:t>
    </dgm:pt>
    <dgm:pt modelId="{DCA70799-7EA4-134D-9FD5-19354F4FA79B}" type="sibTrans" cxnId="{A4901F9F-0072-F94B-AACB-CF4B5F6F42CB}">
      <dgm:prSet/>
      <dgm:spPr/>
      <dgm:t>
        <a:bodyPr/>
        <a:lstStyle/>
        <a:p>
          <a:endParaRPr lang="en-IE"/>
        </a:p>
      </dgm:t>
    </dgm:pt>
    <dgm:pt modelId="{54B3D65D-18DB-FB47-B8C7-99CCCCA6FF78}">
      <dgm:prSet/>
      <dgm:spPr/>
      <dgm:t>
        <a:bodyPr/>
        <a:lstStyle/>
        <a:p>
          <a:pPr rtl="0"/>
          <a:r>
            <a:rPr lang="en-IE" altLang="en-US" dirty="0" smtClean="0">
              <a:solidFill>
                <a:schemeClr val="bg1"/>
              </a:solidFill>
            </a:rPr>
            <a:t>QA &amp; Learning Outcomes </a:t>
          </a:r>
          <a:endParaRPr lang="en-IE" dirty="0">
            <a:solidFill>
              <a:schemeClr val="bg1"/>
            </a:solidFill>
          </a:endParaRPr>
        </a:p>
      </dgm:t>
    </dgm:pt>
    <dgm:pt modelId="{4F77264A-63DE-AE40-A372-B8150A1C468A}" type="parTrans" cxnId="{5106F0CB-104D-2740-B992-AE4FEC0E2370}">
      <dgm:prSet/>
      <dgm:spPr/>
      <dgm:t>
        <a:bodyPr/>
        <a:lstStyle/>
        <a:p>
          <a:endParaRPr lang="en-IE"/>
        </a:p>
      </dgm:t>
    </dgm:pt>
    <dgm:pt modelId="{71616B37-0306-3C4B-89F2-AE0A26BBB33E}" type="sibTrans" cxnId="{5106F0CB-104D-2740-B992-AE4FEC0E2370}">
      <dgm:prSet/>
      <dgm:spPr/>
      <dgm:t>
        <a:bodyPr/>
        <a:lstStyle/>
        <a:p>
          <a:endParaRPr lang="en-IE"/>
        </a:p>
      </dgm:t>
    </dgm:pt>
    <dgm:pt modelId="{3A11C62C-A0E4-2C43-AF3C-609D6D3DD36C}">
      <dgm:prSet/>
      <dgm:spPr/>
      <dgm:t>
        <a:bodyPr/>
        <a:lstStyle/>
        <a:p>
          <a:r>
            <a:rPr lang="en-IE" dirty="0" smtClean="0"/>
            <a:t>Scorecards &amp; Websites</a:t>
          </a:r>
          <a:endParaRPr lang="en-IE" dirty="0"/>
        </a:p>
      </dgm:t>
    </dgm:pt>
    <dgm:pt modelId="{E01F0E3D-5D55-1B47-A4A3-4072216D6B95}" type="parTrans" cxnId="{44BFFE2A-D168-5141-9B50-83254B9B1AC4}">
      <dgm:prSet/>
      <dgm:spPr/>
      <dgm:t>
        <a:bodyPr/>
        <a:lstStyle/>
        <a:p>
          <a:endParaRPr lang="en-IE"/>
        </a:p>
      </dgm:t>
    </dgm:pt>
    <dgm:pt modelId="{C4F8ADC3-9757-9A4E-AADB-82F3D2912E16}" type="sibTrans" cxnId="{44BFFE2A-D168-5141-9B50-83254B9B1AC4}">
      <dgm:prSet/>
      <dgm:spPr/>
      <dgm:t>
        <a:bodyPr/>
        <a:lstStyle/>
        <a:p>
          <a:endParaRPr lang="en-IE"/>
        </a:p>
      </dgm:t>
    </dgm:pt>
    <dgm:pt modelId="{4F22C20D-1643-2942-9FB2-A0F9DDB10033}">
      <dgm:prSet/>
      <dgm:spPr/>
      <dgm:t>
        <a:bodyPr/>
        <a:lstStyle/>
        <a:p>
          <a:r>
            <a:rPr lang="en-IE" dirty="0" smtClean="0"/>
            <a:t>Global intelligence</a:t>
          </a:r>
          <a:endParaRPr lang="en-IE" dirty="0"/>
        </a:p>
      </dgm:t>
    </dgm:pt>
    <dgm:pt modelId="{72FFA293-E691-DC4B-BF26-81ABA94445A8}" type="parTrans" cxnId="{7268F458-6318-004C-AFDF-76730896AB2A}">
      <dgm:prSet/>
      <dgm:spPr/>
      <dgm:t>
        <a:bodyPr/>
        <a:lstStyle/>
        <a:p>
          <a:endParaRPr lang="en-IE"/>
        </a:p>
      </dgm:t>
    </dgm:pt>
    <dgm:pt modelId="{B8822ECD-C1A9-434F-8945-B96A96F4C963}" type="sibTrans" cxnId="{7268F458-6318-004C-AFDF-76730896AB2A}">
      <dgm:prSet/>
      <dgm:spPr/>
      <dgm:t>
        <a:bodyPr/>
        <a:lstStyle/>
        <a:p>
          <a:endParaRPr lang="en-IE"/>
        </a:p>
      </dgm:t>
    </dgm:pt>
    <dgm:pt modelId="{226BB4DA-572E-F546-8183-F39AC69EC8C5}">
      <dgm:prSet/>
      <dgm:spPr/>
      <dgm:t>
        <a:bodyPr/>
        <a:lstStyle/>
        <a:p>
          <a:r>
            <a:rPr lang="en-IE" dirty="0" smtClean="0"/>
            <a:t>Social Networking</a:t>
          </a:r>
          <a:endParaRPr lang="en-IE" dirty="0"/>
        </a:p>
      </dgm:t>
    </dgm:pt>
    <dgm:pt modelId="{56BAC611-6537-DF48-8780-1E847F033447}" type="parTrans" cxnId="{36093C55-50A6-714E-AD02-01DED143890A}">
      <dgm:prSet/>
      <dgm:spPr/>
      <dgm:t>
        <a:bodyPr/>
        <a:lstStyle/>
        <a:p>
          <a:endParaRPr lang="en-IE"/>
        </a:p>
      </dgm:t>
    </dgm:pt>
    <dgm:pt modelId="{A5B384A0-9862-A249-B2F0-FB7C6697A8AB}" type="sibTrans" cxnId="{36093C55-50A6-714E-AD02-01DED143890A}">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2431" custLinFactNeighborY="5271"/>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1291" custLinFactNeighborY="-86"/>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53" custLinFactNeighborY="7490"/>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5106F0CB-104D-2740-B992-AE4FEC0E2370}" srcId="{AA21FF81-B4CB-467F-A8B3-013A969C7946}" destId="{54B3D65D-18DB-FB47-B8C7-99CCCCA6FF78}" srcOrd="3" destOrd="0" parTransId="{4F77264A-63DE-AE40-A372-B8150A1C468A}" sibTransId="{71616B37-0306-3C4B-89F2-AE0A26BBB33E}"/>
    <dgm:cxn modelId="{6322535F-761D-B94A-A4F7-0CE515AAFBCF}" type="presOf" srcId="{86B4739A-2232-CF4F-8752-B68E45D6B9B5}" destId="{64DBF04B-8B76-428D-AA37-49F70AF3C15A}" srcOrd="1" destOrd="0" presId="urn:microsoft.com/office/officeart/2005/8/layout/chart3"/>
    <dgm:cxn modelId="{A4901F9F-0072-F94B-AACB-CF4B5F6F42CB}" srcId="{AA21FF81-B4CB-467F-A8B3-013A969C7946}" destId="{E0D6C7E6-F9D6-044D-8989-C76C17ABF2F6}" srcOrd="2" destOrd="0" parTransId="{C8059A95-D428-CD4D-B3F6-B562FD32BD6B}" sibTransId="{DCA70799-7EA4-134D-9FD5-19354F4FA79B}"/>
    <dgm:cxn modelId="{7268F458-6318-004C-AFDF-76730896AB2A}" srcId="{AA21FF81-B4CB-467F-A8B3-013A969C7946}" destId="{4F22C20D-1643-2942-9FB2-A0F9DDB10033}" srcOrd="5" destOrd="0" parTransId="{72FFA293-E691-DC4B-BF26-81ABA94445A8}" sibTransId="{B8822ECD-C1A9-434F-8945-B96A96F4C963}"/>
    <dgm:cxn modelId="{B9C10528-1B6F-4B43-902F-E837235C9BCF}" type="presOf" srcId="{51D63A0E-2B42-6A45-BEF1-C98D9FD1E735}" destId="{221C5F29-C7CC-4384-B1C6-44A7E7D0BD9C}" srcOrd="1" destOrd="0" presId="urn:microsoft.com/office/officeart/2005/8/layout/chart3"/>
    <dgm:cxn modelId="{44BFFE2A-D168-5141-9B50-83254B9B1AC4}" srcId="{AA21FF81-B4CB-467F-A8B3-013A969C7946}" destId="{3A11C62C-A0E4-2C43-AF3C-609D6D3DD36C}" srcOrd="4" destOrd="0" parTransId="{E01F0E3D-5D55-1B47-A4A3-4072216D6B95}" sibTransId="{C4F8ADC3-9757-9A4E-AADB-82F3D2912E16}"/>
    <dgm:cxn modelId="{615523B6-FB26-CD4D-9A4D-02DE480B24BB}" type="presOf" srcId="{4F22C20D-1643-2942-9FB2-A0F9DDB10033}" destId="{59BC826A-F4B8-4136-B5DF-C91AA9B1A2F4}" srcOrd="0" destOrd="0" presId="urn:microsoft.com/office/officeart/2005/8/layout/chart3"/>
    <dgm:cxn modelId="{15346158-950D-544C-819E-B7936B3998E0}" type="presOf" srcId="{E0D6C7E6-F9D6-044D-8989-C76C17ABF2F6}" destId="{1B895686-AE65-47B6-8F18-287AEB210AC4}" srcOrd="0" destOrd="0" presId="urn:microsoft.com/office/officeart/2005/8/layout/chart3"/>
    <dgm:cxn modelId="{477A15E6-D2FD-BE43-B2EE-0E186D3F84AD}" type="presOf" srcId="{AA21FF81-B4CB-467F-A8B3-013A969C7946}" destId="{569EAD43-1866-418C-9D25-9D392E95578E}" srcOrd="0" destOrd="0" presId="urn:microsoft.com/office/officeart/2005/8/layout/chart3"/>
    <dgm:cxn modelId="{E4D93203-98EE-F549-946E-7B09813B24DD}" type="presOf" srcId="{54B3D65D-18DB-FB47-B8C7-99CCCCA6FF78}" destId="{1E6E3F77-E642-46D6-9DE8-10214272D264}" srcOrd="1" destOrd="0" presId="urn:microsoft.com/office/officeart/2005/8/layout/chart3"/>
    <dgm:cxn modelId="{C99997CC-034D-EF44-B029-C5D79274CC5A}" type="presOf" srcId="{3A11C62C-A0E4-2C43-AF3C-609D6D3DD36C}" destId="{72CDB843-E668-449D-8F83-1604C074E664}" srcOrd="0" destOrd="0" presId="urn:microsoft.com/office/officeart/2005/8/layout/chart3"/>
    <dgm:cxn modelId="{ED747A6F-F0A4-E24C-A97D-1E6379ED95AF}" type="presOf" srcId="{3A11C62C-A0E4-2C43-AF3C-609D6D3DD36C}" destId="{398DA9E9-C1A2-4E41-92D6-E1D65FC0D92F}" srcOrd="1" destOrd="0" presId="urn:microsoft.com/office/officeart/2005/8/layout/chart3"/>
    <dgm:cxn modelId="{2AEB63B5-8471-AE4D-B5D3-1B6D1B662E7E}" type="presOf" srcId="{E0D6C7E6-F9D6-044D-8989-C76C17ABF2F6}" destId="{EA14FD54-0A5E-40CA-B415-97CAE9D54AE1}" srcOrd="1" destOrd="0" presId="urn:microsoft.com/office/officeart/2005/8/layout/chart3"/>
    <dgm:cxn modelId="{51C9DD38-E8D5-F64C-BA90-BD123D1F676C}" type="presOf" srcId="{54B3D65D-18DB-FB47-B8C7-99CCCCA6FF78}" destId="{9A808945-BD9A-403F-80F2-FE70A8792948}" srcOrd="0" destOrd="0" presId="urn:microsoft.com/office/officeart/2005/8/layout/chart3"/>
    <dgm:cxn modelId="{15AF5130-A07B-124C-9B65-A23337BA75CB}" type="presOf" srcId="{51D63A0E-2B42-6A45-BEF1-C98D9FD1E735}" destId="{619595E5-1D0B-4B17-9AD7-0E201B0035CD}" srcOrd="0" destOrd="0" presId="urn:microsoft.com/office/officeart/2005/8/layout/chart3"/>
    <dgm:cxn modelId="{B8B51D98-398D-A44F-8CB3-B051D7F18596}" type="presOf" srcId="{86B4739A-2232-CF4F-8752-B68E45D6B9B5}" destId="{AD0A8E4B-F6E8-4A35-8B51-9FA27B3564B1}" srcOrd="0" destOrd="0" presId="urn:microsoft.com/office/officeart/2005/8/layout/chart3"/>
    <dgm:cxn modelId="{A32F51C3-FAFA-6743-BBB1-FC4DA05D8BA2}" type="presOf" srcId="{4F22C20D-1643-2942-9FB2-A0F9DDB10033}" destId="{70855F49-A592-4073-8940-F233FB47C77E}" srcOrd="1" destOrd="0" presId="urn:microsoft.com/office/officeart/2005/8/layout/chart3"/>
    <dgm:cxn modelId="{681A9C5A-8353-1945-80F4-B091CB026DBE}" type="presOf" srcId="{226BB4DA-572E-F546-8183-F39AC69EC8C5}" destId="{236D3D16-4CB9-4501-B4EF-B3656BB83E7D}" srcOrd="1" destOrd="0" presId="urn:microsoft.com/office/officeart/2005/8/layout/chart3"/>
    <dgm:cxn modelId="{C3466594-53C0-1844-B08A-177E64776081}" srcId="{AA21FF81-B4CB-467F-A8B3-013A969C7946}" destId="{86B4739A-2232-CF4F-8752-B68E45D6B9B5}" srcOrd="0" destOrd="0" parTransId="{06276E8C-5EF9-7D47-B566-3052557496AD}" sibTransId="{1BCE8664-5092-234A-B566-01C52BAC411D}"/>
    <dgm:cxn modelId="{B3B35519-AF34-614C-9935-40465D668F23}" srcId="{AA21FF81-B4CB-467F-A8B3-013A969C7946}" destId="{51D63A0E-2B42-6A45-BEF1-C98D9FD1E735}" srcOrd="1" destOrd="0" parTransId="{B3E547ED-2251-7B4C-976F-95835ABC3B35}" sibTransId="{AE951E6A-E0F3-F441-8206-BF0BDE748234}"/>
    <dgm:cxn modelId="{5959C033-B8AB-304E-8927-8EA198EADB64}" type="presOf" srcId="{226BB4DA-572E-F546-8183-F39AC69EC8C5}" destId="{19BA34AA-F7DE-488B-9324-A4B35C60477D}" srcOrd="0" destOrd="0" presId="urn:microsoft.com/office/officeart/2005/8/layout/chart3"/>
    <dgm:cxn modelId="{36093C55-50A6-714E-AD02-01DED143890A}" srcId="{AA21FF81-B4CB-467F-A8B3-013A969C7946}" destId="{226BB4DA-572E-F546-8183-F39AC69EC8C5}" srcOrd="6" destOrd="0" parTransId="{56BAC611-6537-DF48-8780-1E847F033447}" sibTransId="{A5B384A0-9862-A249-B2F0-FB7C6697A8AB}"/>
    <dgm:cxn modelId="{EE8A2DBB-B747-9F40-98ED-37CCB2DF04E0}" type="presParOf" srcId="{569EAD43-1866-418C-9D25-9D392E95578E}" destId="{AD0A8E4B-F6E8-4A35-8B51-9FA27B3564B1}" srcOrd="0" destOrd="0" presId="urn:microsoft.com/office/officeart/2005/8/layout/chart3"/>
    <dgm:cxn modelId="{D5AC4CFC-29B2-134C-B509-7D6856E7DBB1}" type="presParOf" srcId="{569EAD43-1866-418C-9D25-9D392E95578E}" destId="{64DBF04B-8B76-428D-AA37-49F70AF3C15A}" srcOrd="1" destOrd="0" presId="urn:microsoft.com/office/officeart/2005/8/layout/chart3"/>
    <dgm:cxn modelId="{B6911B0F-F1B0-B44A-8660-7BF2D1D9E2C9}" type="presParOf" srcId="{569EAD43-1866-418C-9D25-9D392E95578E}" destId="{619595E5-1D0B-4B17-9AD7-0E201B0035CD}" srcOrd="2" destOrd="0" presId="urn:microsoft.com/office/officeart/2005/8/layout/chart3"/>
    <dgm:cxn modelId="{58B6A221-3719-9D44-98C0-4688B257DCD8}" type="presParOf" srcId="{569EAD43-1866-418C-9D25-9D392E95578E}" destId="{221C5F29-C7CC-4384-B1C6-44A7E7D0BD9C}" srcOrd="3" destOrd="0" presId="urn:microsoft.com/office/officeart/2005/8/layout/chart3"/>
    <dgm:cxn modelId="{167F5465-CDAB-8146-91D9-720F2E4A1AA2}" type="presParOf" srcId="{569EAD43-1866-418C-9D25-9D392E95578E}" destId="{1B895686-AE65-47B6-8F18-287AEB210AC4}" srcOrd="4" destOrd="0" presId="urn:microsoft.com/office/officeart/2005/8/layout/chart3"/>
    <dgm:cxn modelId="{12941343-B3BE-ED4A-886A-F77704CB0843}" type="presParOf" srcId="{569EAD43-1866-418C-9D25-9D392E95578E}" destId="{EA14FD54-0A5E-40CA-B415-97CAE9D54AE1}" srcOrd="5" destOrd="0" presId="urn:microsoft.com/office/officeart/2005/8/layout/chart3"/>
    <dgm:cxn modelId="{CBF28B28-B9FB-754A-9466-AEDDE4017266}" type="presParOf" srcId="{569EAD43-1866-418C-9D25-9D392E95578E}" destId="{9A808945-BD9A-403F-80F2-FE70A8792948}" srcOrd="6" destOrd="0" presId="urn:microsoft.com/office/officeart/2005/8/layout/chart3"/>
    <dgm:cxn modelId="{C8F99CD0-C542-E74D-AB0A-5A218003375E}" type="presParOf" srcId="{569EAD43-1866-418C-9D25-9D392E95578E}" destId="{1E6E3F77-E642-46D6-9DE8-10214272D264}" srcOrd="7" destOrd="0" presId="urn:microsoft.com/office/officeart/2005/8/layout/chart3"/>
    <dgm:cxn modelId="{DF43C740-82D5-BD4B-9204-8C0AC1D1855C}" type="presParOf" srcId="{569EAD43-1866-418C-9D25-9D392E95578E}" destId="{72CDB843-E668-449D-8F83-1604C074E664}" srcOrd="8" destOrd="0" presId="urn:microsoft.com/office/officeart/2005/8/layout/chart3"/>
    <dgm:cxn modelId="{7BB1EB57-DD0A-DF42-AB42-D54583883EE4}" type="presParOf" srcId="{569EAD43-1866-418C-9D25-9D392E95578E}" destId="{398DA9E9-C1A2-4E41-92D6-E1D65FC0D92F}" srcOrd="9" destOrd="0" presId="urn:microsoft.com/office/officeart/2005/8/layout/chart3"/>
    <dgm:cxn modelId="{4465A3AE-A639-AA4E-AF06-FCC39C9B9A83}" type="presParOf" srcId="{569EAD43-1866-418C-9D25-9D392E95578E}" destId="{59BC826A-F4B8-4136-B5DF-C91AA9B1A2F4}" srcOrd="10" destOrd="0" presId="urn:microsoft.com/office/officeart/2005/8/layout/chart3"/>
    <dgm:cxn modelId="{BA99410A-B8C2-3347-AAFE-9569FF5CD133}" type="presParOf" srcId="{569EAD43-1866-418C-9D25-9D392E95578E}" destId="{70855F49-A592-4073-8940-F233FB47C77E}" srcOrd="11" destOrd="0" presId="urn:microsoft.com/office/officeart/2005/8/layout/chart3"/>
    <dgm:cxn modelId="{CF10A5F6-822D-5E43-97E3-784C3784DED8}" type="presParOf" srcId="{569EAD43-1866-418C-9D25-9D392E95578E}" destId="{19BA34AA-F7DE-488B-9324-A4B35C60477D}" srcOrd="12" destOrd="0" presId="urn:microsoft.com/office/officeart/2005/8/layout/chart3"/>
    <dgm:cxn modelId="{3AC0EFD2-EF3E-264F-987C-32B1881D2BE8}"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6D04995D-0603-0642-A319-B02B93541932}">
      <dgm:prSet custT="1"/>
      <dgm:spPr/>
      <dgm:t>
        <a:bodyPr/>
        <a:lstStyle/>
        <a:p>
          <a:pPr rtl="0"/>
          <a:r>
            <a:rPr lang="en-GB" sz="1200" dirty="0" smtClean="0"/>
            <a:t>Rankings</a:t>
          </a:r>
          <a:endParaRPr lang="en-IE" sz="1200" dirty="0"/>
        </a:p>
      </dgm:t>
    </dgm:pt>
    <dgm:pt modelId="{395897C4-0722-7647-9252-90EBE2D6701B}" type="parTrans" cxnId="{D6916BD8-7A52-2C48-8BFE-E69A39E2DFD3}">
      <dgm:prSet/>
      <dgm:spPr/>
      <dgm:t>
        <a:bodyPr/>
        <a:lstStyle/>
        <a:p>
          <a:endParaRPr lang="en-IE"/>
        </a:p>
      </dgm:t>
    </dgm:pt>
    <dgm:pt modelId="{BA79997A-2B01-5143-AEB2-821E67F19FCE}" type="sibTrans" cxnId="{D6916BD8-7A52-2C48-8BFE-E69A39E2DFD3}">
      <dgm:prSet/>
      <dgm:spPr/>
      <dgm:t>
        <a:bodyPr/>
        <a:lstStyle/>
        <a:p>
          <a:endParaRPr lang="en-IE"/>
        </a:p>
      </dgm:t>
    </dgm:pt>
    <dgm:pt modelId="{156EEDC8-F530-6843-BBD6-EF0FFB11ABFD}">
      <dgm:prSet/>
      <dgm:spPr/>
      <dgm:t>
        <a:bodyPr/>
        <a:lstStyle/>
        <a:p>
          <a:r>
            <a:rPr lang="en-IE" dirty="0" smtClean="0"/>
            <a:t>Classification &amp; Profiling</a:t>
          </a:r>
          <a:endParaRPr lang="en-IE" dirty="0"/>
        </a:p>
      </dgm:t>
    </dgm:pt>
    <dgm:pt modelId="{2EB4DA08-518E-494C-8298-5ECAB3542DD5}" type="parTrans" cxnId="{900A396A-034C-CE4E-9ECB-4E5D1977B896}">
      <dgm:prSet/>
      <dgm:spPr/>
      <dgm:t>
        <a:bodyPr/>
        <a:lstStyle/>
        <a:p>
          <a:endParaRPr lang="en-IE"/>
        </a:p>
      </dgm:t>
    </dgm:pt>
    <dgm:pt modelId="{C3222F92-1603-FD48-91BD-459D05D1D364}" type="sibTrans" cxnId="{900A396A-034C-CE4E-9ECB-4E5D1977B896}">
      <dgm:prSet/>
      <dgm:spPr/>
      <dgm:t>
        <a:bodyPr/>
        <a:lstStyle/>
        <a:p>
          <a:endParaRPr lang="en-IE"/>
        </a:p>
      </dgm:t>
    </dgm:pt>
    <dgm:pt modelId="{C2E23388-DD0D-5B4B-AAB9-E75BEB9C31CE}">
      <dgm:prSet/>
      <dgm:spPr/>
      <dgm:t>
        <a:bodyPr/>
        <a:lstStyle/>
        <a:p>
          <a:pPr rtl="0"/>
          <a:r>
            <a:rPr lang="en-IE" dirty="0" smtClean="0"/>
            <a:t>Qualifications Frameworks</a:t>
          </a:r>
          <a:endParaRPr lang="en-IE" dirty="0"/>
        </a:p>
      </dgm:t>
    </dgm:pt>
    <dgm:pt modelId="{313A2BA5-5D95-3346-9AE7-4A17658C7A2B}" type="parTrans" cxnId="{764418D5-43F2-B54D-8ADC-8C570B8E08F2}">
      <dgm:prSet/>
      <dgm:spPr/>
      <dgm:t>
        <a:bodyPr/>
        <a:lstStyle/>
        <a:p>
          <a:endParaRPr lang="en-IE"/>
        </a:p>
      </dgm:t>
    </dgm:pt>
    <dgm:pt modelId="{D96BD61C-8FDB-7446-8515-5382EC4B1383}" type="sibTrans" cxnId="{764418D5-43F2-B54D-8ADC-8C570B8E08F2}">
      <dgm:prSet/>
      <dgm:spPr/>
      <dgm:t>
        <a:bodyPr/>
        <a:lstStyle/>
        <a:p>
          <a:endParaRPr lang="en-IE"/>
        </a:p>
      </dgm:t>
    </dgm:pt>
    <dgm:pt modelId="{E7FEA9F9-2C69-904F-9A1E-FF6064440787}">
      <dgm:prSet/>
      <dgm:spPr/>
      <dgm:t>
        <a:bodyPr/>
        <a:lstStyle/>
        <a:p>
          <a:pPr rtl="0"/>
          <a:r>
            <a:rPr lang="en-IE" altLang="en-US" dirty="0" smtClean="0">
              <a:solidFill>
                <a:schemeClr val="bg1"/>
              </a:solidFill>
            </a:rPr>
            <a:t>QA &amp; Learning Outcomes </a:t>
          </a:r>
          <a:endParaRPr lang="en-IE" dirty="0">
            <a:solidFill>
              <a:schemeClr val="bg1"/>
            </a:solidFill>
          </a:endParaRPr>
        </a:p>
      </dgm:t>
    </dgm:pt>
    <dgm:pt modelId="{E15EBFF6-AB71-3C44-B8EF-0DC2140EF536}" type="parTrans" cxnId="{D353E824-3598-FA45-B49C-8DFB6885A014}">
      <dgm:prSet/>
      <dgm:spPr/>
      <dgm:t>
        <a:bodyPr/>
        <a:lstStyle/>
        <a:p>
          <a:endParaRPr lang="en-IE"/>
        </a:p>
      </dgm:t>
    </dgm:pt>
    <dgm:pt modelId="{F57A244C-1D51-F643-814A-2D400EA4A707}" type="sibTrans" cxnId="{D353E824-3598-FA45-B49C-8DFB6885A014}">
      <dgm:prSet/>
      <dgm:spPr/>
      <dgm:t>
        <a:bodyPr/>
        <a:lstStyle/>
        <a:p>
          <a:endParaRPr lang="en-IE"/>
        </a:p>
      </dgm:t>
    </dgm:pt>
    <dgm:pt modelId="{B3B9624D-257C-0E47-AD61-0354DE8E8DC2}">
      <dgm:prSet/>
      <dgm:spPr/>
      <dgm:t>
        <a:bodyPr/>
        <a:lstStyle/>
        <a:p>
          <a:r>
            <a:rPr lang="en-IE" dirty="0" smtClean="0"/>
            <a:t>Scorecards &amp; Websites</a:t>
          </a:r>
          <a:endParaRPr lang="en-IE" dirty="0"/>
        </a:p>
      </dgm:t>
    </dgm:pt>
    <dgm:pt modelId="{32F78136-D769-714F-BDA7-54518772CB82}" type="parTrans" cxnId="{5E1A3F66-58F0-1641-AB64-1B9444662E9A}">
      <dgm:prSet/>
      <dgm:spPr/>
      <dgm:t>
        <a:bodyPr/>
        <a:lstStyle/>
        <a:p>
          <a:endParaRPr lang="en-IE"/>
        </a:p>
      </dgm:t>
    </dgm:pt>
    <dgm:pt modelId="{542799A8-E599-AD44-8630-E079AD4421CC}" type="sibTrans" cxnId="{5E1A3F66-58F0-1641-AB64-1B9444662E9A}">
      <dgm:prSet/>
      <dgm:spPr/>
      <dgm:t>
        <a:bodyPr/>
        <a:lstStyle/>
        <a:p>
          <a:endParaRPr lang="en-IE"/>
        </a:p>
      </dgm:t>
    </dgm:pt>
    <dgm:pt modelId="{F1B41865-2EEA-214C-8E20-EF3C777A314D}">
      <dgm:prSet/>
      <dgm:spPr/>
      <dgm:t>
        <a:bodyPr/>
        <a:lstStyle/>
        <a:p>
          <a:r>
            <a:rPr lang="en-IE" dirty="0" smtClean="0"/>
            <a:t>Global intelligence</a:t>
          </a:r>
          <a:endParaRPr lang="en-IE" dirty="0"/>
        </a:p>
      </dgm:t>
    </dgm:pt>
    <dgm:pt modelId="{BF2651A2-7EC4-674D-9730-7C3B6100BAD3}" type="parTrans" cxnId="{E5011276-9F17-8A42-A6EB-0522DD93370B}">
      <dgm:prSet/>
      <dgm:spPr/>
      <dgm:t>
        <a:bodyPr/>
        <a:lstStyle/>
        <a:p>
          <a:endParaRPr lang="en-IE"/>
        </a:p>
      </dgm:t>
    </dgm:pt>
    <dgm:pt modelId="{B0F5A5B5-9D51-0942-9367-F022381FBDBC}" type="sibTrans" cxnId="{E5011276-9F17-8A42-A6EB-0522DD93370B}">
      <dgm:prSet/>
      <dgm:spPr/>
      <dgm:t>
        <a:bodyPr/>
        <a:lstStyle/>
        <a:p>
          <a:endParaRPr lang="en-IE"/>
        </a:p>
      </dgm:t>
    </dgm:pt>
    <dgm:pt modelId="{90FA9D21-E542-0048-AB37-D58430998062}">
      <dgm:prSet/>
      <dgm:spPr/>
      <dgm:t>
        <a:bodyPr/>
        <a:lstStyle/>
        <a:p>
          <a:r>
            <a:rPr lang="en-IE" dirty="0" smtClean="0"/>
            <a:t>Social Networking</a:t>
          </a:r>
          <a:endParaRPr lang="en-IE" dirty="0"/>
        </a:p>
      </dgm:t>
    </dgm:pt>
    <dgm:pt modelId="{2B139C32-97D1-6149-9629-7891646B5686}" type="parTrans" cxnId="{1F6D6781-0AED-2E44-B45D-33E14835C656}">
      <dgm:prSet/>
      <dgm:spPr/>
      <dgm:t>
        <a:bodyPr/>
        <a:lstStyle/>
        <a:p>
          <a:endParaRPr lang="en-IE"/>
        </a:p>
      </dgm:t>
    </dgm:pt>
    <dgm:pt modelId="{E3D3CA4A-C660-484B-AC7F-D07699E8A9CC}" type="sibTrans" cxnId="{1F6D6781-0AED-2E44-B45D-33E14835C656}">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2431" custLinFactNeighborY="5271"/>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1291" custLinFactNeighborY="-86"/>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82" custLinFactNeighborY="-86"/>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custLinFactNeighborX="-7424" custLinFactNeighborY="6845"/>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BD8575E5-26C7-5C47-97CB-E2CE5D61D419}" type="presOf" srcId="{B3B9624D-257C-0E47-AD61-0354DE8E8DC2}" destId="{398DA9E9-C1A2-4E41-92D6-E1D65FC0D92F}" srcOrd="1" destOrd="0" presId="urn:microsoft.com/office/officeart/2005/8/layout/chart3"/>
    <dgm:cxn modelId="{764418D5-43F2-B54D-8ADC-8C570B8E08F2}" srcId="{AA21FF81-B4CB-467F-A8B3-013A969C7946}" destId="{C2E23388-DD0D-5B4B-AAB9-E75BEB9C31CE}" srcOrd="2" destOrd="0" parTransId="{313A2BA5-5D95-3346-9AE7-4A17658C7A2B}" sibTransId="{D96BD61C-8FDB-7446-8515-5382EC4B1383}"/>
    <dgm:cxn modelId="{B92C5110-D88E-E442-BF3E-385916C85E6B}" type="presOf" srcId="{F1B41865-2EEA-214C-8E20-EF3C777A314D}" destId="{70855F49-A592-4073-8940-F233FB47C77E}" srcOrd="1" destOrd="0" presId="urn:microsoft.com/office/officeart/2005/8/layout/chart3"/>
    <dgm:cxn modelId="{0698D7E2-373C-8A40-B80C-17F7930FA2C4}" type="presOf" srcId="{90FA9D21-E542-0048-AB37-D58430998062}" destId="{19BA34AA-F7DE-488B-9324-A4B35C60477D}" srcOrd="0" destOrd="0" presId="urn:microsoft.com/office/officeart/2005/8/layout/chart3"/>
    <dgm:cxn modelId="{C5F39084-695A-5A4A-8F83-5457DBD9B6D0}" type="presOf" srcId="{6D04995D-0603-0642-A319-B02B93541932}" destId="{64DBF04B-8B76-428D-AA37-49F70AF3C15A}" srcOrd="1" destOrd="0" presId="urn:microsoft.com/office/officeart/2005/8/layout/chart3"/>
    <dgm:cxn modelId="{5E1A3F66-58F0-1641-AB64-1B9444662E9A}" srcId="{AA21FF81-B4CB-467F-A8B3-013A969C7946}" destId="{B3B9624D-257C-0E47-AD61-0354DE8E8DC2}" srcOrd="4" destOrd="0" parTransId="{32F78136-D769-714F-BDA7-54518772CB82}" sibTransId="{542799A8-E599-AD44-8630-E079AD4421CC}"/>
    <dgm:cxn modelId="{E5011276-9F17-8A42-A6EB-0522DD93370B}" srcId="{AA21FF81-B4CB-467F-A8B3-013A969C7946}" destId="{F1B41865-2EEA-214C-8E20-EF3C777A314D}" srcOrd="5" destOrd="0" parTransId="{BF2651A2-7EC4-674D-9730-7C3B6100BAD3}" sibTransId="{B0F5A5B5-9D51-0942-9367-F022381FBDBC}"/>
    <dgm:cxn modelId="{2F3E5769-EEBA-C342-91F1-8E397AB70D42}" type="presOf" srcId="{6D04995D-0603-0642-A319-B02B93541932}" destId="{AD0A8E4B-F6E8-4A35-8B51-9FA27B3564B1}" srcOrd="0" destOrd="0" presId="urn:microsoft.com/office/officeart/2005/8/layout/chart3"/>
    <dgm:cxn modelId="{702693C6-BBD5-DA48-904D-CFCF0D8E0287}" type="presOf" srcId="{C2E23388-DD0D-5B4B-AAB9-E75BEB9C31CE}" destId="{EA14FD54-0A5E-40CA-B415-97CAE9D54AE1}" srcOrd="1" destOrd="0" presId="urn:microsoft.com/office/officeart/2005/8/layout/chart3"/>
    <dgm:cxn modelId="{AA448759-B409-8C4D-AD88-BB7234AEC5BC}" type="presOf" srcId="{E7FEA9F9-2C69-904F-9A1E-FF6064440787}" destId="{1E6E3F77-E642-46D6-9DE8-10214272D264}" srcOrd="1" destOrd="0" presId="urn:microsoft.com/office/officeart/2005/8/layout/chart3"/>
    <dgm:cxn modelId="{8E2CC3FE-A7A3-A047-A12D-83369B42B8E2}" type="presOf" srcId="{F1B41865-2EEA-214C-8E20-EF3C777A314D}" destId="{59BC826A-F4B8-4136-B5DF-C91AA9B1A2F4}" srcOrd="0" destOrd="0" presId="urn:microsoft.com/office/officeart/2005/8/layout/chart3"/>
    <dgm:cxn modelId="{D353E824-3598-FA45-B49C-8DFB6885A014}" srcId="{AA21FF81-B4CB-467F-A8B3-013A969C7946}" destId="{E7FEA9F9-2C69-904F-9A1E-FF6064440787}" srcOrd="3" destOrd="0" parTransId="{E15EBFF6-AB71-3C44-B8EF-0DC2140EF536}" sibTransId="{F57A244C-1D51-F643-814A-2D400EA4A707}"/>
    <dgm:cxn modelId="{1F6D6781-0AED-2E44-B45D-33E14835C656}" srcId="{AA21FF81-B4CB-467F-A8B3-013A969C7946}" destId="{90FA9D21-E542-0048-AB37-D58430998062}" srcOrd="6" destOrd="0" parTransId="{2B139C32-97D1-6149-9629-7891646B5686}" sibTransId="{E3D3CA4A-C660-484B-AC7F-D07699E8A9CC}"/>
    <dgm:cxn modelId="{C17F9C80-E63F-0B4A-88C3-30757DCDBE3F}" type="presOf" srcId="{AA21FF81-B4CB-467F-A8B3-013A969C7946}" destId="{569EAD43-1866-418C-9D25-9D392E95578E}" srcOrd="0" destOrd="0" presId="urn:microsoft.com/office/officeart/2005/8/layout/chart3"/>
    <dgm:cxn modelId="{09D9A3CA-B655-7E47-B9EA-8B2C10AE1221}" type="presOf" srcId="{156EEDC8-F530-6843-BBD6-EF0FFB11ABFD}" destId="{221C5F29-C7CC-4384-B1C6-44A7E7D0BD9C}" srcOrd="1" destOrd="0" presId="urn:microsoft.com/office/officeart/2005/8/layout/chart3"/>
    <dgm:cxn modelId="{08C53E74-8479-5C41-8777-806E2A10B125}" type="presOf" srcId="{156EEDC8-F530-6843-BBD6-EF0FFB11ABFD}" destId="{619595E5-1D0B-4B17-9AD7-0E201B0035CD}" srcOrd="0" destOrd="0" presId="urn:microsoft.com/office/officeart/2005/8/layout/chart3"/>
    <dgm:cxn modelId="{4767B0EC-C5F1-0747-95EF-0AF6055D55DE}" type="presOf" srcId="{E7FEA9F9-2C69-904F-9A1E-FF6064440787}" destId="{9A808945-BD9A-403F-80F2-FE70A8792948}" srcOrd="0" destOrd="0" presId="urn:microsoft.com/office/officeart/2005/8/layout/chart3"/>
    <dgm:cxn modelId="{9EABD6B2-20E4-7D49-8136-4CC24A846BF9}" type="presOf" srcId="{C2E23388-DD0D-5B4B-AAB9-E75BEB9C31CE}" destId="{1B895686-AE65-47B6-8F18-287AEB210AC4}" srcOrd="0" destOrd="0" presId="urn:microsoft.com/office/officeart/2005/8/layout/chart3"/>
    <dgm:cxn modelId="{D6916BD8-7A52-2C48-8BFE-E69A39E2DFD3}" srcId="{AA21FF81-B4CB-467F-A8B3-013A969C7946}" destId="{6D04995D-0603-0642-A319-B02B93541932}" srcOrd="0" destOrd="0" parTransId="{395897C4-0722-7647-9252-90EBE2D6701B}" sibTransId="{BA79997A-2B01-5143-AEB2-821E67F19FCE}"/>
    <dgm:cxn modelId="{0D1551AA-E0B0-9443-A4A1-53FB9D16A340}" type="presOf" srcId="{B3B9624D-257C-0E47-AD61-0354DE8E8DC2}" destId="{72CDB843-E668-449D-8F83-1604C074E664}" srcOrd="0" destOrd="0" presId="urn:microsoft.com/office/officeart/2005/8/layout/chart3"/>
    <dgm:cxn modelId="{3F4F7C27-A883-1E40-9DD9-95C07804D10E}" type="presOf" srcId="{90FA9D21-E542-0048-AB37-D58430998062}" destId="{236D3D16-4CB9-4501-B4EF-B3656BB83E7D}" srcOrd="1" destOrd="0" presId="urn:microsoft.com/office/officeart/2005/8/layout/chart3"/>
    <dgm:cxn modelId="{900A396A-034C-CE4E-9ECB-4E5D1977B896}" srcId="{AA21FF81-B4CB-467F-A8B3-013A969C7946}" destId="{156EEDC8-F530-6843-BBD6-EF0FFB11ABFD}" srcOrd="1" destOrd="0" parTransId="{2EB4DA08-518E-494C-8298-5ECAB3542DD5}" sibTransId="{C3222F92-1603-FD48-91BD-459D05D1D364}"/>
    <dgm:cxn modelId="{A77F26ED-1A4A-2D4A-8FB8-F56F92624124}" type="presParOf" srcId="{569EAD43-1866-418C-9D25-9D392E95578E}" destId="{AD0A8E4B-F6E8-4A35-8B51-9FA27B3564B1}" srcOrd="0" destOrd="0" presId="urn:microsoft.com/office/officeart/2005/8/layout/chart3"/>
    <dgm:cxn modelId="{1B26D8C8-6B93-3C46-B462-1B319C6C9FA3}" type="presParOf" srcId="{569EAD43-1866-418C-9D25-9D392E95578E}" destId="{64DBF04B-8B76-428D-AA37-49F70AF3C15A}" srcOrd="1" destOrd="0" presId="urn:microsoft.com/office/officeart/2005/8/layout/chart3"/>
    <dgm:cxn modelId="{9CABB577-48FA-0D46-80A3-1BA63A2CECA7}" type="presParOf" srcId="{569EAD43-1866-418C-9D25-9D392E95578E}" destId="{619595E5-1D0B-4B17-9AD7-0E201B0035CD}" srcOrd="2" destOrd="0" presId="urn:microsoft.com/office/officeart/2005/8/layout/chart3"/>
    <dgm:cxn modelId="{1BE8F113-BD66-5349-9AF7-E31B8178C9B2}" type="presParOf" srcId="{569EAD43-1866-418C-9D25-9D392E95578E}" destId="{221C5F29-C7CC-4384-B1C6-44A7E7D0BD9C}" srcOrd="3" destOrd="0" presId="urn:microsoft.com/office/officeart/2005/8/layout/chart3"/>
    <dgm:cxn modelId="{3303F1E0-B63F-8645-A058-A3BF4AD2B3CF}" type="presParOf" srcId="{569EAD43-1866-418C-9D25-9D392E95578E}" destId="{1B895686-AE65-47B6-8F18-287AEB210AC4}" srcOrd="4" destOrd="0" presId="urn:microsoft.com/office/officeart/2005/8/layout/chart3"/>
    <dgm:cxn modelId="{089DD67A-A448-6441-857F-7820FBDF2962}" type="presParOf" srcId="{569EAD43-1866-418C-9D25-9D392E95578E}" destId="{EA14FD54-0A5E-40CA-B415-97CAE9D54AE1}" srcOrd="5" destOrd="0" presId="urn:microsoft.com/office/officeart/2005/8/layout/chart3"/>
    <dgm:cxn modelId="{583201D7-8375-C142-9FB6-94AB4C9320AA}" type="presParOf" srcId="{569EAD43-1866-418C-9D25-9D392E95578E}" destId="{9A808945-BD9A-403F-80F2-FE70A8792948}" srcOrd="6" destOrd="0" presId="urn:microsoft.com/office/officeart/2005/8/layout/chart3"/>
    <dgm:cxn modelId="{EF7D0437-14D7-FD4E-A6EE-DC0435BE6A65}" type="presParOf" srcId="{569EAD43-1866-418C-9D25-9D392E95578E}" destId="{1E6E3F77-E642-46D6-9DE8-10214272D264}" srcOrd="7" destOrd="0" presId="urn:microsoft.com/office/officeart/2005/8/layout/chart3"/>
    <dgm:cxn modelId="{B76B7BAA-4E80-0644-87D7-75765D614FE2}" type="presParOf" srcId="{569EAD43-1866-418C-9D25-9D392E95578E}" destId="{72CDB843-E668-449D-8F83-1604C074E664}" srcOrd="8" destOrd="0" presId="urn:microsoft.com/office/officeart/2005/8/layout/chart3"/>
    <dgm:cxn modelId="{C0A32216-5054-9544-AE2C-A6713A5612C3}" type="presParOf" srcId="{569EAD43-1866-418C-9D25-9D392E95578E}" destId="{398DA9E9-C1A2-4E41-92D6-E1D65FC0D92F}" srcOrd="9" destOrd="0" presId="urn:microsoft.com/office/officeart/2005/8/layout/chart3"/>
    <dgm:cxn modelId="{3E27C35B-D2B4-E24E-A865-310DB9B8F50A}" type="presParOf" srcId="{569EAD43-1866-418C-9D25-9D392E95578E}" destId="{59BC826A-F4B8-4136-B5DF-C91AA9B1A2F4}" srcOrd="10" destOrd="0" presId="urn:microsoft.com/office/officeart/2005/8/layout/chart3"/>
    <dgm:cxn modelId="{5470174D-A749-494C-95B1-20C6060FAB5D}" type="presParOf" srcId="{569EAD43-1866-418C-9D25-9D392E95578E}" destId="{70855F49-A592-4073-8940-F233FB47C77E}" srcOrd="11" destOrd="0" presId="urn:microsoft.com/office/officeart/2005/8/layout/chart3"/>
    <dgm:cxn modelId="{A54BA6CE-3F00-7349-97AE-0B9593F1A4E0}" type="presParOf" srcId="{569EAD43-1866-418C-9D25-9D392E95578E}" destId="{19BA34AA-F7DE-488B-9324-A4B35C60477D}" srcOrd="12" destOrd="0" presId="urn:microsoft.com/office/officeart/2005/8/layout/chart3"/>
    <dgm:cxn modelId="{49CFE57A-373E-6E4C-8EA6-A3163BFA168C}"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15D4E884-A2E9-4F44-AD2E-002E0CB96AB4}">
      <dgm:prSet custT="1"/>
      <dgm:spPr/>
      <dgm:t>
        <a:bodyPr/>
        <a:lstStyle/>
        <a:p>
          <a:pPr rtl="0"/>
          <a:r>
            <a:rPr lang="en-GB" sz="1200" dirty="0" smtClean="0"/>
            <a:t>Rankings</a:t>
          </a:r>
          <a:endParaRPr lang="en-IE" sz="1200" dirty="0"/>
        </a:p>
      </dgm:t>
    </dgm:pt>
    <dgm:pt modelId="{9BA2EBA4-52BD-5C4B-A75B-B901B1B6EB8B}" type="parTrans" cxnId="{C89A9F6D-3B9A-B84C-882F-3CD90251F0D4}">
      <dgm:prSet/>
      <dgm:spPr/>
      <dgm:t>
        <a:bodyPr/>
        <a:lstStyle/>
        <a:p>
          <a:endParaRPr lang="en-IE"/>
        </a:p>
      </dgm:t>
    </dgm:pt>
    <dgm:pt modelId="{12B8DE2A-9DED-5F45-AC31-67A0AB6EBFE0}" type="sibTrans" cxnId="{C89A9F6D-3B9A-B84C-882F-3CD90251F0D4}">
      <dgm:prSet/>
      <dgm:spPr/>
      <dgm:t>
        <a:bodyPr/>
        <a:lstStyle/>
        <a:p>
          <a:endParaRPr lang="en-IE"/>
        </a:p>
      </dgm:t>
    </dgm:pt>
    <dgm:pt modelId="{E817915B-A2CF-5A43-BAD2-C62F8FBB0781}">
      <dgm:prSet/>
      <dgm:spPr/>
      <dgm:t>
        <a:bodyPr/>
        <a:lstStyle/>
        <a:p>
          <a:r>
            <a:rPr lang="en-IE" dirty="0" smtClean="0"/>
            <a:t>Classification &amp; Profiling</a:t>
          </a:r>
          <a:endParaRPr lang="en-IE" dirty="0"/>
        </a:p>
      </dgm:t>
    </dgm:pt>
    <dgm:pt modelId="{5CD50573-FFA6-1843-AF7D-02B3D6843B10}" type="parTrans" cxnId="{022486A5-A610-4B43-9A85-2DDAF49D64CF}">
      <dgm:prSet/>
      <dgm:spPr/>
      <dgm:t>
        <a:bodyPr/>
        <a:lstStyle/>
        <a:p>
          <a:endParaRPr lang="en-IE"/>
        </a:p>
      </dgm:t>
    </dgm:pt>
    <dgm:pt modelId="{DB9D9D44-A1D7-164D-A7C5-E99E2338D98E}" type="sibTrans" cxnId="{022486A5-A610-4B43-9A85-2DDAF49D64CF}">
      <dgm:prSet/>
      <dgm:spPr/>
      <dgm:t>
        <a:bodyPr/>
        <a:lstStyle/>
        <a:p>
          <a:endParaRPr lang="en-IE"/>
        </a:p>
      </dgm:t>
    </dgm:pt>
    <dgm:pt modelId="{B8358BEF-D965-8B47-AC16-A2F545E0F63F}">
      <dgm:prSet/>
      <dgm:spPr/>
      <dgm:t>
        <a:bodyPr/>
        <a:lstStyle/>
        <a:p>
          <a:pPr rtl="0"/>
          <a:r>
            <a:rPr lang="en-IE" dirty="0" smtClean="0"/>
            <a:t>Qualifications Frameworks</a:t>
          </a:r>
          <a:endParaRPr lang="en-IE" dirty="0"/>
        </a:p>
      </dgm:t>
    </dgm:pt>
    <dgm:pt modelId="{B25D11C7-BDC4-C040-918B-441025AD7090}" type="parTrans" cxnId="{B42B59BC-02C0-E348-BEEA-F86E85013F86}">
      <dgm:prSet/>
      <dgm:spPr/>
      <dgm:t>
        <a:bodyPr/>
        <a:lstStyle/>
        <a:p>
          <a:endParaRPr lang="en-IE"/>
        </a:p>
      </dgm:t>
    </dgm:pt>
    <dgm:pt modelId="{21F8B94D-BE6E-C04A-BF97-F5961B7F7225}" type="sibTrans" cxnId="{B42B59BC-02C0-E348-BEEA-F86E85013F86}">
      <dgm:prSet/>
      <dgm:spPr/>
      <dgm:t>
        <a:bodyPr/>
        <a:lstStyle/>
        <a:p>
          <a:endParaRPr lang="en-IE"/>
        </a:p>
      </dgm:t>
    </dgm:pt>
    <dgm:pt modelId="{4CEADB55-7516-2D42-9BCD-2B77A2C3CD92}">
      <dgm:prSet/>
      <dgm:spPr/>
      <dgm:t>
        <a:bodyPr/>
        <a:lstStyle/>
        <a:p>
          <a:pPr rtl="0"/>
          <a:r>
            <a:rPr lang="en-IE" altLang="en-US" dirty="0" smtClean="0">
              <a:solidFill>
                <a:schemeClr val="bg1"/>
              </a:solidFill>
            </a:rPr>
            <a:t>QA &amp; Learning Outcomes </a:t>
          </a:r>
          <a:endParaRPr lang="en-IE" dirty="0">
            <a:solidFill>
              <a:schemeClr val="bg1"/>
            </a:solidFill>
          </a:endParaRPr>
        </a:p>
      </dgm:t>
    </dgm:pt>
    <dgm:pt modelId="{C5F74A3C-A831-C245-8166-9C192FBD08FB}" type="parTrans" cxnId="{839E8CF0-3B5F-B044-9773-5AC6F1BEB3C9}">
      <dgm:prSet/>
      <dgm:spPr/>
      <dgm:t>
        <a:bodyPr/>
        <a:lstStyle/>
        <a:p>
          <a:endParaRPr lang="en-IE"/>
        </a:p>
      </dgm:t>
    </dgm:pt>
    <dgm:pt modelId="{2A4E948A-C53E-B341-AC1F-9F0A6B693E60}" type="sibTrans" cxnId="{839E8CF0-3B5F-B044-9773-5AC6F1BEB3C9}">
      <dgm:prSet/>
      <dgm:spPr/>
      <dgm:t>
        <a:bodyPr/>
        <a:lstStyle/>
        <a:p>
          <a:endParaRPr lang="en-IE"/>
        </a:p>
      </dgm:t>
    </dgm:pt>
    <dgm:pt modelId="{D7A8092B-DF9B-AC49-984A-434FF9BB6D3C}">
      <dgm:prSet/>
      <dgm:spPr/>
      <dgm:t>
        <a:bodyPr/>
        <a:lstStyle/>
        <a:p>
          <a:r>
            <a:rPr lang="en-IE" dirty="0" smtClean="0"/>
            <a:t>Scorecards &amp; Websites</a:t>
          </a:r>
          <a:endParaRPr lang="en-IE" dirty="0"/>
        </a:p>
      </dgm:t>
    </dgm:pt>
    <dgm:pt modelId="{CF22C827-2B52-A241-B535-0949BA26A0DC}" type="parTrans" cxnId="{267C6D60-C1AD-7F4B-A9D1-A7FCEF7C4BBE}">
      <dgm:prSet/>
      <dgm:spPr/>
      <dgm:t>
        <a:bodyPr/>
        <a:lstStyle/>
        <a:p>
          <a:endParaRPr lang="en-IE"/>
        </a:p>
      </dgm:t>
    </dgm:pt>
    <dgm:pt modelId="{B2768668-7535-4F41-99F7-5F9AE8CF0FB8}" type="sibTrans" cxnId="{267C6D60-C1AD-7F4B-A9D1-A7FCEF7C4BBE}">
      <dgm:prSet/>
      <dgm:spPr/>
      <dgm:t>
        <a:bodyPr/>
        <a:lstStyle/>
        <a:p>
          <a:endParaRPr lang="en-IE"/>
        </a:p>
      </dgm:t>
    </dgm:pt>
    <dgm:pt modelId="{6C6D7B53-150A-CF48-837D-2B60801B8833}">
      <dgm:prSet/>
      <dgm:spPr/>
      <dgm:t>
        <a:bodyPr/>
        <a:lstStyle/>
        <a:p>
          <a:r>
            <a:rPr lang="en-IE" dirty="0" smtClean="0"/>
            <a:t>Global intelligence</a:t>
          </a:r>
          <a:endParaRPr lang="en-IE" dirty="0"/>
        </a:p>
      </dgm:t>
    </dgm:pt>
    <dgm:pt modelId="{3D1567B0-4791-A44E-AEF6-E98694543E4F}" type="parTrans" cxnId="{3FA638AC-BBBE-754F-B4FF-2DF210A60F70}">
      <dgm:prSet/>
      <dgm:spPr/>
      <dgm:t>
        <a:bodyPr/>
        <a:lstStyle/>
        <a:p>
          <a:endParaRPr lang="en-IE"/>
        </a:p>
      </dgm:t>
    </dgm:pt>
    <dgm:pt modelId="{77D978CD-A79A-434B-B8D1-7C14D75998A3}" type="sibTrans" cxnId="{3FA638AC-BBBE-754F-B4FF-2DF210A60F70}">
      <dgm:prSet/>
      <dgm:spPr/>
      <dgm:t>
        <a:bodyPr/>
        <a:lstStyle/>
        <a:p>
          <a:endParaRPr lang="en-IE"/>
        </a:p>
      </dgm:t>
    </dgm:pt>
    <dgm:pt modelId="{F5908F1F-0933-FB4D-BFBB-EEC5BEEBAE3F}">
      <dgm:prSet/>
      <dgm:spPr/>
      <dgm:t>
        <a:bodyPr/>
        <a:lstStyle/>
        <a:p>
          <a:r>
            <a:rPr lang="en-IE" dirty="0" smtClean="0"/>
            <a:t>Social Networking</a:t>
          </a:r>
          <a:endParaRPr lang="en-IE" dirty="0"/>
        </a:p>
      </dgm:t>
    </dgm:pt>
    <dgm:pt modelId="{4F8B11CF-D51E-7743-991B-3404C7B0D8CF}" type="parTrans" cxnId="{142EC90B-2002-CD4C-965C-59AC89460E9D}">
      <dgm:prSet/>
      <dgm:spPr/>
      <dgm:t>
        <a:bodyPr/>
        <a:lstStyle/>
        <a:p>
          <a:endParaRPr lang="en-IE"/>
        </a:p>
      </dgm:t>
    </dgm:pt>
    <dgm:pt modelId="{17B56224-42A5-FB44-B7A6-114CAFC7E59A}" type="sibTrans" cxnId="{142EC90B-2002-CD4C-965C-59AC89460E9D}">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2431" custLinFactNeighborY="5271"/>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1291" custLinFactNeighborY="-86"/>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82" custLinFactNeighborY="-86"/>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custLinFactNeighborX="-7424" custLinFactNeighborY="-1980"/>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BB35B0AE-D6DE-7944-BA84-A66D21C53E2A}" type="presOf" srcId="{4CEADB55-7516-2D42-9BCD-2B77A2C3CD92}" destId="{9A808945-BD9A-403F-80F2-FE70A8792948}" srcOrd="0" destOrd="0" presId="urn:microsoft.com/office/officeart/2005/8/layout/chart3"/>
    <dgm:cxn modelId="{3FD4F6EF-FF72-6545-938E-D2B75E11D1F8}" type="presOf" srcId="{D7A8092B-DF9B-AC49-984A-434FF9BB6D3C}" destId="{72CDB843-E668-449D-8F83-1604C074E664}" srcOrd="0" destOrd="0" presId="urn:microsoft.com/office/officeart/2005/8/layout/chart3"/>
    <dgm:cxn modelId="{3FA638AC-BBBE-754F-B4FF-2DF210A60F70}" srcId="{AA21FF81-B4CB-467F-A8B3-013A969C7946}" destId="{6C6D7B53-150A-CF48-837D-2B60801B8833}" srcOrd="5" destOrd="0" parTransId="{3D1567B0-4791-A44E-AEF6-E98694543E4F}" sibTransId="{77D978CD-A79A-434B-B8D1-7C14D75998A3}"/>
    <dgm:cxn modelId="{4EA6C6C0-C677-1744-9AE4-81197536FD27}" type="presOf" srcId="{E817915B-A2CF-5A43-BAD2-C62F8FBB0781}" destId="{221C5F29-C7CC-4384-B1C6-44A7E7D0BD9C}" srcOrd="1" destOrd="0" presId="urn:microsoft.com/office/officeart/2005/8/layout/chart3"/>
    <dgm:cxn modelId="{C89A9F6D-3B9A-B84C-882F-3CD90251F0D4}" srcId="{AA21FF81-B4CB-467F-A8B3-013A969C7946}" destId="{15D4E884-A2E9-4F44-AD2E-002E0CB96AB4}" srcOrd="0" destOrd="0" parTransId="{9BA2EBA4-52BD-5C4B-A75B-B901B1B6EB8B}" sibTransId="{12B8DE2A-9DED-5F45-AC31-67A0AB6EBFE0}"/>
    <dgm:cxn modelId="{E4FA311E-B8E0-D148-B52B-13AEBFD63391}" type="presOf" srcId="{F5908F1F-0933-FB4D-BFBB-EEC5BEEBAE3F}" destId="{236D3D16-4CB9-4501-B4EF-B3656BB83E7D}" srcOrd="1" destOrd="0" presId="urn:microsoft.com/office/officeart/2005/8/layout/chart3"/>
    <dgm:cxn modelId="{839E8CF0-3B5F-B044-9773-5AC6F1BEB3C9}" srcId="{AA21FF81-B4CB-467F-A8B3-013A969C7946}" destId="{4CEADB55-7516-2D42-9BCD-2B77A2C3CD92}" srcOrd="3" destOrd="0" parTransId="{C5F74A3C-A831-C245-8166-9C192FBD08FB}" sibTransId="{2A4E948A-C53E-B341-AC1F-9F0A6B693E60}"/>
    <dgm:cxn modelId="{5DC57D8B-AEC4-F345-A33E-B59D68DC0F30}" type="presOf" srcId="{B8358BEF-D965-8B47-AC16-A2F545E0F63F}" destId="{1B895686-AE65-47B6-8F18-287AEB210AC4}" srcOrd="0" destOrd="0" presId="urn:microsoft.com/office/officeart/2005/8/layout/chart3"/>
    <dgm:cxn modelId="{142EC90B-2002-CD4C-965C-59AC89460E9D}" srcId="{AA21FF81-B4CB-467F-A8B3-013A969C7946}" destId="{F5908F1F-0933-FB4D-BFBB-EEC5BEEBAE3F}" srcOrd="6" destOrd="0" parTransId="{4F8B11CF-D51E-7743-991B-3404C7B0D8CF}" sibTransId="{17B56224-42A5-FB44-B7A6-114CAFC7E59A}"/>
    <dgm:cxn modelId="{C8F21F9B-1287-0343-8AA1-A4CE89A03296}" type="presOf" srcId="{15D4E884-A2E9-4F44-AD2E-002E0CB96AB4}" destId="{AD0A8E4B-F6E8-4A35-8B51-9FA27B3564B1}" srcOrd="0" destOrd="0" presId="urn:microsoft.com/office/officeart/2005/8/layout/chart3"/>
    <dgm:cxn modelId="{363A7519-B462-0D44-8B7C-FF231DCD6134}" type="presOf" srcId="{AA21FF81-B4CB-467F-A8B3-013A969C7946}" destId="{569EAD43-1866-418C-9D25-9D392E95578E}" srcOrd="0" destOrd="0" presId="urn:microsoft.com/office/officeart/2005/8/layout/chart3"/>
    <dgm:cxn modelId="{FB631C63-C6F1-134E-A8E4-17A02D6C69BA}" type="presOf" srcId="{4CEADB55-7516-2D42-9BCD-2B77A2C3CD92}" destId="{1E6E3F77-E642-46D6-9DE8-10214272D264}" srcOrd="1" destOrd="0" presId="urn:microsoft.com/office/officeart/2005/8/layout/chart3"/>
    <dgm:cxn modelId="{022486A5-A610-4B43-9A85-2DDAF49D64CF}" srcId="{AA21FF81-B4CB-467F-A8B3-013A969C7946}" destId="{E817915B-A2CF-5A43-BAD2-C62F8FBB0781}" srcOrd="1" destOrd="0" parTransId="{5CD50573-FFA6-1843-AF7D-02B3D6843B10}" sibTransId="{DB9D9D44-A1D7-164D-A7C5-E99E2338D98E}"/>
    <dgm:cxn modelId="{F4F4D5E0-D108-F44A-A903-A149E20B0DCC}" type="presOf" srcId="{D7A8092B-DF9B-AC49-984A-434FF9BB6D3C}" destId="{398DA9E9-C1A2-4E41-92D6-E1D65FC0D92F}" srcOrd="1" destOrd="0" presId="urn:microsoft.com/office/officeart/2005/8/layout/chart3"/>
    <dgm:cxn modelId="{267C6D60-C1AD-7F4B-A9D1-A7FCEF7C4BBE}" srcId="{AA21FF81-B4CB-467F-A8B3-013A969C7946}" destId="{D7A8092B-DF9B-AC49-984A-434FF9BB6D3C}" srcOrd="4" destOrd="0" parTransId="{CF22C827-2B52-A241-B535-0949BA26A0DC}" sibTransId="{B2768668-7535-4F41-99F7-5F9AE8CF0FB8}"/>
    <dgm:cxn modelId="{6151FACF-7F78-F74E-BD55-811EA1527DE2}" type="presOf" srcId="{B8358BEF-D965-8B47-AC16-A2F545E0F63F}" destId="{EA14FD54-0A5E-40CA-B415-97CAE9D54AE1}" srcOrd="1" destOrd="0" presId="urn:microsoft.com/office/officeart/2005/8/layout/chart3"/>
    <dgm:cxn modelId="{B42B59BC-02C0-E348-BEEA-F86E85013F86}" srcId="{AA21FF81-B4CB-467F-A8B3-013A969C7946}" destId="{B8358BEF-D965-8B47-AC16-A2F545E0F63F}" srcOrd="2" destOrd="0" parTransId="{B25D11C7-BDC4-C040-918B-441025AD7090}" sibTransId="{21F8B94D-BE6E-C04A-BF97-F5961B7F7225}"/>
    <dgm:cxn modelId="{82291229-CA90-124C-AA17-201DA2239935}" type="presOf" srcId="{F5908F1F-0933-FB4D-BFBB-EEC5BEEBAE3F}" destId="{19BA34AA-F7DE-488B-9324-A4B35C60477D}" srcOrd="0" destOrd="0" presId="urn:microsoft.com/office/officeart/2005/8/layout/chart3"/>
    <dgm:cxn modelId="{69A9F37D-93AD-A140-9095-A52C588A1544}" type="presOf" srcId="{E817915B-A2CF-5A43-BAD2-C62F8FBB0781}" destId="{619595E5-1D0B-4B17-9AD7-0E201B0035CD}" srcOrd="0" destOrd="0" presId="urn:microsoft.com/office/officeart/2005/8/layout/chart3"/>
    <dgm:cxn modelId="{EF533DBD-EB50-FF47-9C22-B9EAF77A02E8}" type="presOf" srcId="{6C6D7B53-150A-CF48-837D-2B60801B8833}" destId="{70855F49-A592-4073-8940-F233FB47C77E}" srcOrd="1" destOrd="0" presId="urn:microsoft.com/office/officeart/2005/8/layout/chart3"/>
    <dgm:cxn modelId="{C0B9321E-3B55-7A4F-A123-807300658183}" type="presOf" srcId="{15D4E884-A2E9-4F44-AD2E-002E0CB96AB4}" destId="{64DBF04B-8B76-428D-AA37-49F70AF3C15A}" srcOrd="1" destOrd="0" presId="urn:microsoft.com/office/officeart/2005/8/layout/chart3"/>
    <dgm:cxn modelId="{2D193897-7FDD-2940-981D-A56736C0CBBA}" type="presOf" srcId="{6C6D7B53-150A-CF48-837D-2B60801B8833}" destId="{59BC826A-F4B8-4136-B5DF-C91AA9B1A2F4}" srcOrd="0" destOrd="0" presId="urn:microsoft.com/office/officeart/2005/8/layout/chart3"/>
    <dgm:cxn modelId="{EB62DD57-D15B-664B-8B64-E11FE02903AC}" type="presParOf" srcId="{569EAD43-1866-418C-9D25-9D392E95578E}" destId="{AD0A8E4B-F6E8-4A35-8B51-9FA27B3564B1}" srcOrd="0" destOrd="0" presId="urn:microsoft.com/office/officeart/2005/8/layout/chart3"/>
    <dgm:cxn modelId="{A5263E3B-BC6F-304F-A9A7-FA0F3A0E12A2}" type="presParOf" srcId="{569EAD43-1866-418C-9D25-9D392E95578E}" destId="{64DBF04B-8B76-428D-AA37-49F70AF3C15A}" srcOrd="1" destOrd="0" presId="urn:microsoft.com/office/officeart/2005/8/layout/chart3"/>
    <dgm:cxn modelId="{FBD4442E-9D6E-0F4D-816B-47E441D65320}" type="presParOf" srcId="{569EAD43-1866-418C-9D25-9D392E95578E}" destId="{619595E5-1D0B-4B17-9AD7-0E201B0035CD}" srcOrd="2" destOrd="0" presId="urn:microsoft.com/office/officeart/2005/8/layout/chart3"/>
    <dgm:cxn modelId="{A04B7870-5C7C-AF4C-894F-F1B8586B8260}" type="presParOf" srcId="{569EAD43-1866-418C-9D25-9D392E95578E}" destId="{221C5F29-C7CC-4384-B1C6-44A7E7D0BD9C}" srcOrd="3" destOrd="0" presId="urn:microsoft.com/office/officeart/2005/8/layout/chart3"/>
    <dgm:cxn modelId="{53F904A1-9F09-5F47-B546-F08994AB3CF0}" type="presParOf" srcId="{569EAD43-1866-418C-9D25-9D392E95578E}" destId="{1B895686-AE65-47B6-8F18-287AEB210AC4}" srcOrd="4" destOrd="0" presId="urn:microsoft.com/office/officeart/2005/8/layout/chart3"/>
    <dgm:cxn modelId="{05DC5279-699B-5F49-BC9C-33E3CE428256}" type="presParOf" srcId="{569EAD43-1866-418C-9D25-9D392E95578E}" destId="{EA14FD54-0A5E-40CA-B415-97CAE9D54AE1}" srcOrd="5" destOrd="0" presId="urn:microsoft.com/office/officeart/2005/8/layout/chart3"/>
    <dgm:cxn modelId="{E92D7B25-E9DA-1144-86D9-5C6DED6D0714}" type="presParOf" srcId="{569EAD43-1866-418C-9D25-9D392E95578E}" destId="{9A808945-BD9A-403F-80F2-FE70A8792948}" srcOrd="6" destOrd="0" presId="urn:microsoft.com/office/officeart/2005/8/layout/chart3"/>
    <dgm:cxn modelId="{EBA55949-2674-8248-98A4-C4561E1EB6C2}" type="presParOf" srcId="{569EAD43-1866-418C-9D25-9D392E95578E}" destId="{1E6E3F77-E642-46D6-9DE8-10214272D264}" srcOrd="7" destOrd="0" presId="urn:microsoft.com/office/officeart/2005/8/layout/chart3"/>
    <dgm:cxn modelId="{CF739C84-80D4-164F-96B2-F97E1865B768}" type="presParOf" srcId="{569EAD43-1866-418C-9D25-9D392E95578E}" destId="{72CDB843-E668-449D-8F83-1604C074E664}" srcOrd="8" destOrd="0" presId="urn:microsoft.com/office/officeart/2005/8/layout/chart3"/>
    <dgm:cxn modelId="{2580AB85-557F-904F-B470-ED19AC7BB7D9}" type="presParOf" srcId="{569EAD43-1866-418C-9D25-9D392E95578E}" destId="{398DA9E9-C1A2-4E41-92D6-E1D65FC0D92F}" srcOrd="9" destOrd="0" presId="urn:microsoft.com/office/officeart/2005/8/layout/chart3"/>
    <dgm:cxn modelId="{0434271B-D622-1349-A015-5A167B69CF14}" type="presParOf" srcId="{569EAD43-1866-418C-9D25-9D392E95578E}" destId="{59BC826A-F4B8-4136-B5DF-C91AA9B1A2F4}" srcOrd="10" destOrd="0" presId="urn:microsoft.com/office/officeart/2005/8/layout/chart3"/>
    <dgm:cxn modelId="{55CF8F4E-3676-0340-A9DA-38217264D20C}" type="presParOf" srcId="{569EAD43-1866-418C-9D25-9D392E95578E}" destId="{70855F49-A592-4073-8940-F233FB47C77E}" srcOrd="11" destOrd="0" presId="urn:microsoft.com/office/officeart/2005/8/layout/chart3"/>
    <dgm:cxn modelId="{7015883E-AE0C-2C48-A625-E2190C31B3FA}" type="presParOf" srcId="{569EAD43-1866-418C-9D25-9D392E95578E}" destId="{19BA34AA-F7DE-488B-9324-A4B35C60477D}" srcOrd="12" destOrd="0" presId="urn:microsoft.com/office/officeart/2005/8/layout/chart3"/>
    <dgm:cxn modelId="{CBA3B5C9-295F-BA4C-A572-05D9313DE147}"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21FF81-B4CB-467F-A8B3-013A969C7946}"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IE"/>
        </a:p>
      </dgm:t>
    </dgm:pt>
    <dgm:pt modelId="{D9232711-A680-D249-A408-9B43D973FEF1}">
      <dgm:prSet custT="1"/>
      <dgm:spPr/>
      <dgm:t>
        <a:bodyPr/>
        <a:lstStyle/>
        <a:p>
          <a:pPr rtl="0"/>
          <a:r>
            <a:rPr lang="en-GB" sz="1200" dirty="0" smtClean="0"/>
            <a:t>Rankings</a:t>
          </a:r>
          <a:endParaRPr lang="en-IE" sz="1200" dirty="0"/>
        </a:p>
      </dgm:t>
    </dgm:pt>
    <dgm:pt modelId="{67185393-9201-0D49-B698-F58C4744F273}" type="parTrans" cxnId="{CCE9FEB9-AABF-FB4D-BC33-025F10B0D992}">
      <dgm:prSet/>
      <dgm:spPr/>
      <dgm:t>
        <a:bodyPr/>
        <a:lstStyle/>
        <a:p>
          <a:endParaRPr lang="en-IE"/>
        </a:p>
      </dgm:t>
    </dgm:pt>
    <dgm:pt modelId="{23E52925-4C5B-8641-B5FF-8D32014F4CC7}" type="sibTrans" cxnId="{CCE9FEB9-AABF-FB4D-BC33-025F10B0D992}">
      <dgm:prSet/>
      <dgm:spPr/>
      <dgm:t>
        <a:bodyPr/>
        <a:lstStyle/>
        <a:p>
          <a:endParaRPr lang="en-IE"/>
        </a:p>
      </dgm:t>
    </dgm:pt>
    <dgm:pt modelId="{5BA976EB-F653-EF47-8BF1-44D33C587652}">
      <dgm:prSet/>
      <dgm:spPr/>
      <dgm:t>
        <a:bodyPr/>
        <a:lstStyle/>
        <a:p>
          <a:r>
            <a:rPr lang="en-IE" dirty="0" smtClean="0"/>
            <a:t>Classification &amp; Profiling</a:t>
          </a:r>
          <a:endParaRPr lang="en-IE" dirty="0"/>
        </a:p>
      </dgm:t>
    </dgm:pt>
    <dgm:pt modelId="{D5906605-BBE8-0846-B8F6-96E38F6E3C7B}" type="parTrans" cxnId="{370E3CED-2DD8-1042-8C74-91849698FE0C}">
      <dgm:prSet/>
      <dgm:spPr/>
      <dgm:t>
        <a:bodyPr/>
        <a:lstStyle/>
        <a:p>
          <a:endParaRPr lang="en-IE"/>
        </a:p>
      </dgm:t>
    </dgm:pt>
    <dgm:pt modelId="{5B2D3775-094A-7A40-A2B3-89223BE84CC3}" type="sibTrans" cxnId="{370E3CED-2DD8-1042-8C74-91849698FE0C}">
      <dgm:prSet/>
      <dgm:spPr/>
      <dgm:t>
        <a:bodyPr/>
        <a:lstStyle/>
        <a:p>
          <a:endParaRPr lang="en-IE"/>
        </a:p>
      </dgm:t>
    </dgm:pt>
    <dgm:pt modelId="{8BA44063-C62D-DC40-8B5F-13F273BA2E26}">
      <dgm:prSet/>
      <dgm:spPr/>
      <dgm:t>
        <a:bodyPr/>
        <a:lstStyle/>
        <a:p>
          <a:pPr rtl="0"/>
          <a:r>
            <a:rPr lang="en-IE" dirty="0" smtClean="0"/>
            <a:t>Qualifications Frameworks</a:t>
          </a:r>
          <a:endParaRPr lang="en-IE" dirty="0"/>
        </a:p>
      </dgm:t>
    </dgm:pt>
    <dgm:pt modelId="{E2DC395B-03DD-4447-A846-46CD228F88F4}" type="parTrans" cxnId="{88069EE8-E459-C941-86C8-06FDD222D439}">
      <dgm:prSet/>
      <dgm:spPr/>
      <dgm:t>
        <a:bodyPr/>
        <a:lstStyle/>
        <a:p>
          <a:endParaRPr lang="en-IE"/>
        </a:p>
      </dgm:t>
    </dgm:pt>
    <dgm:pt modelId="{C9265330-CA79-B049-A7A3-CB16BCB764FC}" type="sibTrans" cxnId="{88069EE8-E459-C941-86C8-06FDD222D439}">
      <dgm:prSet/>
      <dgm:spPr/>
      <dgm:t>
        <a:bodyPr/>
        <a:lstStyle/>
        <a:p>
          <a:endParaRPr lang="en-IE"/>
        </a:p>
      </dgm:t>
    </dgm:pt>
    <dgm:pt modelId="{5F86A527-4D03-4342-837C-CCAEFBF02DC4}">
      <dgm:prSet/>
      <dgm:spPr/>
      <dgm:t>
        <a:bodyPr/>
        <a:lstStyle/>
        <a:p>
          <a:pPr rtl="0"/>
          <a:r>
            <a:rPr lang="en-IE" altLang="en-US" dirty="0" smtClean="0">
              <a:solidFill>
                <a:schemeClr val="bg1"/>
              </a:solidFill>
            </a:rPr>
            <a:t>QA &amp; Learning Outcomes </a:t>
          </a:r>
          <a:endParaRPr lang="en-IE" dirty="0">
            <a:solidFill>
              <a:schemeClr val="bg1"/>
            </a:solidFill>
          </a:endParaRPr>
        </a:p>
      </dgm:t>
    </dgm:pt>
    <dgm:pt modelId="{D917A68F-4B4A-0D41-AD62-A73F143A738D}" type="parTrans" cxnId="{589C7382-A4C4-6748-B319-44DA429CBB5A}">
      <dgm:prSet/>
      <dgm:spPr/>
      <dgm:t>
        <a:bodyPr/>
        <a:lstStyle/>
        <a:p>
          <a:endParaRPr lang="en-IE"/>
        </a:p>
      </dgm:t>
    </dgm:pt>
    <dgm:pt modelId="{0616C78D-B30D-854D-BB23-9EC8F2C5E903}" type="sibTrans" cxnId="{589C7382-A4C4-6748-B319-44DA429CBB5A}">
      <dgm:prSet/>
      <dgm:spPr/>
      <dgm:t>
        <a:bodyPr/>
        <a:lstStyle/>
        <a:p>
          <a:endParaRPr lang="en-IE"/>
        </a:p>
      </dgm:t>
    </dgm:pt>
    <dgm:pt modelId="{2D0F0279-087B-2742-ACAD-B1313173DB6E}">
      <dgm:prSet/>
      <dgm:spPr/>
      <dgm:t>
        <a:bodyPr/>
        <a:lstStyle/>
        <a:p>
          <a:r>
            <a:rPr lang="en-IE" dirty="0" smtClean="0"/>
            <a:t>Scorecards &amp; Websites</a:t>
          </a:r>
          <a:endParaRPr lang="en-IE" dirty="0"/>
        </a:p>
      </dgm:t>
    </dgm:pt>
    <dgm:pt modelId="{1FA9F850-694E-E048-AF30-78893DE743E1}" type="parTrans" cxnId="{DC9B236F-7671-EB48-AAE9-F3E5AF00F9A9}">
      <dgm:prSet/>
      <dgm:spPr/>
      <dgm:t>
        <a:bodyPr/>
        <a:lstStyle/>
        <a:p>
          <a:endParaRPr lang="en-IE"/>
        </a:p>
      </dgm:t>
    </dgm:pt>
    <dgm:pt modelId="{983087A2-FDE6-A548-88BD-2BA8CE5D084B}" type="sibTrans" cxnId="{DC9B236F-7671-EB48-AAE9-F3E5AF00F9A9}">
      <dgm:prSet/>
      <dgm:spPr/>
      <dgm:t>
        <a:bodyPr/>
        <a:lstStyle/>
        <a:p>
          <a:endParaRPr lang="en-IE"/>
        </a:p>
      </dgm:t>
    </dgm:pt>
    <dgm:pt modelId="{CEE9901D-7E33-B743-A058-9DDE2CF13193}">
      <dgm:prSet/>
      <dgm:spPr/>
      <dgm:t>
        <a:bodyPr/>
        <a:lstStyle/>
        <a:p>
          <a:r>
            <a:rPr lang="en-IE" dirty="0" smtClean="0"/>
            <a:t>Global intelligence</a:t>
          </a:r>
          <a:endParaRPr lang="en-IE" dirty="0"/>
        </a:p>
      </dgm:t>
    </dgm:pt>
    <dgm:pt modelId="{F9C3B7DE-CAC3-AB44-BEA6-FA13C5324360}" type="parTrans" cxnId="{F7A8315D-94EA-4F4C-B1C6-176C89254A6D}">
      <dgm:prSet/>
      <dgm:spPr/>
      <dgm:t>
        <a:bodyPr/>
        <a:lstStyle/>
        <a:p>
          <a:endParaRPr lang="en-IE"/>
        </a:p>
      </dgm:t>
    </dgm:pt>
    <dgm:pt modelId="{55145361-C3B4-474F-9127-94E0C8B6F876}" type="sibTrans" cxnId="{F7A8315D-94EA-4F4C-B1C6-176C89254A6D}">
      <dgm:prSet/>
      <dgm:spPr/>
      <dgm:t>
        <a:bodyPr/>
        <a:lstStyle/>
        <a:p>
          <a:endParaRPr lang="en-IE"/>
        </a:p>
      </dgm:t>
    </dgm:pt>
    <dgm:pt modelId="{3C25449D-DA0C-3D4D-B381-8E718EE83B06}">
      <dgm:prSet/>
      <dgm:spPr/>
      <dgm:t>
        <a:bodyPr/>
        <a:lstStyle/>
        <a:p>
          <a:r>
            <a:rPr lang="en-IE" dirty="0" smtClean="0"/>
            <a:t>Social Networking</a:t>
          </a:r>
          <a:endParaRPr lang="en-IE" dirty="0"/>
        </a:p>
      </dgm:t>
    </dgm:pt>
    <dgm:pt modelId="{8182D589-604C-B44D-8851-8443AD2BC8F8}" type="parTrans" cxnId="{9639D4CF-F778-8543-AEE1-41EB526CB662}">
      <dgm:prSet/>
      <dgm:spPr/>
      <dgm:t>
        <a:bodyPr/>
        <a:lstStyle/>
        <a:p>
          <a:endParaRPr lang="en-IE"/>
        </a:p>
      </dgm:t>
    </dgm:pt>
    <dgm:pt modelId="{BC552156-051B-B34B-8917-CC4579649288}" type="sibTrans" cxnId="{9639D4CF-F778-8543-AEE1-41EB526CB662}">
      <dgm:prSet/>
      <dgm:spPr/>
      <dgm:t>
        <a:bodyPr/>
        <a:lstStyle/>
        <a:p>
          <a:endParaRPr lang="en-IE"/>
        </a:p>
      </dgm:t>
    </dgm:pt>
    <dgm:pt modelId="{569EAD43-1866-418C-9D25-9D392E95578E}" type="pres">
      <dgm:prSet presAssocID="{AA21FF81-B4CB-467F-A8B3-013A969C7946}" presName="compositeShape" presStyleCnt="0">
        <dgm:presLayoutVars>
          <dgm:chMax val="7"/>
          <dgm:dir/>
          <dgm:resizeHandles val="exact"/>
        </dgm:presLayoutVars>
      </dgm:prSet>
      <dgm:spPr/>
      <dgm:t>
        <a:bodyPr/>
        <a:lstStyle/>
        <a:p>
          <a:endParaRPr lang="en-IE"/>
        </a:p>
      </dgm:t>
    </dgm:pt>
    <dgm:pt modelId="{AD0A8E4B-F6E8-4A35-8B51-9FA27B3564B1}" type="pres">
      <dgm:prSet presAssocID="{AA21FF81-B4CB-467F-A8B3-013A969C7946}" presName="wedge1" presStyleLbl="node1" presStyleIdx="0" presStyleCnt="7" custLinFactNeighborX="-2431" custLinFactNeighborY="5271"/>
      <dgm:spPr/>
      <dgm:t>
        <a:bodyPr/>
        <a:lstStyle/>
        <a:p>
          <a:endParaRPr lang="en-IE"/>
        </a:p>
      </dgm:t>
    </dgm:pt>
    <dgm:pt modelId="{64DBF04B-8B76-428D-AA37-49F70AF3C15A}" type="pres">
      <dgm:prSet presAssocID="{AA21FF81-B4CB-467F-A8B3-013A969C7946}" presName="wedge1Tx" presStyleLbl="node1" presStyleIdx="0" presStyleCnt="7">
        <dgm:presLayoutVars>
          <dgm:chMax val="0"/>
          <dgm:chPref val="0"/>
          <dgm:bulletEnabled val="1"/>
        </dgm:presLayoutVars>
      </dgm:prSet>
      <dgm:spPr/>
      <dgm:t>
        <a:bodyPr/>
        <a:lstStyle/>
        <a:p>
          <a:endParaRPr lang="en-IE"/>
        </a:p>
      </dgm:t>
    </dgm:pt>
    <dgm:pt modelId="{619595E5-1D0B-4B17-9AD7-0E201B0035CD}" type="pres">
      <dgm:prSet presAssocID="{AA21FF81-B4CB-467F-A8B3-013A969C7946}" presName="wedge2" presStyleLbl="node1" presStyleIdx="1" presStyleCnt="7" custLinFactNeighborX="1291" custLinFactNeighborY="-86"/>
      <dgm:spPr/>
      <dgm:t>
        <a:bodyPr/>
        <a:lstStyle/>
        <a:p>
          <a:endParaRPr lang="en-IE"/>
        </a:p>
      </dgm:t>
    </dgm:pt>
    <dgm:pt modelId="{221C5F29-C7CC-4384-B1C6-44A7E7D0BD9C}" type="pres">
      <dgm:prSet presAssocID="{AA21FF81-B4CB-467F-A8B3-013A969C7946}" presName="wedge2Tx" presStyleLbl="node1" presStyleIdx="1" presStyleCnt="7">
        <dgm:presLayoutVars>
          <dgm:chMax val="0"/>
          <dgm:chPref val="0"/>
          <dgm:bulletEnabled val="1"/>
        </dgm:presLayoutVars>
      </dgm:prSet>
      <dgm:spPr/>
      <dgm:t>
        <a:bodyPr/>
        <a:lstStyle/>
        <a:p>
          <a:endParaRPr lang="en-IE"/>
        </a:p>
      </dgm:t>
    </dgm:pt>
    <dgm:pt modelId="{1B895686-AE65-47B6-8F18-287AEB210AC4}" type="pres">
      <dgm:prSet presAssocID="{AA21FF81-B4CB-467F-A8B3-013A969C7946}" presName="wedge3" presStyleLbl="node1" presStyleIdx="2" presStyleCnt="7"/>
      <dgm:spPr/>
      <dgm:t>
        <a:bodyPr/>
        <a:lstStyle/>
        <a:p>
          <a:endParaRPr lang="en-IE"/>
        </a:p>
      </dgm:t>
    </dgm:pt>
    <dgm:pt modelId="{EA14FD54-0A5E-40CA-B415-97CAE9D54AE1}" type="pres">
      <dgm:prSet presAssocID="{AA21FF81-B4CB-467F-A8B3-013A969C7946}" presName="wedge3Tx" presStyleLbl="node1" presStyleIdx="2" presStyleCnt="7">
        <dgm:presLayoutVars>
          <dgm:chMax val="0"/>
          <dgm:chPref val="0"/>
          <dgm:bulletEnabled val="1"/>
        </dgm:presLayoutVars>
      </dgm:prSet>
      <dgm:spPr/>
      <dgm:t>
        <a:bodyPr/>
        <a:lstStyle/>
        <a:p>
          <a:endParaRPr lang="en-IE"/>
        </a:p>
      </dgm:t>
    </dgm:pt>
    <dgm:pt modelId="{9A808945-BD9A-403F-80F2-FE70A8792948}" type="pres">
      <dgm:prSet presAssocID="{AA21FF81-B4CB-467F-A8B3-013A969C7946}" presName="wedge4" presStyleLbl="node1" presStyleIdx="3" presStyleCnt="7" custScaleX="100001" custLinFactNeighborX="-182" custLinFactNeighborY="-86"/>
      <dgm:spPr/>
      <dgm:t>
        <a:bodyPr/>
        <a:lstStyle/>
        <a:p>
          <a:endParaRPr lang="en-IE"/>
        </a:p>
      </dgm:t>
    </dgm:pt>
    <dgm:pt modelId="{1E6E3F77-E642-46D6-9DE8-10214272D264}" type="pres">
      <dgm:prSet presAssocID="{AA21FF81-B4CB-467F-A8B3-013A969C7946}" presName="wedge4Tx" presStyleLbl="node1" presStyleIdx="3" presStyleCnt="7">
        <dgm:presLayoutVars>
          <dgm:chMax val="0"/>
          <dgm:chPref val="0"/>
          <dgm:bulletEnabled val="1"/>
        </dgm:presLayoutVars>
      </dgm:prSet>
      <dgm:spPr/>
      <dgm:t>
        <a:bodyPr/>
        <a:lstStyle/>
        <a:p>
          <a:endParaRPr lang="en-IE"/>
        </a:p>
      </dgm:t>
    </dgm:pt>
    <dgm:pt modelId="{72CDB843-E668-449D-8F83-1604C074E664}" type="pres">
      <dgm:prSet presAssocID="{AA21FF81-B4CB-467F-A8B3-013A969C7946}" presName="wedge5" presStyleLbl="node1" presStyleIdx="4" presStyleCnt="7"/>
      <dgm:spPr/>
      <dgm:t>
        <a:bodyPr/>
        <a:lstStyle/>
        <a:p>
          <a:endParaRPr lang="en-IE"/>
        </a:p>
      </dgm:t>
    </dgm:pt>
    <dgm:pt modelId="{398DA9E9-C1A2-4E41-92D6-E1D65FC0D92F}" type="pres">
      <dgm:prSet presAssocID="{AA21FF81-B4CB-467F-A8B3-013A969C7946}" presName="wedge5Tx" presStyleLbl="node1" presStyleIdx="4" presStyleCnt="7">
        <dgm:presLayoutVars>
          <dgm:chMax val="0"/>
          <dgm:chPref val="0"/>
          <dgm:bulletEnabled val="1"/>
        </dgm:presLayoutVars>
      </dgm:prSet>
      <dgm:spPr/>
      <dgm:t>
        <a:bodyPr/>
        <a:lstStyle/>
        <a:p>
          <a:endParaRPr lang="en-IE"/>
        </a:p>
      </dgm:t>
    </dgm:pt>
    <dgm:pt modelId="{59BC826A-F4B8-4136-B5DF-C91AA9B1A2F4}" type="pres">
      <dgm:prSet presAssocID="{AA21FF81-B4CB-467F-A8B3-013A969C7946}" presName="wedge6" presStyleLbl="node1" presStyleIdx="5" presStyleCnt="7" custLinFactNeighborX="152" custLinFactNeighborY="-86"/>
      <dgm:spPr/>
      <dgm:t>
        <a:bodyPr/>
        <a:lstStyle/>
        <a:p>
          <a:endParaRPr lang="en-IE"/>
        </a:p>
      </dgm:t>
    </dgm:pt>
    <dgm:pt modelId="{70855F49-A592-4073-8940-F233FB47C77E}" type="pres">
      <dgm:prSet presAssocID="{AA21FF81-B4CB-467F-A8B3-013A969C7946}" presName="wedge6Tx" presStyleLbl="node1" presStyleIdx="5" presStyleCnt="7">
        <dgm:presLayoutVars>
          <dgm:chMax val="0"/>
          <dgm:chPref val="0"/>
          <dgm:bulletEnabled val="1"/>
        </dgm:presLayoutVars>
      </dgm:prSet>
      <dgm:spPr/>
      <dgm:t>
        <a:bodyPr/>
        <a:lstStyle/>
        <a:p>
          <a:endParaRPr lang="en-IE"/>
        </a:p>
      </dgm:t>
    </dgm:pt>
    <dgm:pt modelId="{19BA34AA-F7DE-488B-9324-A4B35C60477D}" type="pres">
      <dgm:prSet presAssocID="{AA21FF81-B4CB-467F-A8B3-013A969C7946}" presName="wedge7" presStyleLbl="node1" presStyleIdx="6" presStyleCnt="7" custLinFactNeighborX="-3636" custLinFactNeighborY="-7662"/>
      <dgm:spPr/>
      <dgm:t>
        <a:bodyPr/>
        <a:lstStyle/>
        <a:p>
          <a:endParaRPr lang="en-IE"/>
        </a:p>
      </dgm:t>
    </dgm:pt>
    <dgm:pt modelId="{236D3D16-4CB9-4501-B4EF-B3656BB83E7D}" type="pres">
      <dgm:prSet presAssocID="{AA21FF81-B4CB-467F-A8B3-013A969C7946}" presName="wedge7Tx" presStyleLbl="node1" presStyleIdx="6" presStyleCnt="7">
        <dgm:presLayoutVars>
          <dgm:chMax val="0"/>
          <dgm:chPref val="0"/>
          <dgm:bulletEnabled val="1"/>
        </dgm:presLayoutVars>
      </dgm:prSet>
      <dgm:spPr/>
      <dgm:t>
        <a:bodyPr/>
        <a:lstStyle/>
        <a:p>
          <a:endParaRPr lang="en-IE"/>
        </a:p>
      </dgm:t>
    </dgm:pt>
  </dgm:ptLst>
  <dgm:cxnLst>
    <dgm:cxn modelId="{C42F8A46-1C8A-194A-9995-1EE4518F5AE1}" type="presOf" srcId="{3C25449D-DA0C-3D4D-B381-8E718EE83B06}" destId="{236D3D16-4CB9-4501-B4EF-B3656BB83E7D}" srcOrd="1" destOrd="0" presId="urn:microsoft.com/office/officeart/2005/8/layout/chart3"/>
    <dgm:cxn modelId="{CCE9FEB9-AABF-FB4D-BC33-025F10B0D992}" srcId="{AA21FF81-B4CB-467F-A8B3-013A969C7946}" destId="{D9232711-A680-D249-A408-9B43D973FEF1}" srcOrd="0" destOrd="0" parTransId="{67185393-9201-0D49-B698-F58C4744F273}" sibTransId="{23E52925-4C5B-8641-B5FF-8D32014F4CC7}"/>
    <dgm:cxn modelId="{3C81ED94-C5CB-1041-9ED3-448FC7196BD8}" type="presOf" srcId="{2D0F0279-087B-2742-ACAD-B1313173DB6E}" destId="{398DA9E9-C1A2-4E41-92D6-E1D65FC0D92F}" srcOrd="1" destOrd="0" presId="urn:microsoft.com/office/officeart/2005/8/layout/chart3"/>
    <dgm:cxn modelId="{A16EAD59-423D-0F43-A9AE-57D950461D87}" type="presOf" srcId="{2D0F0279-087B-2742-ACAD-B1313173DB6E}" destId="{72CDB843-E668-449D-8F83-1604C074E664}" srcOrd="0" destOrd="0" presId="urn:microsoft.com/office/officeart/2005/8/layout/chart3"/>
    <dgm:cxn modelId="{88069EE8-E459-C941-86C8-06FDD222D439}" srcId="{AA21FF81-B4CB-467F-A8B3-013A969C7946}" destId="{8BA44063-C62D-DC40-8B5F-13F273BA2E26}" srcOrd="2" destOrd="0" parTransId="{E2DC395B-03DD-4447-A846-46CD228F88F4}" sibTransId="{C9265330-CA79-B049-A7A3-CB16BCB764FC}"/>
    <dgm:cxn modelId="{9639D4CF-F778-8543-AEE1-41EB526CB662}" srcId="{AA21FF81-B4CB-467F-A8B3-013A969C7946}" destId="{3C25449D-DA0C-3D4D-B381-8E718EE83B06}" srcOrd="6" destOrd="0" parTransId="{8182D589-604C-B44D-8851-8443AD2BC8F8}" sibTransId="{BC552156-051B-B34B-8917-CC4579649288}"/>
    <dgm:cxn modelId="{640D5D06-3456-1741-AD24-19A15E75EA8A}" type="presOf" srcId="{D9232711-A680-D249-A408-9B43D973FEF1}" destId="{64DBF04B-8B76-428D-AA37-49F70AF3C15A}" srcOrd="1" destOrd="0" presId="urn:microsoft.com/office/officeart/2005/8/layout/chart3"/>
    <dgm:cxn modelId="{DC9B236F-7671-EB48-AAE9-F3E5AF00F9A9}" srcId="{AA21FF81-B4CB-467F-A8B3-013A969C7946}" destId="{2D0F0279-087B-2742-ACAD-B1313173DB6E}" srcOrd="4" destOrd="0" parTransId="{1FA9F850-694E-E048-AF30-78893DE743E1}" sibTransId="{983087A2-FDE6-A548-88BD-2BA8CE5D084B}"/>
    <dgm:cxn modelId="{FEB713EF-0364-9D46-B7FD-4BD3162C9444}" type="presOf" srcId="{3C25449D-DA0C-3D4D-B381-8E718EE83B06}" destId="{19BA34AA-F7DE-488B-9324-A4B35C60477D}" srcOrd="0" destOrd="0" presId="urn:microsoft.com/office/officeart/2005/8/layout/chart3"/>
    <dgm:cxn modelId="{48AF304F-2D4B-8B44-AAF0-1E7EB02C9F03}" type="presOf" srcId="{CEE9901D-7E33-B743-A058-9DDE2CF13193}" destId="{59BC826A-F4B8-4136-B5DF-C91AA9B1A2F4}" srcOrd="0" destOrd="0" presId="urn:microsoft.com/office/officeart/2005/8/layout/chart3"/>
    <dgm:cxn modelId="{56AA7BBF-F797-614B-9EAB-4DBFF4507673}" type="presOf" srcId="{8BA44063-C62D-DC40-8B5F-13F273BA2E26}" destId="{1B895686-AE65-47B6-8F18-287AEB210AC4}" srcOrd="0" destOrd="0" presId="urn:microsoft.com/office/officeart/2005/8/layout/chart3"/>
    <dgm:cxn modelId="{7ADDA234-1EBA-3141-91AD-FB70E9C3602E}" type="presOf" srcId="{CEE9901D-7E33-B743-A058-9DDE2CF13193}" destId="{70855F49-A592-4073-8940-F233FB47C77E}" srcOrd="1" destOrd="0" presId="urn:microsoft.com/office/officeart/2005/8/layout/chart3"/>
    <dgm:cxn modelId="{C3E68CA9-4675-C64A-BC2C-ADE5B578020B}" type="presOf" srcId="{5F86A527-4D03-4342-837C-CCAEFBF02DC4}" destId="{1E6E3F77-E642-46D6-9DE8-10214272D264}" srcOrd="1" destOrd="0" presId="urn:microsoft.com/office/officeart/2005/8/layout/chart3"/>
    <dgm:cxn modelId="{F7A8315D-94EA-4F4C-B1C6-176C89254A6D}" srcId="{AA21FF81-B4CB-467F-A8B3-013A969C7946}" destId="{CEE9901D-7E33-B743-A058-9DDE2CF13193}" srcOrd="5" destOrd="0" parTransId="{F9C3B7DE-CAC3-AB44-BEA6-FA13C5324360}" sibTransId="{55145361-C3B4-474F-9127-94E0C8B6F876}"/>
    <dgm:cxn modelId="{84A3BE7F-4BF9-6444-BB43-83D0D59B5287}" type="presOf" srcId="{D9232711-A680-D249-A408-9B43D973FEF1}" destId="{AD0A8E4B-F6E8-4A35-8B51-9FA27B3564B1}" srcOrd="0" destOrd="0" presId="urn:microsoft.com/office/officeart/2005/8/layout/chart3"/>
    <dgm:cxn modelId="{F226489A-750B-E249-B4B0-1C76A750E5D0}" type="presOf" srcId="{5BA976EB-F653-EF47-8BF1-44D33C587652}" destId="{221C5F29-C7CC-4384-B1C6-44A7E7D0BD9C}" srcOrd="1" destOrd="0" presId="urn:microsoft.com/office/officeart/2005/8/layout/chart3"/>
    <dgm:cxn modelId="{F36A62C8-2955-4A4F-BC88-6C92E8743ABC}" type="presOf" srcId="{AA21FF81-B4CB-467F-A8B3-013A969C7946}" destId="{569EAD43-1866-418C-9D25-9D392E95578E}" srcOrd="0" destOrd="0" presId="urn:microsoft.com/office/officeart/2005/8/layout/chart3"/>
    <dgm:cxn modelId="{370E3CED-2DD8-1042-8C74-91849698FE0C}" srcId="{AA21FF81-B4CB-467F-A8B3-013A969C7946}" destId="{5BA976EB-F653-EF47-8BF1-44D33C587652}" srcOrd="1" destOrd="0" parTransId="{D5906605-BBE8-0846-B8F6-96E38F6E3C7B}" sibTransId="{5B2D3775-094A-7A40-A2B3-89223BE84CC3}"/>
    <dgm:cxn modelId="{589C7382-A4C4-6748-B319-44DA429CBB5A}" srcId="{AA21FF81-B4CB-467F-A8B3-013A969C7946}" destId="{5F86A527-4D03-4342-837C-CCAEFBF02DC4}" srcOrd="3" destOrd="0" parTransId="{D917A68F-4B4A-0D41-AD62-A73F143A738D}" sibTransId="{0616C78D-B30D-854D-BB23-9EC8F2C5E903}"/>
    <dgm:cxn modelId="{181251E9-E70D-E340-A0AD-DC26E3E1CEF4}" type="presOf" srcId="{5BA976EB-F653-EF47-8BF1-44D33C587652}" destId="{619595E5-1D0B-4B17-9AD7-0E201B0035CD}" srcOrd="0" destOrd="0" presId="urn:microsoft.com/office/officeart/2005/8/layout/chart3"/>
    <dgm:cxn modelId="{C6BF055E-821F-4A4F-AA40-893810AFFD9E}" type="presOf" srcId="{8BA44063-C62D-DC40-8B5F-13F273BA2E26}" destId="{EA14FD54-0A5E-40CA-B415-97CAE9D54AE1}" srcOrd="1" destOrd="0" presId="urn:microsoft.com/office/officeart/2005/8/layout/chart3"/>
    <dgm:cxn modelId="{95E87137-145E-2245-98B7-7F6EFDB23219}" type="presOf" srcId="{5F86A527-4D03-4342-837C-CCAEFBF02DC4}" destId="{9A808945-BD9A-403F-80F2-FE70A8792948}" srcOrd="0" destOrd="0" presId="urn:microsoft.com/office/officeart/2005/8/layout/chart3"/>
    <dgm:cxn modelId="{7A4FDB47-CD5B-7B4C-B380-A64A1983E4C8}" type="presParOf" srcId="{569EAD43-1866-418C-9D25-9D392E95578E}" destId="{AD0A8E4B-F6E8-4A35-8B51-9FA27B3564B1}" srcOrd="0" destOrd="0" presId="urn:microsoft.com/office/officeart/2005/8/layout/chart3"/>
    <dgm:cxn modelId="{8888F217-10DB-304A-A821-84D3295DBF82}" type="presParOf" srcId="{569EAD43-1866-418C-9D25-9D392E95578E}" destId="{64DBF04B-8B76-428D-AA37-49F70AF3C15A}" srcOrd="1" destOrd="0" presId="urn:microsoft.com/office/officeart/2005/8/layout/chart3"/>
    <dgm:cxn modelId="{7B3DD7F5-AAD1-3C47-ACCC-0938ADA67375}" type="presParOf" srcId="{569EAD43-1866-418C-9D25-9D392E95578E}" destId="{619595E5-1D0B-4B17-9AD7-0E201B0035CD}" srcOrd="2" destOrd="0" presId="urn:microsoft.com/office/officeart/2005/8/layout/chart3"/>
    <dgm:cxn modelId="{37ACAA9A-7EBB-D040-A0CF-68BB1597BA25}" type="presParOf" srcId="{569EAD43-1866-418C-9D25-9D392E95578E}" destId="{221C5F29-C7CC-4384-B1C6-44A7E7D0BD9C}" srcOrd="3" destOrd="0" presId="urn:microsoft.com/office/officeart/2005/8/layout/chart3"/>
    <dgm:cxn modelId="{89BC1A13-8E49-D44F-9438-49BE7AD38A0C}" type="presParOf" srcId="{569EAD43-1866-418C-9D25-9D392E95578E}" destId="{1B895686-AE65-47B6-8F18-287AEB210AC4}" srcOrd="4" destOrd="0" presId="urn:microsoft.com/office/officeart/2005/8/layout/chart3"/>
    <dgm:cxn modelId="{54019A0E-812D-6E43-8A86-6AB57A8A91EC}" type="presParOf" srcId="{569EAD43-1866-418C-9D25-9D392E95578E}" destId="{EA14FD54-0A5E-40CA-B415-97CAE9D54AE1}" srcOrd="5" destOrd="0" presId="urn:microsoft.com/office/officeart/2005/8/layout/chart3"/>
    <dgm:cxn modelId="{172311EB-E034-064D-83AF-E33FDD8E1E13}" type="presParOf" srcId="{569EAD43-1866-418C-9D25-9D392E95578E}" destId="{9A808945-BD9A-403F-80F2-FE70A8792948}" srcOrd="6" destOrd="0" presId="urn:microsoft.com/office/officeart/2005/8/layout/chart3"/>
    <dgm:cxn modelId="{1A5165AA-689C-964E-9965-58A046548460}" type="presParOf" srcId="{569EAD43-1866-418C-9D25-9D392E95578E}" destId="{1E6E3F77-E642-46D6-9DE8-10214272D264}" srcOrd="7" destOrd="0" presId="urn:microsoft.com/office/officeart/2005/8/layout/chart3"/>
    <dgm:cxn modelId="{6D399071-359F-CC41-B072-947E02B96C0E}" type="presParOf" srcId="{569EAD43-1866-418C-9D25-9D392E95578E}" destId="{72CDB843-E668-449D-8F83-1604C074E664}" srcOrd="8" destOrd="0" presId="urn:microsoft.com/office/officeart/2005/8/layout/chart3"/>
    <dgm:cxn modelId="{3022AE47-8BE0-DE40-B09B-4D8D86652E44}" type="presParOf" srcId="{569EAD43-1866-418C-9D25-9D392E95578E}" destId="{398DA9E9-C1A2-4E41-92D6-E1D65FC0D92F}" srcOrd="9" destOrd="0" presId="urn:microsoft.com/office/officeart/2005/8/layout/chart3"/>
    <dgm:cxn modelId="{B87DD46A-C711-9E49-BE98-A4BEEDD30ADE}" type="presParOf" srcId="{569EAD43-1866-418C-9D25-9D392E95578E}" destId="{59BC826A-F4B8-4136-B5DF-C91AA9B1A2F4}" srcOrd="10" destOrd="0" presId="urn:microsoft.com/office/officeart/2005/8/layout/chart3"/>
    <dgm:cxn modelId="{87AD94C2-B737-D041-990C-8B6B8A209A71}" type="presParOf" srcId="{569EAD43-1866-418C-9D25-9D392E95578E}" destId="{70855F49-A592-4073-8940-F233FB47C77E}" srcOrd="11" destOrd="0" presId="urn:microsoft.com/office/officeart/2005/8/layout/chart3"/>
    <dgm:cxn modelId="{C1B3BC66-F3B7-4F41-A31D-0E842903D110}" type="presParOf" srcId="{569EAD43-1866-418C-9D25-9D392E95578E}" destId="{19BA34AA-F7DE-488B-9324-A4B35C60477D}" srcOrd="12" destOrd="0" presId="urn:microsoft.com/office/officeart/2005/8/layout/chart3"/>
    <dgm:cxn modelId="{AC3BFF34-4749-3343-9777-1C4D82BAD437}" type="presParOf" srcId="{569EAD43-1866-418C-9D25-9D392E95578E}" destId="{236D3D16-4CB9-4501-B4EF-B3656BB83E7D}"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170589" y="460636"/>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GB" sz="1200" kern="1200" dirty="0" smtClean="0"/>
            <a:t>Rankings</a:t>
          </a:r>
          <a:endParaRPr lang="en-IE" sz="1200" kern="1200" dirty="0"/>
        </a:p>
      </dsp:txBody>
      <dsp:txXfrm>
        <a:off x="4109059" y="822713"/>
        <a:ext cx="1040971" cy="656264"/>
      </dsp:txXfrm>
    </dsp:sp>
    <dsp:sp modelId="{619595E5-1D0B-4B17-9AD7-0E201B0035CD}">
      <dsp:nvSpPr>
        <dsp:cNvPr id="0" name=""/>
        <dsp:cNvSpPr/>
      </dsp:nvSpPr>
      <dsp:spPr>
        <a:xfrm>
          <a:off x="2213879" y="460641"/>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4816308" y="1818430"/>
        <a:ext cx="1104334" cy="701524"/>
      </dsp:txXfrm>
    </dsp:sp>
    <dsp:sp modelId="{1B895686-AE65-47B6-8F18-287AEB210AC4}">
      <dsp:nvSpPr>
        <dsp:cNvPr id="0" name=""/>
        <dsp:cNvSpPr/>
      </dsp:nvSpPr>
      <dsp:spPr>
        <a:xfrm>
          <a:off x="2164798" y="463911"/>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608818" y="2726892"/>
        <a:ext cx="995711" cy="724154"/>
      </dsp:txXfrm>
    </dsp:sp>
    <dsp:sp modelId="{9A808945-BD9A-403F-80F2-FE70A8792948}">
      <dsp:nvSpPr>
        <dsp:cNvPr id="0" name=""/>
        <dsp:cNvSpPr/>
      </dsp:nvSpPr>
      <dsp:spPr>
        <a:xfrm>
          <a:off x="2157860" y="460641"/>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49607" y="3447777"/>
        <a:ext cx="1018351" cy="724154"/>
      </dsp:txXfrm>
    </dsp:sp>
    <dsp:sp modelId="{72CDB843-E668-449D-8F83-1604C074E664}">
      <dsp:nvSpPr>
        <dsp:cNvPr id="0" name=""/>
        <dsp:cNvSpPr/>
      </dsp:nvSpPr>
      <dsp:spPr>
        <a:xfrm>
          <a:off x="2164798" y="463911"/>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526875" y="2726892"/>
        <a:ext cx="995711" cy="724154"/>
      </dsp:txXfrm>
    </dsp:sp>
    <dsp:sp modelId="{59BC826A-F4B8-4136-B5DF-C91AA9B1A2F4}">
      <dsp:nvSpPr>
        <dsp:cNvPr id="0" name=""/>
        <dsp:cNvSpPr/>
      </dsp:nvSpPr>
      <dsp:spPr>
        <a:xfrm>
          <a:off x="2164798" y="463911"/>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2259843" y="1821700"/>
        <a:ext cx="1104334" cy="701524"/>
      </dsp:txXfrm>
    </dsp:sp>
    <dsp:sp modelId="{19BA34AA-F7DE-488B-9324-A4B35C60477D}">
      <dsp:nvSpPr>
        <dsp:cNvPr id="0" name=""/>
        <dsp:cNvSpPr/>
      </dsp:nvSpPr>
      <dsp:spPr>
        <a:xfrm>
          <a:off x="2164798" y="463911"/>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988523" y="825988"/>
        <a:ext cx="1040971" cy="656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314602" y="172611"/>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GB" sz="1200" kern="1200" dirty="0" smtClean="0"/>
            <a:t>Rankings</a:t>
          </a:r>
          <a:endParaRPr lang="en-IE" sz="1200" kern="1200" dirty="0"/>
        </a:p>
      </dsp:txBody>
      <dsp:txXfrm>
        <a:off x="4253072" y="534688"/>
        <a:ext cx="1040971" cy="656264"/>
      </dsp:txXfrm>
    </dsp:sp>
    <dsp:sp modelId="{619595E5-1D0B-4B17-9AD7-0E201B0035CD}">
      <dsp:nvSpPr>
        <dsp:cNvPr id="0" name=""/>
        <dsp:cNvSpPr/>
      </dsp:nvSpPr>
      <dsp:spPr>
        <a:xfrm>
          <a:off x="2170577" y="460641"/>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4773005" y="1818430"/>
        <a:ext cx="1104334" cy="701524"/>
      </dsp:txXfrm>
    </dsp:sp>
    <dsp:sp modelId="{1B895686-AE65-47B6-8F18-287AEB210AC4}">
      <dsp:nvSpPr>
        <dsp:cNvPr id="0" name=""/>
        <dsp:cNvSpPr/>
      </dsp:nvSpPr>
      <dsp:spPr>
        <a:xfrm>
          <a:off x="2164798" y="463911"/>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608818" y="2726892"/>
        <a:ext cx="995711" cy="724154"/>
      </dsp:txXfrm>
    </dsp:sp>
    <dsp:sp modelId="{9A808945-BD9A-403F-80F2-FE70A8792948}">
      <dsp:nvSpPr>
        <dsp:cNvPr id="0" name=""/>
        <dsp:cNvSpPr/>
      </dsp:nvSpPr>
      <dsp:spPr>
        <a:xfrm>
          <a:off x="2157860" y="460641"/>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49607" y="3447777"/>
        <a:ext cx="1018351" cy="724154"/>
      </dsp:txXfrm>
    </dsp:sp>
    <dsp:sp modelId="{72CDB843-E668-449D-8F83-1604C074E664}">
      <dsp:nvSpPr>
        <dsp:cNvPr id="0" name=""/>
        <dsp:cNvSpPr/>
      </dsp:nvSpPr>
      <dsp:spPr>
        <a:xfrm>
          <a:off x="2164798" y="463911"/>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526875" y="2726892"/>
        <a:ext cx="995711" cy="724154"/>
      </dsp:txXfrm>
    </dsp:sp>
    <dsp:sp modelId="{59BC826A-F4B8-4136-B5DF-C91AA9B1A2F4}">
      <dsp:nvSpPr>
        <dsp:cNvPr id="0" name=""/>
        <dsp:cNvSpPr/>
      </dsp:nvSpPr>
      <dsp:spPr>
        <a:xfrm>
          <a:off x="2164798" y="463911"/>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2259843" y="1821700"/>
        <a:ext cx="1104334" cy="701524"/>
      </dsp:txXfrm>
    </dsp:sp>
    <dsp:sp modelId="{19BA34AA-F7DE-488B-9324-A4B35C60477D}">
      <dsp:nvSpPr>
        <dsp:cNvPr id="0" name=""/>
        <dsp:cNvSpPr/>
      </dsp:nvSpPr>
      <dsp:spPr>
        <a:xfrm>
          <a:off x="2164798" y="463911"/>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988523" y="825988"/>
        <a:ext cx="1040971" cy="656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170589" y="460636"/>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GB" sz="1300" kern="1200" dirty="0" smtClean="0"/>
            <a:t>Rankings</a:t>
          </a:r>
          <a:endParaRPr lang="en-IE" sz="1300" kern="1200" dirty="0"/>
        </a:p>
      </dsp:txBody>
      <dsp:txXfrm>
        <a:off x="4109059" y="822713"/>
        <a:ext cx="1040971" cy="656264"/>
      </dsp:txXfrm>
    </dsp:sp>
    <dsp:sp modelId="{619595E5-1D0B-4B17-9AD7-0E201B0035CD}">
      <dsp:nvSpPr>
        <dsp:cNvPr id="0" name=""/>
        <dsp:cNvSpPr/>
      </dsp:nvSpPr>
      <dsp:spPr>
        <a:xfrm>
          <a:off x="2530646" y="388635"/>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5133075" y="1746424"/>
        <a:ext cx="1104334" cy="701524"/>
      </dsp:txXfrm>
    </dsp:sp>
    <dsp:sp modelId="{1B895686-AE65-47B6-8F18-287AEB210AC4}">
      <dsp:nvSpPr>
        <dsp:cNvPr id="0" name=""/>
        <dsp:cNvSpPr/>
      </dsp:nvSpPr>
      <dsp:spPr>
        <a:xfrm>
          <a:off x="2164798" y="463911"/>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608818" y="2726892"/>
        <a:ext cx="995711" cy="724154"/>
      </dsp:txXfrm>
    </dsp:sp>
    <dsp:sp modelId="{9A808945-BD9A-403F-80F2-FE70A8792948}">
      <dsp:nvSpPr>
        <dsp:cNvPr id="0" name=""/>
        <dsp:cNvSpPr/>
      </dsp:nvSpPr>
      <dsp:spPr>
        <a:xfrm>
          <a:off x="2157860" y="460641"/>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49607" y="3447777"/>
        <a:ext cx="1018351" cy="724154"/>
      </dsp:txXfrm>
    </dsp:sp>
    <dsp:sp modelId="{72CDB843-E668-449D-8F83-1604C074E664}">
      <dsp:nvSpPr>
        <dsp:cNvPr id="0" name=""/>
        <dsp:cNvSpPr/>
      </dsp:nvSpPr>
      <dsp:spPr>
        <a:xfrm>
          <a:off x="2164798" y="463911"/>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526875" y="2726892"/>
        <a:ext cx="995711" cy="724154"/>
      </dsp:txXfrm>
    </dsp:sp>
    <dsp:sp modelId="{59BC826A-F4B8-4136-B5DF-C91AA9B1A2F4}">
      <dsp:nvSpPr>
        <dsp:cNvPr id="0" name=""/>
        <dsp:cNvSpPr/>
      </dsp:nvSpPr>
      <dsp:spPr>
        <a:xfrm>
          <a:off x="2164798" y="463911"/>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2259843" y="1821700"/>
        <a:ext cx="1104334" cy="701524"/>
      </dsp:txXfrm>
    </dsp:sp>
    <dsp:sp modelId="{19BA34AA-F7DE-488B-9324-A4B35C60477D}">
      <dsp:nvSpPr>
        <dsp:cNvPr id="0" name=""/>
        <dsp:cNvSpPr/>
      </dsp:nvSpPr>
      <dsp:spPr>
        <a:xfrm>
          <a:off x="2164798" y="463911"/>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988523" y="825988"/>
        <a:ext cx="1040971" cy="656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170589" y="460636"/>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GB" sz="1200" kern="1200" dirty="0" smtClean="0"/>
            <a:t>Rankings</a:t>
          </a:r>
          <a:endParaRPr lang="en-IE" sz="1200" kern="1200" dirty="0"/>
        </a:p>
      </dsp:txBody>
      <dsp:txXfrm>
        <a:off x="4109059" y="822713"/>
        <a:ext cx="1040971" cy="656264"/>
      </dsp:txXfrm>
    </dsp:sp>
    <dsp:sp modelId="{619595E5-1D0B-4B17-9AD7-0E201B0035CD}">
      <dsp:nvSpPr>
        <dsp:cNvPr id="0" name=""/>
        <dsp:cNvSpPr/>
      </dsp:nvSpPr>
      <dsp:spPr>
        <a:xfrm>
          <a:off x="2213879" y="460641"/>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4816308" y="1818430"/>
        <a:ext cx="1104334" cy="701524"/>
      </dsp:txXfrm>
    </dsp:sp>
    <dsp:sp modelId="{1B895686-AE65-47B6-8F18-287AEB210AC4}">
      <dsp:nvSpPr>
        <dsp:cNvPr id="0" name=""/>
        <dsp:cNvSpPr/>
      </dsp:nvSpPr>
      <dsp:spPr>
        <a:xfrm>
          <a:off x="2386595" y="604654"/>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830615" y="2867635"/>
        <a:ext cx="995711" cy="724154"/>
      </dsp:txXfrm>
    </dsp:sp>
    <dsp:sp modelId="{9A808945-BD9A-403F-80F2-FE70A8792948}">
      <dsp:nvSpPr>
        <dsp:cNvPr id="0" name=""/>
        <dsp:cNvSpPr/>
      </dsp:nvSpPr>
      <dsp:spPr>
        <a:xfrm>
          <a:off x="2157860" y="460641"/>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49607" y="3447777"/>
        <a:ext cx="1018351" cy="724154"/>
      </dsp:txXfrm>
    </dsp:sp>
    <dsp:sp modelId="{72CDB843-E668-449D-8F83-1604C074E664}">
      <dsp:nvSpPr>
        <dsp:cNvPr id="0" name=""/>
        <dsp:cNvSpPr/>
      </dsp:nvSpPr>
      <dsp:spPr>
        <a:xfrm>
          <a:off x="2164798" y="463911"/>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526875" y="2726892"/>
        <a:ext cx="995711" cy="724154"/>
      </dsp:txXfrm>
    </dsp:sp>
    <dsp:sp modelId="{59BC826A-F4B8-4136-B5DF-C91AA9B1A2F4}">
      <dsp:nvSpPr>
        <dsp:cNvPr id="0" name=""/>
        <dsp:cNvSpPr/>
      </dsp:nvSpPr>
      <dsp:spPr>
        <a:xfrm>
          <a:off x="2164798" y="463911"/>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2259843" y="1821700"/>
        <a:ext cx="1104334" cy="701524"/>
      </dsp:txXfrm>
    </dsp:sp>
    <dsp:sp modelId="{19BA34AA-F7DE-488B-9324-A4B35C60477D}">
      <dsp:nvSpPr>
        <dsp:cNvPr id="0" name=""/>
        <dsp:cNvSpPr/>
      </dsp:nvSpPr>
      <dsp:spPr>
        <a:xfrm>
          <a:off x="2164798" y="463911"/>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988523" y="825988"/>
        <a:ext cx="1040971" cy="656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170589" y="460636"/>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GB" sz="1200" kern="1200" dirty="0" smtClean="0"/>
            <a:t>Rankings</a:t>
          </a:r>
          <a:endParaRPr lang="en-IE" sz="1200" kern="1200" dirty="0"/>
        </a:p>
      </dsp:txBody>
      <dsp:txXfrm>
        <a:off x="4109059" y="822713"/>
        <a:ext cx="1040971" cy="656264"/>
      </dsp:txXfrm>
    </dsp:sp>
    <dsp:sp modelId="{619595E5-1D0B-4B17-9AD7-0E201B0035CD}">
      <dsp:nvSpPr>
        <dsp:cNvPr id="0" name=""/>
        <dsp:cNvSpPr/>
      </dsp:nvSpPr>
      <dsp:spPr>
        <a:xfrm>
          <a:off x="2213879" y="460641"/>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4816308" y="1818430"/>
        <a:ext cx="1104334" cy="701524"/>
      </dsp:txXfrm>
    </dsp:sp>
    <dsp:sp modelId="{1B895686-AE65-47B6-8F18-287AEB210AC4}">
      <dsp:nvSpPr>
        <dsp:cNvPr id="0" name=""/>
        <dsp:cNvSpPr/>
      </dsp:nvSpPr>
      <dsp:spPr>
        <a:xfrm>
          <a:off x="2164798" y="463911"/>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608818" y="2726892"/>
        <a:ext cx="995711" cy="724154"/>
      </dsp:txXfrm>
    </dsp:sp>
    <dsp:sp modelId="{9A808945-BD9A-403F-80F2-FE70A8792948}">
      <dsp:nvSpPr>
        <dsp:cNvPr id="0" name=""/>
        <dsp:cNvSpPr/>
      </dsp:nvSpPr>
      <dsp:spPr>
        <a:xfrm>
          <a:off x="2170596" y="748666"/>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62343" y="3735802"/>
        <a:ext cx="1018351" cy="724154"/>
      </dsp:txXfrm>
    </dsp:sp>
    <dsp:sp modelId="{72CDB843-E668-449D-8F83-1604C074E664}">
      <dsp:nvSpPr>
        <dsp:cNvPr id="0" name=""/>
        <dsp:cNvSpPr/>
      </dsp:nvSpPr>
      <dsp:spPr>
        <a:xfrm>
          <a:off x="2164798" y="463911"/>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526875" y="2726892"/>
        <a:ext cx="995711" cy="724154"/>
      </dsp:txXfrm>
    </dsp:sp>
    <dsp:sp modelId="{59BC826A-F4B8-4136-B5DF-C91AA9B1A2F4}">
      <dsp:nvSpPr>
        <dsp:cNvPr id="0" name=""/>
        <dsp:cNvSpPr/>
      </dsp:nvSpPr>
      <dsp:spPr>
        <a:xfrm>
          <a:off x="2164798" y="463911"/>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2259843" y="1821700"/>
        <a:ext cx="1104334" cy="701524"/>
      </dsp:txXfrm>
    </dsp:sp>
    <dsp:sp modelId="{19BA34AA-F7DE-488B-9324-A4B35C60477D}">
      <dsp:nvSpPr>
        <dsp:cNvPr id="0" name=""/>
        <dsp:cNvSpPr/>
      </dsp:nvSpPr>
      <dsp:spPr>
        <a:xfrm>
          <a:off x="2164798" y="463911"/>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988523" y="825988"/>
        <a:ext cx="1040971" cy="6562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170589" y="460636"/>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GB" sz="1200" kern="1200" dirty="0" smtClean="0"/>
            <a:t>Rankings</a:t>
          </a:r>
          <a:endParaRPr lang="en-IE" sz="1200" kern="1200" dirty="0"/>
        </a:p>
      </dsp:txBody>
      <dsp:txXfrm>
        <a:off x="4109059" y="822713"/>
        <a:ext cx="1040971" cy="656264"/>
      </dsp:txXfrm>
    </dsp:sp>
    <dsp:sp modelId="{619595E5-1D0B-4B17-9AD7-0E201B0035CD}">
      <dsp:nvSpPr>
        <dsp:cNvPr id="0" name=""/>
        <dsp:cNvSpPr/>
      </dsp:nvSpPr>
      <dsp:spPr>
        <a:xfrm>
          <a:off x="2213879" y="460641"/>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4816308" y="1818430"/>
        <a:ext cx="1104334" cy="701524"/>
      </dsp:txXfrm>
    </dsp:sp>
    <dsp:sp modelId="{1B895686-AE65-47B6-8F18-287AEB210AC4}">
      <dsp:nvSpPr>
        <dsp:cNvPr id="0" name=""/>
        <dsp:cNvSpPr/>
      </dsp:nvSpPr>
      <dsp:spPr>
        <a:xfrm>
          <a:off x="2164798" y="463911"/>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608818" y="2726892"/>
        <a:ext cx="995711" cy="724154"/>
      </dsp:txXfrm>
    </dsp:sp>
    <dsp:sp modelId="{9A808945-BD9A-403F-80F2-FE70A8792948}">
      <dsp:nvSpPr>
        <dsp:cNvPr id="0" name=""/>
        <dsp:cNvSpPr/>
      </dsp:nvSpPr>
      <dsp:spPr>
        <a:xfrm>
          <a:off x="2157860" y="460641"/>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49607" y="3447777"/>
        <a:ext cx="1018351" cy="724154"/>
      </dsp:txXfrm>
    </dsp:sp>
    <dsp:sp modelId="{72CDB843-E668-449D-8F83-1604C074E664}">
      <dsp:nvSpPr>
        <dsp:cNvPr id="0" name=""/>
        <dsp:cNvSpPr/>
      </dsp:nvSpPr>
      <dsp:spPr>
        <a:xfrm>
          <a:off x="1882552" y="724145"/>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244629" y="2987126"/>
        <a:ext cx="995711" cy="724154"/>
      </dsp:txXfrm>
    </dsp:sp>
    <dsp:sp modelId="{59BC826A-F4B8-4136-B5DF-C91AA9B1A2F4}">
      <dsp:nvSpPr>
        <dsp:cNvPr id="0" name=""/>
        <dsp:cNvSpPr/>
      </dsp:nvSpPr>
      <dsp:spPr>
        <a:xfrm>
          <a:off x="2164798" y="463911"/>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2259843" y="1821700"/>
        <a:ext cx="1104334" cy="701524"/>
      </dsp:txXfrm>
    </dsp:sp>
    <dsp:sp modelId="{19BA34AA-F7DE-488B-9324-A4B35C60477D}">
      <dsp:nvSpPr>
        <dsp:cNvPr id="0" name=""/>
        <dsp:cNvSpPr/>
      </dsp:nvSpPr>
      <dsp:spPr>
        <a:xfrm>
          <a:off x="2164798" y="463911"/>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988523" y="825988"/>
        <a:ext cx="1040971" cy="6562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170589" y="460636"/>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GB" sz="1200" kern="1200" dirty="0" smtClean="0"/>
            <a:t>Rankings</a:t>
          </a:r>
          <a:endParaRPr lang="en-IE" sz="1200" kern="1200" dirty="0"/>
        </a:p>
      </dsp:txBody>
      <dsp:txXfrm>
        <a:off x="4109059" y="822713"/>
        <a:ext cx="1040971" cy="656264"/>
      </dsp:txXfrm>
    </dsp:sp>
    <dsp:sp modelId="{619595E5-1D0B-4B17-9AD7-0E201B0035CD}">
      <dsp:nvSpPr>
        <dsp:cNvPr id="0" name=""/>
        <dsp:cNvSpPr/>
      </dsp:nvSpPr>
      <dsp:spPr>
        <a:xfrm>
          <a:off x="2213879" y="460641"/>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4816308" y="1818430"/>
        <a:ext cx="1104334" cy="701524"/>
      </dsp:txXfrm>
    </dsp:sp>
    <dsp:sp modelId="{1B895686-AE65-47B6-8F18-287AEB210AC4}">
      <dsp:nvSpPr>
        <dsp:cNvPr id="0" name=""/>
        <dsp:cNvSpPr/>
      </dsp:nvSpPr>
      <dsp:spPr>
        <a:xfrm>
          <a:off x="2164798" y="463911"/>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608818" y="2726892"/>
        <a:ext cx="995711" cy="724154"/>
      </dsp:txXfrm>
    </dsp:sp>
    <dsp:sp modelId="{9A808945-BD9A-403F-80F2-FE70A8792948}">
      <dsp:nvSpPr>
        <dsp:cNvPr id="0" name=""/>
        <dsp:cNvSpPr/>
      </dsp:nvSpPr>
      <dsp:spPr>
        <a:xfrm>
          <a:off x="2157860" y="460641"/>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49607" y="3447777"/>
        <a:ext cx="1018351" cy="724154"/>
      </dsp:txXfrm>
    </dsp:sp>
    <dsp:sp modelId="{72CDB843-E668-449D-8F83-1604C074E664}">
      <dsp:nvSpPr>
        <dsp:cNvPr id="0" name=""/>
        <dsp:cNvSpPr/>
      </dsp:nvSpPr>
      <dsp:spPr>
        <a:xfrm>
          <a:off x="2164798" y="463911"/>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526875" y="2726892"/>
        <a:ext cx="995711" cy="724154"/>
      </dsp:txXfrm>
    </dsp:sp>
    <dsp:sp modelId="{59BC826A-F4B8-4136-B5DF-C91AA9B1A2F4}">
      <dsp:nvSpPr>
        <dsp:cNvPr id="0" name=""/>
        <dsp:cNvSpPr/>
      </dsp:nvSpPr>
      <dsp:spPr>
        <a:xfrm>
          <a:off x="1882552" y="388635"/>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1977597" y="1746424"/>
        <a:ext cx="1104334" cy="701524"/>
      </dsp:txXfrm>
    </dsp:sp>
    <dsp:sp modelId="{19BA34AA-F7DE-488B-9324-A4B35C60477D}">
      <dsp:nvSpPr>
        <dsp:cNvPr id="0" name=""/>
        <dsp:cNvSpPr/>
      </dsp:nvSpPr>
      <dsp:spPr>
        <a:xfrm>
          <a:off x="2164798" y="463911"/>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988523" y="825988"/>
        <a:ext cx="1040971" cy="6562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8E4B-F6E8-4A35-8B51-9FA27B3564B1}">
      <dsp:nvSpPr>
        <dsp:cNvPr id="0" name=""/>
        <dsp:cNvSpPr/>
      </dsp:nvSpPr>
      <dsp:spPr>
        <a:xfrm>
          <a:off x="2170589" y="460636"/>
          <a:ext cx="3801808" cy="3801808"/>
        </a:xfrm>
        <a:prstGeom prst="pie">
          <a:avLst>
            <a:gd name="adj1" fmla="val 16200000"/>
            <a:gd name="adj2" fmla="val 1928571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GB" sz="1200" kern="1200" dirty="0" smtClean="0"/>
            <a:t>Rankings</a:t>
          </a:r>
          <a:endParaRPr lang="en-IE" sz="1200" kern="1200" dirty="0"/>
        </a:p>
      </dsp:txBody>
      <dsp:txXfrm>
        <a:off x="4109059" y="822713"/>
        <a:ext cx="1040971" cy="656264"/>
      </dsp:txXfrm>
    </dsp:sp>
    <dsp:sp modelId="{619595E5-1D0B-4B17-9AD7-0E201B0035CD}">
      <dsp:nvSpPr>
        <dsp:cNvPr id="0" name=""/>
        <dsp:cNvSpPr/>
      </dsp:nvSpPr>
      <dsp:spPr>
        <a:xfrm>
          <a:off x="2213879" y="460641"/>
          <a:ext cx="3801808" cy="3801808"/>
        </a:xfrm>
        <a:prstGeom prst="pie">
          <a:avLst>
            <a:gd name="adj1" fmla="val 19285716"/>
            <a:gd name="adj2" fmla="val 77142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Classification &amp; Profiling</a:t>
          </a:r>
          <a:endParaRPr lang="en-IE" sz="1300" kern="1200" dirty="0"/>
        </a:p>
      </dsp:txBody>
      <dsp:txXfrm>
        <a:off x="4816308" y="1818430"/>
        <a:ext cx="1104334" cy="701524"/>
      </dsp:txXfrm>
    </dsp:sp>
    <dsp:sp modelId="{1B895686-AE65-47B6-8F18-287AEB210AC4}">
      <dsp:nvSpPr>
        <dsp:cNvPr id="0" name=""/>
        <dsp:cNvSpPr/>
      </dsp:nvSpPr>
      <dsp:spPr>
        <a:xfrm>
          <a:off x="2164798" y="463911"/>
          <a:ext cx="3801808" cy="3801808"/>
        </a:xfrm>
        <a:prstGeom prst="pie">
          <a:avLst>
            <a:gd name="adj1" fmla="val 771428"/>
            <a:gd name="adj2" fmla="val 3857143"/>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sz="1300" kern="1200" dirty="0" smtClean="0"/>
            <a:t>Qualifications Frameworks</a:t>
          </a:r>
          <a:endParaRPr lang="en-IE" sz="1300" kern="1200" dirty="0"/>
        </a:p>
      </dsp:txBody>
      <dsp:txXfrm>
        <a:off x="4608818" y="2726892"/>
        <a:ext cx="995711" cy="724154"/>
      </dsp:txXfrm>
    </dsp:sp>
    <dsp:sp modelId="{9A808945-BD9A-403F-80F2-FE70A8792948}">
      <dsp:nvSpPr>
        <dsp:cNvPr id="0" name=""/>
        <dsp:cNvSpPr/>
      </dsp:nvSpPr>
      <dsp:spPr>
        <a:xfrm>
          <a:off x="2157860" y="460641"/>
          <a:ext cx="3801846" cy="3801808"/>
        </a:xfrm>
        <a:prstGeom prst="pie">
          <a:avLst>
            <a:gd name="adj1" fmla="val 3857226"/>
            <a:gd name="adj2" fmla="val 6942858"/>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IE" altLang="en-US" sz="1300" kern="1200" dirty="0" smtClean="0">
              <a:solidFill>
                <a:schemeClr val="bg1"/>
              </a:solidFill>
            </a:rPr>
            <a:t>QA &amp; Learning Outcomes </a:t>
          </a:r>
          <a:endParaRPr lang="en-IE" sz="1300" kern="1200" dirty="0">
            <a:solidFill>
              <a:schemeClr val="bg1"/>
            </a:solidFill>
          </a:endParaRPr>
        </a:p>
      </dsp:txBody>
      <dsp:txXfrm>
        <a:off x="3549607" y="3447777"/>
        <a:ext cx="1018351" cy="724154"/>
      </dsp:txXfrm>
    </dsp:sp>
    <dsp:sp modelId="{72CDB843-E668-449D-8F83-1604C074E664}">
      <dsp:nvSpPr>
        <dsp:cNvPr id="0" name=""/>
        <dsp:cNvSpPr/>
      </dsp:nvSpPr>
      <dsp:spPr>
        <a:xfrm>
          <a:off x="2164798" y="463911"/>
          <a:ext cx="3801808" cy="3801808"/>
        </a:xfrm>
        <a:prstGeom prst="pie">
          <a:avLst>
            <a:gd name="adj1" fmla="val 6942858"/>
            <a:gd name="adj2" fmla="val 1002857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Scorecards &amp; Websites</a:t>
          </a:r>
          <a:endParaRPr lang="en-IE" sz="1300" kern="1200" dirty="0"/>
        </a:p>
      </dsp:txBody>
      <dsp:txXfrm>
        <a:off x="2526875" y="2726892"/>
        <a:ext cx="995711" cy="724154"/>
      </dsp:txXfrm>
    </dsp:sp>
    <dsp:sp modelId="{59BC826A-F4B8-4136-B5DF-C91AA9B1A2F4}">
      <dsp:nvSpPr>
        <dsp:cNvPr id="0" name=""/>
        <dsp:cNvSpPr/>
      </dsp:nvSpPr>
      <dsp:spPr>
        <a:xfrm>
          <a:off x="2170577" y="460641"/>
          <a:ext cx="3801808" cy="3801808"/>
        </a:xfrm>
        <a:prstGeom prst="pie">
          <a:avLst>
            <a:gd name="adj1" fmla="val 10028574"/>
            <a:gd name="adj2" fmla="val 13114284"/>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Global intelligence</a:t>
          </a:r>
          <a:endParaRPr lang="en-IE" sz="1300" kern="1200" dirty="0"/>
        </a:p>
      </dsp:txBody>
      <dsp:txXfrm>
        <a:off x="2265622" y="1818430"/>
        <a:ext cx="1104334" cy="701524"/>
      </dsp:txXfrm>
    </dsp:sp>
    <dsp:sp modelId="{19BA34AA-F7DE-488B-9324-A4B35C60477D}">
      <dsp:nvSpPr>
        <dsp:cNvPr id="0" name=""/>
        <dsp:cNvSpPr/>
      </dsp:nvSpPr>
      <dsp:spPr>
        <a:xfrm>
          <a:off x="2026564" y="172616"/>
          <a:ext cx="3801808" cy="3801808"/>
        </a:xfrm>
        <a:prstGeom prst="pie">
          <a:avLst>
            <a:gd name="adj1" fmla="val 13114284"/>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IE" sz="1300" kern="1200" dirty="0" smtClean="0"/>
            <a:t>Social Networking</a:t>
          </a:r>
          <a:endParaRPr lang="en-IE" sz="1300" kern="1200" dirty="0"/>
        </a:p>
      </dsp:txBody>
      <dsp:txXfrm>
        <a:off x="2850289" y="534693"/>
        <a:ext cx="1040971" cy="656264"/>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pPr>
              <a:defRPr/>
            </a:pPr>
            <a:endParaRPr lang="en-IE" dirty="0"/>
          </a:p>
        </p:txBody>
      </p:sp>
      <p:sp>
        <p:nvSpPr>
          <p:cNvPr id="3" name="Date Placeholder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pPr>
              <a:defRPr/>
            </a:pPr>
            <a:fld id="{B53C8A09-EAE9-4A19-8FA1-DF69C15C5233}" type="datetimeFigureOut">
              <a:rPr lang="en-IE"/>
              <a:pPr>
                <a:defRPr/>
              </a:pPr>
              <a:t>29/11/2015</a:t>
            </a:fld>
            <a:endParaRPr lang="en-IE" dirty="0"/>
          </a:p>
        </p:txBody>
      </p:sp>
      <p:sp>
        <p:nvSpPr>
          <p:cNvPr id="4" name="Footer Placeholder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pPr>
              <a:defRPr/>
            </a:pPr>
            <a:endParaRPr lang="en-IE" dirty="0"/>
          </a:p>
        </p:txBody>
      </p:sp>
      <p:sp>
        <p:nvSpPr>
          <p:cNvPr id="5" name="Slide Number Placeholder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pPr>
              <a:defRPr/>
            </a:pPr>
            <a:fld id="{E72EE01D-0B39-449F-8647-BCE127B59371}" type="slidenum">
              <a:rPr lang="en-IE"/>
              <a:pPr>
                <a:defRPr/>
              </a:pPr>
              <a:t>‹#›</a:t>
            </a:fld>
            <a:endParaRPr lang="en-IE" dirty="0"/>
          </a:p>
        </p:txBody>
      </p:sp>
    </p:spTree>
    <p:extLst>
      <p:ext uri="{BB962C8B-B14F-4D97-AF65-F5344CB8AC3E}">
        <p14:creationId xmlns:p14="http://schemas.microsoft.com/office/powerpoint/2010/main" val="2585227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pPr>
              <a:defRPr/>
            </a:pPr>
            <a:endParaRPr lang="en-IE" dirty="0"/>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lvl1pPr>
          </a:lstStyle>
          <a:p>
            <a:pPr>
              <a:defRPr/>
            </a:pPr>
            <a:fld id="{895B83FB-8CE9-4F27-A6E9-B8DEFECB0E46}" type="datetimeFigureOut">
              <a:rPr lang="en-IE"/>
              <a:pPr>
                <a:defRPr/>
              </a:pPr>
              <a:t>29/11/2015</a:t>
            </a:fld>
            <a:endParaRPr lang="en-IE"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IE" noProof="0" dirty="0"/>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a:p>
        </p:txBody>
      </p:sp>
      <p:sp>
        <p:nvSpPr>
          <p:cNvPr id="6" name="Footer Placeholder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pPr>
              <a:defRPr/>
            </a:pPr>
            <a:endParaRPr lang="en-IE" dirty="0"/>
          </a:p>
        </p:txBody>
      </p:sp>
      <p:sp>
        <p:nvSpPr>
          <p:cNvPr id="7" name="Slide Number Placeholder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lvl1pPr>
          </a:lstStyle>
          <a:p>
            <a:pPr>
              <a:defRPr/>
            </a:pPr>
            <a:fld id="{B3819D75-D9A9-4C36-91EF-C1320C395DBD}" type="slidenum">
              <a:rPr lang="en-IE"/>
              <a:pPr>
                <a:defRPr/>
              </a:pPr>
              <a:t>‹#›</a:t>
            </a:fld>
            <a:endParaRPr lang="en-IE" dirty="0"/>
          </a:p>
        </p:txBody>
      </p:sp>
    </p:spTree>
    <p:extLst>
      <p:ext uri="{BB962C8B-B14F-4D97-AF65-F5344CB8AC3E}">
        <p14:creationId xmlns:p14="http://schemas.microsoft.com/office/powerpoint/2010/main" val="2232710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carnegieclassifications.iu.edu/"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oecd.org/edu/skills-beyond-school/AHELOFSReportVolume1.pdf" TargetMode="External"/><Relationship Id="rId4" Type="http://schemas.openxmlformats.org/officeDocument/2006/relationships/hyperlink" Target="NULL" TargetMode="External"/><Relationship Id="rId5" Type="http://schemas.openxmlformats.org/officeDocument/2006/relationships/hyperlink" Target="http://www.oecd.org/edu/skills-beyond-school/AHELOFSReportVolume2.pdf" TargetMode="External"/><Relationship Id="rId6" Type="http://schemas.openxmlformats.org/officeDocument/2006/relationships/hyperlink" Target="NULL" TargetMode="External"/><Relationship Id="rId7" Type="http://schemas.openxmlformats.org/officeDocument/2006/relationships/hyperlink" Target="http://www.oecd.org/edu/skills-beyond-school/AHELOFSReportVolume3.pdf"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gov.uk/government/consultations/higher-education-teaching-excellence-social-mobility-and-student-choic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qilt.edu.au/about-this-site/university-experience-survey-(ues)" TargetMode="External"/><Relationship Id="rId4" Type="http://schemas.openxmlformats.org/officeDocument/2006/relationships/hyperlink" Target="http://www.qilt.edu.au/about-this-site/graduate-destination-survey-(gds)" TargetMode="External"/><Relationship Id="rId5" Type="http://schemas.openxmlformats.org/officeDocument/2006/relationships/hyperlink" Target="http://www.qilt.edu.au/about-this-site/employer-satisfaction-survey-(ess)"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www.luminafoundation.org/publications/The_Degree_Qualifications_Profile.pdf"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myuniversity.gov.au/" TargetMode="External"/><Relationship Id="rId4" Type="http://schemas.openxmlformats.org/officeDocument/2006/relationships/hyperlink" Target="http://winddat.aqu.cat/"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784B12-FE5B-41B8-8BF2-CBDCC5BD3A5F}" type="slidenum">
              <a:rPr lang="en-IE" smtClean="0"/>
              <a:pPr/>
              <a:t>1</a:t>
            </a:fld>
            <a:endParaRPr lang="en-IE" dirty="0" smtClean="0"/>
          </a:p>
        </p:txBody>
      </p:sp>
    </p:spTree>
    <p:extLst>
      <p:ext uri="{BB962C8B-B14F-4D97-AF65-F5344CB8AC3E}">
        <p14:creationId xmlns:p14="http://schemas.microsoft.com/office/powerpoint/2010/main" val="1394591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tLang="en-US" dirty="0"/>
          </a:p>
          <a:p>
            <a:r>
              <a:rPr lang="en-GB" altLang="en-US" dirty="0"/>
              <a:t>Quality and status of </a:t>
            </a:r>
            <a:r>
              <a:rPr lang="en-IE" altLang="en-US" dirty="0"/>
              <a:t>HEIs </a:t>
            </a:r>
            <a:r>
              <a:rPr lang="en-GB" altLang="en-US" dirty="0"/>
              <a:t>and university-based research are vital indicators</a:t>
            </a:r>
            <a:r>
              <a:rPr lang="en-IE" altLang="en-US" dirty="0"/>
              <a:t> of competitiveness. </a:t>
            </a:r>
          </a:p>
          <a:p>
            <a:endParaRPr lang="en-IE" altLang="en-US" dirty="0"/>
          </a:p>
          <a:p>
            <a:r>
              <a:rPr lang="en-IE" altLang="en-US" dirty="0"/>
              <a:t>‘the size and strength of higher education systems are determined by possession of world class universities which are considered [a] more powerful asset for a nation than possession of weapon[s] of mass destruction’ (Billal (n.d. 2)</a:t>
            </a:r>
          </a:p>
          <a:p>
            <a:endParaRPr lang="en-IE" altLang="en-US" dirty="0"/>
          </a:p>
          <a:p>
            <a:r>
              <a:rPr lang="en-IE" altLang="en-US" dirty="0"/>
              <a:t>Russian Minister for Education said rankings were an ‘instrument of competitive battle and influence’ (Kishkovsky, 2012)</a:t>
            </a:r>
          </a:p>
          <a:p>
            <a:endParaRPr lang="en-IE" altLang="en-US" dirty="0"/>
          </a:p>
          <a:p>
            <a:r>
              <a:rPr lang="en-IE" altLang="en-US" dirty="0"/>
              <a:t>(UN, 2011a, p2)</a:t>
            </a:r>
            <a:r>
              <a:rPr lang="en-GB" altLang="en-US" sz="1800" dirty="0"/>
              <a:t>. </a:t>
            </a:r>
            <a:endParaRPr lang="en-GB" altLang="en-US" sz="1800" dirty="0" smtClean="0"/>
          </a:p>
          <a:p>
            <a:endParaRPr lang="en-GB" altLang="en-US" sz="1800" dirty="0" smtClean="0"/>
          </a:p>
          <a:p>
            <a:r>
              <a:rPr lang="en-GB" sz="1200" kern="1200" dirty="0" smtClean="0">
                <a:solidFill>
                  <a:schemeClr val="tx1"/>
                </a:solidFill>
                <a:effectLst/>
                <a:latin typeface="+mn-lt"/>
                <a:ea typeface="+mn-ea"/>
                <a:cs typeface="+mn-cs"/>
              </a:rPr>
              <a:t>This was an inevitable progression once education was recognized as a globally traded service under GATS (General Agreement on Trade in Services).</a:t>
            </a:r>
            <a:r>
              <a:rPr lang="en-US" dirty="0" smtClean="0">
                <a:effectLst/>
              </a:rPr>
              <a:t> </a:t>
            </a:r>
            <a:endParaRPr lang="en-IE"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16AC883E-00BE-A54A-9DDF-CD847304F83C}" type="slidenum">
              <a:rPr lang="en-IE" altLang="en-US">
                <a:latin typeface="Arial" charset="0"/>
              </a:rPr>
              <a:pPr eaLnBrk="1" hangingPunct="1">
                <a:spcBef>
                  <a:spcPct val="0"/>
                </a:spcBef>
              </a:pPr>
              <a:t>10</a:t>
            </a:fld>
            <a:endParaRPr lang="en-IE" altLang="en-US" dirty="0">
              <a:latin typeface="Arial" charset="0"/>
            </a:endParaRPr>
          </a:p>
        </p:txBody>
      </p:sp>
    </p:spTree>
    <p:extLst>
      <p:ext uri="{BB962C8B-B14F-4D97-AF65-F5344CB8AC3E}">
        <p14:creationId xmlns:p14="http://schemas.microsoft.com/office/powerpoint/2010/main" val="144881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p:txBody>
          <a:bodyPr wrap="square" numCol="1" anchor="t" anchorCtr="0" compatLnSpc="1">
            <a:prstTxWarp prst="textNoShape">
              <a:avLst/>
            </a:prstTxWarp>
          </a:bodyPr>
          <a:lstStyle/>
          <a:p>
            <a:pPr>
              <a:defRPr/>
            </a:pPr>
            <a:endParaRPr lang="en-IE" dirty="0" smtClean="0"/>
          </a:p>
          <a:p>
            <a:pPr marL="446088" indent="-446088" eaLnBrk="1" hangingPunct="1">
              <a:spcBef>
                <a:spcPts val="478"/>
              </a:spcBef>
              <a:spcAft>
                <a:spcPts val="0"/>
              </a:spcAft>
              <a:defRPr/>
            </a:pPr>
            <a:r>
              <a:rPr lang="en-IE" dirty="0" smtClean="0"/>
              <a:t>No such thing as an objective ranking – because:</a:t>
            </a:r>
          </a:p>
          <a:p>
            <a:pPr marL="712788" lvl="3" indent="-255588" eaLnBrk="1" hangingPunct="1">
              <a:spcBef>
                <a:spcPts val="478"/>
              </a:spcBef>
              <a:spcAft>
                <a:spcPts val="0"/>
              </a:spcAft>
              <a:defRPr/>
            </a:pPr>
            <a:r>
              <a:rPr lang="en-IE" dirty="0" smtClean="0"/>
              <a:t>Choice of indicators and weightings reflect value-judgements or priorities of rankers;</a:t>
            </a:r>
          </a:p>
          <a:p>
            <a:pPr marL="712788" lvl="3" indent="-255588" eaLnBrk="1" hangingPunct="1">
              <a:spcBef>
                <a:spcPts val="478"/>
              </a:spcBef>
              <a:spcAft>
                <a:spcPts val="0"/>
              </a:spcAft>
              <a:defRPr/>
            </a:pPr>
            <a:r>
              <a:rPr lang="en-IE" dirty="0" smtClean="0"/>
              <a:t>Measurements are rarely direct but consist of proxies;</a:t>
            </a:r>
          </a:p>
          <a:p>
            <a:pPr marL="712788" lvl="3" indent="-255588" eaLnBrk="1" hangingPunct="1">
              <a:spcBef>
                <a:spcPts val="478"/>
              </a:spcBef>
              <a:spcAft>
                <a:spcPts val="0"/>
              </a:spcAft>
              <a:defRPr/>
            </a:pPr>
            <a:r>
              <a:rPr lang="en-IE" dirty="0" smtClean="0"/>
              <a:t>The evidence is never self-evident.</a:t>
            </a:r>
          </a:p>
          <a:p>
            <a:pPr marL="446088" indent="-446088" eaLnBrk="1" hangingPunct="1">
              <a:spcBef>
                <a:spcPts val="478"/>
              </a:spcBef>
              <a:spcAft>
                <a:spcPts val="0"/>
              </a:spcAft>
              <a:defRPr/>
            </a:pPr>
            <a:r>
              <a:rPr lang="en-IE" dirty="0" smtClean="0"/>
              <a:t>Rankings do not measure what people think they measure:</a:t>
            </a:r>
          </a:p>
          <a:p>
            <a:pPr marL="712788" lvl="3" indent="-255588" eaLnBrk="1" hangingPunct="1">
              <a:spcBef>
                <a:spcPts val="478"/>
              </a:spcBef>
              <a:spcAft>
                <a:spcPts val="0"/>
              </a:spcAft>
              <a:defRPr/>
            </a:pPr>
            <a:r>
              <a:rPr lang="en-IE" dirty="0" smtClean="0"/>
              <a:t>Each system measures different things – and are not directly comparable;</a:t>
            </a:r>
          </a:p>
          <a:p>
            <a:pPr marL="712788" lvl="3" indent="-255588" eaLnBrk="1" hangingPunct="1">
              <a:spcBef>
                <a:spcPts val="478"/>
              </a:spcBef>
              <a:spcAft>
                <a:spcPts val="0"/>
              </a:spcAft>
              <a:defRPr/>
            </a:pPr>
            <a:r>
              <a:rPr lang="en-IE" dirty="0" smtClean="0"/>
              <a:t>Measure what is easy and predictable;</a:t>
            </a:r>
          </a:p>
          <a:p>
            <a:pPr marL="712788" lvl="3" indent="-255588" eaLnBrk="1" hangingPunct="1">
              <a:spcBef>
                <a:spcPts val="478"/>
              </a:spcBef>
              <a:spcAft>
                <a:spcPts val="0"/>
              </a:spcAft>
              <a:defRPr/>
            </a:pPr>
            <a:r>
              <a:rPr lang="en-IE" dirty="0" smtClean="0"/>
              <a:t>Concentrate on past performance rather than potential;</a:t>
            </a:r>
          </a:p>
          <a:p>
            <a:pPr marL="712788" lvl="3" indent="-255588" eaLnBrk="1" hangingPunct="1">
              <a:spcBef>
                <a:spcPts val="478"/>
              </a:spcBef>
              <a:spcAft>
                <a:spcPts val="0"/>
              </a:spcAft>
              <a:defRPr/>
            </a:pPr>
            <a:r>
              <a:rPr lang="en-IE" dirty="0" smtClean="0"/>
              <a:t>Emphasis on quantification as proxy for quality;</a:t>
            </a:r>
          </a:p>
          <a:p>
            <a:pPr marL="361950" lvl="2" indent="-361950" eaLnBrk="1" hangingPunct="1">
              <a:spcBef>
                <a:spcPts val="478"/>
              </a:spcBef>
              <a:spcAft>
                <a:spcPts val="0"/>
              </a:spcAft>
              <a:defRPr/>
            </a:pPr>
            <a:r>
              <a:rPr lang="en-IE" dirty="0" smtClean="0"/>
              <a:t>Compare complex HEIs across different context and mission. </a:t>
            </a:r>
          </a:p>
          <a:p>
            <a:pPr>
              <a:defRPr/>
            </a:pPr>
            <a:endParaRPr lang="en-IE"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fld id="{27AB13BD-E861-CE43-B53C-076BAEA3AB2E}" type="slidenum">
              <a:rPr lang="en-IE" altLang="en-US"/>
              <a:pPr/>
              <a:t>11</a:t>
            </a:fld>
            <a:endParaRPr lang="en-IE" altLang="en-US" dirty="0"/>
          </a:p>
        </p:txBody>
      </p:sp>
    </p:spTree>
    <p:extLst>
      <p:ext uri="{BB962C8B-B14F-4D97-AF65-F5344CB8AC3E}">
        <p14:creationId xmlns:p14="http://schemas.microsoft.com/office/powerpoint/2010/main" val="25506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12</a:t>
            </a:fld>
            <a:endParaRPr lang="en-IE" dirty="0"/>
          </a:p>
        </p:txBody>
      </p:sp>
    </p:spTree>
    <p:extLst>
      <p:ext uri="{BB962C8B-B14F-4D97-AF65-F5344CB8AC3E}">
        <p14:creationId xmlns:p14="http://schemas.microsoft.com/office/powerpoint/2010/main" val="125696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13</a:t>
            </a:fld>
            <a:endParaRPr lang="en-IE" dirty="0"/>
          </a:p>
        </p:txBody>
      </p:sp>
    </p:spTree>
    <p:extLst>
      <p:ext uri="{BB962C8B-B14F-4D97-AF65-F5344CB8AC3E}">
        <p14:creationId xmlns:p14="http://schemas.microsoft.com/office/powerpoint/2010/main" val="1481569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xfrm>
            <a:off x="404813" y="4572000"/>
            <a:ext cx="5976937" cy="4113213"/>
          </a:xfrm>
        </p:spPr>
        <p:txBody>
          <a:bodyPr wrap="square" numCol="1" anchor="t" anchorCtr="0" compatLnSpc="1">
            <a:prstTxWarp prst="textNoShape">
              <a:avLst/>
            </a:prstTxWarp>
            <a:normAutofit/>
          </a:bodyPr>
          <a:lstStyle/>
          <a:p>
            <a:pPr marL="355600" indent="-317500" algn="just">
              <a:spcBef>
                <a:spcPts val="475"/>
              </a:spcBef>
              <a:buFont typeface="Arial" charset="0"/>
              <a:buChar char="•"/>
            </a:pPr>
            <a:endParaRPr lang="en-IE" altLang="en-US" sz="1700" dirty="0">
              <a:ea typeface="ＭＳ Ｐゴシック"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AA3F3D10-2BDC-634D-8E4E-4AAC44C1931A}" type="slidenum">
              <a:rPr lang="en-GB" altLang="en-US">
                <a:latin typeface="Arial" charset="0"/>
              </a:rPr>
              <a:pPr eaLnBrk="1" hangingPunct="1">
                <a:spcBef>
                  <a:spcPct val="0"/>
                </a:spcBef>
              </a:pPr>
              <a:t>14</a:t>
            </a:fld>
            <a:endParaRPr lang="en-GB" altLang="en-US" dirty="0">
              <a:latin typeface="Arial" charset="0"/>
            </a:endParaRPr>
          </a:p>
        </p:txBody>
      </p:sp>
    </p:spTree>
    <p:extLst>
      <p:ext uri="{BB962C8B-B14F-4D97-AF65-F5344CB8AC3E}">
        <p14:creationId xmlns:p14="http://schemas.microsoft.com/office/powerpoint/2010/main" val="223467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xfrm>
            <a:off x="404813" y="4676080"/>
            <a:ext cx="6048375" cy="4144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tLang="en-US" sz="1500" dirty="0"/>
          </a:p>
          <a:p>
            <a:endParaRPr lang="en-IE"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D0534AB2-A4C3-EF40-A0B7-02EDA7C7661C}" type="slidenum">
              <a:rPr lang="en-IE" altLang="en-US">
                <a:latin typeface="Arial" charset="0"/>
              </a:rPr>
              <a:pPr eaLnBrk="1" hangingPunct="1">
                <a:spcBef>
                  <a:spcPct val="0"/>
                </a:spcBef>
              </a:pPr>
              <a:t>15</a:t>
            </a:fld>
            <a:endParaRPr lang="en-IE" altLang="en-US" dirty="0">
              <a:latin typeface="Arial" charset="0"/>
            </a:endParaRPr>
          </a:p>
        </p:txBody>
      </p:sp>
    </p:spTree>
    <p:extLst>
      <p:ext uri="{BB962C8B-B14F-4D97-AF65-F5344CB8AC3E}">
        <p14:creationId xmlns:p14="http://schemas.microsoft.com/office/powerpoint/2010/main" val="128277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a:spcBef>
                <a:spcPct val="0"/>
              </a:spcBef>
            </a:pPr>
            <a:fld id="{1AF41B9B-C2D2-CA43-8D16-220BF28DE4C7}" type="slidenum">
              <a:rPr lang="en-IE" altLang="en-US">
                <a:latin typeface="Arial" charset="0"/>
              </a:rPr>
              <a:pPr>
                <a:spcBef>
                  <a:spcPct val="0"/>
                </a:spcBef>
              </a:pPr>
              <a:t>16</a:t>
            </a:fld>
            <a:endParaRPr lang="en-IE" altLang="en-US" dirty="0">
              <a:latin typeface="Arial" charset="0"/>
            </a:endParaRPr>
          </a:p>
        </p:txBody>
      </p:sp>
    </p:spTree>
    <p:extLst>
      <p:ext uri="{BB962C8B-B14F-4D97-AF65-F5344CB8AC3E}">
        <p14:creationId xmlns:p14="http://schemas.microsoft.com/office/powerpoint/2010/main" val="156095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IE" dirty="0" smtClean="0"/>
              <a:t>Growing range and number of national and regional rankings – either promoted by governments or ranking organisations</a:t>
            </a:r>
          </a:p>
          <a:p>
            <a:endParaRPr lang="en-IE" dirty="0"/>
          </a:p>
          <a:p>
            <a:r>
              <a:rPr lang="en-IE" dirty="0" smtClean="0"/>
              <a:t>Serve to drive up performance and also to signal quality to international business and competitors</a:t>
            </a:r>
          </a:p>
          <a:p>
            <a:pPr lvl="1"/>
            <a:r>
              <a:rPr lang="en-IE" dirty="0" smtClean="0"/>
              <a:t>Asia, South America, Maghreb, BRICS, India, UAE,</a:t>
            </a:r>
          </a:p>
          <a:p>
            <a:pPr lvl="1"/>
            <a:r>
              <a:rPr lang="en-IE" dirty="0" smtClean="0"/>
              <a:t>EU - U-</a:t>
            </a:r>
            <a:r>
              <a:rPr lang="en-IE" dirty="0" err="1" smtClean="0"/>
              <a:t>Multirank</a:t>
            </a:r>
            <a:endParaRPr lang="en-IE" dirty="0" smtClean="0"/>
          </a:p>
          <a:p>
            <a:endParaRPr lang="en-US"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a:spcBef>
                <a:spcPct val="0"/>
              </a:spcBef>
            </a:pPr>
            <a:fld id="{C9B5169D-8BAD-F04E-B577-818E59F82508}" type="slidenum">
              <a:rPr lang="en-IE" altLang="en-US">
                <a:latin typeface="Arial" charset="0"/>
              </a:rPr>
              <a:pPr>
                <a:spcBef>
                  <a:spcPct val="0"/>
                </a:spcBef>
              </a:pPr>
              <a:t>17</a:t>
            </a:fld>
            <a:endParaRPr lang="en-IE" altLang="en-US" dirty="0">
              <a:latin typeface="Arial" charset="0"/>
            </a:endParaRPr>
          </a:p>
        </p:txBody>
      </p:sp>
    </p:spTree>
    <p:extLst>
      <p:ext uri="{BB962C8B-B14F-4D97-AF65-F5344CB8AC3E}">
        <p14:creationId xmlns:p14="http://schemas.microsoft.com/office/powerpoint/2010/main" val="1571987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512AD204-FFD9-184E-9F97-5A91F472E807}" type="slidenum">
              <a:rPr lang="en-IE" altLang="en-US">
                <a:latin typeface="Arial" charset="0"/>
              </a:rPr>
              <a:pPr eaLnBrk="1" hangingPunct="1">
                <a:spcBef>
                  <a:spcPct val="0"/>
                </a:spcBef>
              </a:pPr>
              <a:t>18</a:t>
            </a:fld>
            <a:endParaRPr lang="en-IE" altLang="en-US" dirty="0">
              <a:latin typeface="Arial" charset="0"/>
            </a:endParaRPr>
          </a:p>
        </p:txBody>
      </p:sp>
    </p:spTree>
    <p:extLst>
      <p:ext uri="{BB962C8B-B14F-4D97-AF65-F5344CB8AC3E}">
        <p14:creationId xmlns:p14="http://schemas.microsoft.com/office/powerpoint/2010/main" val="2043704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8100" lvl="1" defTabSz="914400" eaLnBrk="0" hangingPunct="0">
              <a:spcBef>
                <a:spcPct val="30000"/>
              </a:spcBef>
              <a:defRPr/>
            </a:pPr>
            <a:r>
              <a:rPr lang="en-GB" i="1" dirty="0" smtClean="0"/>
              <a:t>System-level Rankings</a:t>
            </a:r>
            <a:r>
              <a:rPr lang="en-IE" i="1" dirty="0" smtClean="0"/>
              <a:t>: </a:t>
            </a:r>
            <a:r>
              <a:rPr lang="en-GB" i="1" dirty="0" smtClean="0"/>
              <a:t>Universitas 21</a:t>
            </a:r>
            <a:r>
              <a:rPr lang="en-GB" dirty="0" smtClean="0"/>
              <a:t>, </a:t>
            </a:r>
            <a:r>
              <a:rPr lang="en-GB" i="1" dirty="0" smtClean="0"/>
              <a:t>Lisbon Council</a:t>
            </a:r>
            <a:r>
              <a:rPr lang="en-GB" dirty="0" smtClean="0"/>
              <a:t>.</a:t>
            </a:r>
          </a:p>
          <a:p>
            <a:pPr marL="38100" lvl="1" defTabSz="914400" eaLnBrk="0" hangingPunct="0">
              <a:spcBef>
                <a:spcPct val="30000"/>
              </a:spcBef>
              <a:defRPr/>
            </a:pPr>
            <a:r>
              <a:rPr lang="en-GB" dirty="0" smtClean="0"/>
              <a:t>Assess quality, impact and benefit of HE system as-a-whole using broad set of indicators: e.g. investment, access and participation rates, contribution of higher education and research to society, internationalisation, government policy and regulation;</a:t>
            </a:r>
            <a:endParaRPr lang="en-IE" dirty="0"/>
          </a:p>
        </p:txBody>
      </p:sp>
      <p:sp>
        <p:nvSpPr>
          <p:cNvPr id="4" name="Slide Number Placeholder 3"/>
          <p:cNvSpPr>
            <a:spLocks noGrp="1"/>
          </p:cNvSpPr>
          <p:nvPr>
            <p:ph type="sldNum" sz="quarter" idx="10"/>
          </p:nvPr>
        </p:nvSpPr>
        <p:spPr/>
        <p:txBody>
          <a:bodyPr/>
          <a:lstStyle/>
          <a:p>
            <a:pPr>
              <a:defRPr/>
            </a:pPr>
            <a:fld id="{E0E0F6BA-1B74-4E37-8914-991E41A0F092}" type="slidenum">
              <a:rPr lang="en-IE" smtClean="0"/>
              <a:pPr>
                <a:defRPr/>
              </a:pPr>
              <a:t>19</a:t>
            </a:fld>
            <a:endParaRPr lang="en-IE" dirty="0"/>
          </a:p>
        </p:txBody>
      </p:sp>
    </p:spTree>
    <p:extLst>
      <p:ext uri="{BB962C8B-B14F-4D97-AF65-F5344CB8AC3E}">
        <p14:creationId xmlns:p14="http://schemas.microsoft.com/office/powerpoint/2010/main" val="32561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a:spcBef>
                <a:spcPct val="0"/>
              </a:spcBef>
            </a:pPr>
            <a:fld id="{39F163E2-F80C-3047-8EA7-73A460EFB2E2}" type="slidenum">
              <a:rPr lang="en-IE" altLang="en-US">
                <a:latin typeface="Arial" charset="0"/>
              </a:rPr>
              <a:pPr>
                <a:spcBef>
                  <a:spcPct val="0"/>
                </a:spcBef>
              </a:pPr>
              <a:t>2</a:t>
            </a:fld>
            <a:endParaRPr lang="en-IE" altLang="en-US" dirty="0">
              <a:latin typeface="Arial" charset="0"/>
            </a:endParaRPr>
          </a:p>
        </p:txBody>
      </p:sp>
    </p:spTree>
    <p:extLst>
      <p:ext uri="{BB962C8B-B14F-4D97-AF65-F5344CB8AC3E}">
        <p14:creationId xmlns:p14="http://schemas.microsoft.com/office/powerpoint/2010/main" val="1628097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xfrm>
            <a:off x="333375" y="4748088"/>
            <a:ext cx="6119813" cy="3937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b="1" i="1" u="sng" dirty="0" smtClean="0">
                <a:solidFill>
                  <a:schemeClr val="tx1"/>
                </a:solidFill>
                <a:hlinkClick r:id="rId3"/>
              </a:rPr>
              <a:t>The Carnegie Classification of Institutions of Higher Education</a:t>
            </a:r>
            <a:r>
              <a:rPr lang="en-IE" b="0" dirty="0" smtClean="0">
                <a:solidFill>
                  <a:schemeClr val="tx1"/>
                </a:solidFill>
              </a:rPr>
              <a:t> </a:t>
            </a:r>
            <a:r>
              <a:rPr lang="en-IE" sz="1200" b="0" kern="1200" dirty="0" smtClean="0">
                <a:solidFill>
                  <a:schemeClr val="tx1"/>
                </a:solidFill>
                <a:latin typeface="+mn-lt"/>
                <a:ea typeface="+mn-ea"/>
                <a:cs typeface="+mn-cs"/>
              </a:rPr>
              <a:t>Starting in 1970, the Carnegie Commission on Higher Education developed a classification of colleges and universities to support its program of research and policy analysis.</a:t>
            </a:r>
            <a:endParaRPr lang="en-IE" b="0" dirty="0" smtClean="0">
              <a:solidFill>
                <a:schemeClr val="tx1"/>
              </a:solidFill>
            </a:endParaRPr>
          </a:p>
          <a:p>
            <a:endParaRPr lang="en-IE" b="1" dirty="0" smtClean="0"/>
          </a:p>
          <a:p>
            <a:r>
              <a:rPr lang="en-IE" dirty="0" smtClean="0"/>
              <a:t>The 2010 Classification update retains the same structure of six parallel classifications, initially adopted in 2005. They are as follows: Basic Classification (the traditional Carnegie Classification Framework), Undergraduate and Graduate Instructional Program classifications, Enrollment Profile and Undergraduate Profile classifications, and Size &amp; Setting classification. These classifications provide different lenses through which to view U.S. colleges and universities, offering researchers greater analytic flexibility. </a:t>
            </a:r>
          </a:p>
          <a:p>
            <a:endParaRPr lang="en-IE" dirty="0" smtClean="0"/>
          </a:p>
          <a:p>
            <a:r>
              <a:rPr lang="en-IE" i="1" dirty="0" smtClean="0"/>
              <a:t>Classifications are time-specific snapshots of institutional attributes and behavior based on data from 2008 to 2010. Institutions might be classified differently using a different time frame.</a:t>
            </a:r>
            <a:endParaRPr lang="en-IE" dirty="0" smtClean="0"/>
          </a:p>
          <a:p>
            <a:endParaRPr lang="en-IE" dirty="0" smtClean="0"/>
          </a:p>
          <a:p>
            <a:endParaRPr lang="en-IE"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932AB83E-587E-E44A-89FC-9A0FE24A46FE}" type="slidenum">
              <a:rPr lang="en-IE" altLang="en-US">
                <a:latin typeface="Arial" charset="0"/>
              </a:rPr>
              <a:pPr eaLnBrk="1" hangingPunct="1">
                <a:spcBef>
                  <a:spcPct val="0"/>
                </a:spcBef>
              </a:pPr>
              <a:t>20</a:t>
            </a:fld>
            <a:endParaRPr lang="en-IE" altLang="en-US" dirty="0">
              <a:latin typeface="Arial" charset="0"/>
            </a:endParaRPr>
          </a:p>
        </p:txBody>
      </p:sp>
    </p:spTree>
    <p:extLst>
      <p:ext uri="{BB962C8B-B14F-4D97-AF65-F5344CB8AC3E}">
        <p14:creationId xmlns:p14="http://schemas.microsoft.com/office/powerpoint/2010/main" val="60137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475"/>
              </a:spcBef>
            </a:pPr>
            <a:r>
              <a:rPr lang="en-IE" altLang="en-US" i="1" dirty="0"/>
              <a:t>CLASSIFICATION</a:t>
            </a:r>
            <a:r>
              <a:rPr lang="en-IE" altLang="en-US" dirty="0"/>
              <a:t>: provide a typology or framework of higher education institutions to denote diversity according to mission and type, e.g. Carnegie Classification, U-Map:</a:t>
            </a:r>
          </a:p>
          <a:p>
            <a:pPr lvl="1" algn="just">
              <a:spcBef>
                <a:spcPts val="475"/>
              </a:spcBef>
            </a:pPr>
            <a:r>
              <a:rPr lang="en-IE" altLang="en-US" dirty="0"/>
              <a:t>Have had considerable influence on how different HEIs are described – with positive and perverse effects;</a:t>
            </a:r>
          </a:p>
          <a:p>
            <a:pPr lvl="1" algn="just">
              <a:spcBef>
                <a:spcPts val="475"/>
              </a:spcBef>
            </a:pPr>
            <a:r>
              <a:rPr lang="en-IE" altLang="en-US" dirty="0"/>
              <a:t>Classification has become rigid description of the system and HEI roles – translated into a hierarchy.</a:t>
            </a:r>
          </a:p>
          <a:p>
            <a:pPr algn="just">
              <a:spcBef>
                <a:spcPts val="475"/>
              </a:spcBef>
            </a:pPr>
            <a:r>
              <a:rPr lang="en-IE" altLang="en-US" dirty="0"/>
              <a:t>PROFILING: tool to highlight diversity of institutional missions and activities:</a:t>
            </a:r>
          </a:p>
          <a:p>
            <a:pPr lvl="1" algn="just">
              <a:spcBef>
                <a:spcPts val="475"/>
              </a:spcBef>
            </a:pPr>
            <a:r>
              <a:rPr lang="en-IE" altLang="en-US" dirty="0"/>
              <a:t>Having developing influence as an institutional and government tool;</a:t>
            </a:r>
          </a:p>
          <a:p>
            <a:pPr lvl="1" algn="just">
              <a:spcBef>
                <a:spcPts val="475"/>
              </a:spcBef>
            </a:pPr>
            <a:r>
              <a:rPr lang="en-IE" altLang="en-US" dirty="0"/>
              <a:t>Uses a wider range of indicators than classification systems;</a:t>
            </a:r>
          </a:p>
          <a:p>
            <a:pPr lvl="1" algn="just">
              <a:spcBef>
                <a:spcPts val="475"/>
              </a:spcBef>
            </a:pPr>
            <a:r>
              <a:rPr lang="en-IE" altLang="en-US" dirty="0"/>
              <a:t>Results often produced as a spider-web in order to show visually differences between institutions according to particular sets of indicators.</a:t>
            </a:r>
          </a:p>
          <a:p>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21</a:t>
            </a:fld>
            <a:endParaRPr lang="en-IE" dirty="0"/>
          </a:p>
        </p:txBody>
      </p:sp>
    </p:spTree>
    <p:extLst>
      <p:ext uri="{BB962C8B-B14F-4D97-AF65-F5344CB8AC3E}">
        <p14:creationId xmlns:p14="http://schemas.microsoft.com/office/powerpoint/2010/main" val="1741610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r>
              <a:rPr lang="en-IE" dirty="0" smtClean="0"/>
              <a:t>Institutional profiling: U-Map, Ireland </a:t>
            </a:r>
          </a:p>
          <a:p>
            <a:pPr marL="38100" lvl="1"/>
            <a:r>
              <a:rPr lang="en-IE" dirty="0" smtClean="0"/>
              <a:t>Variation on classification; for Public and institutional benchmarking </a:t>
            </a:r>
          </a:p>
          <a:p>
            <a:endParaRPr lang="en-IE" dirty="0"/>
          </a:p>
        </p:txBody>
      </p:sp>
      <p:sp>
        <p:nvSpPr>
          <p:cNvPr id="4" name="Slide Number Placeholder 3"/>
          <p:cNvSpPr>
            <a:spLocks noGrp="1"/>
          </p:cNvSpPr>
          <p:nvPr>
            <p:ph type="sldNum" sz="quarter" idx="10"/>
          </p:nvPr>
        </p:nvSpPr>
        <p:spPr/>
        <p:txBody>
          <a:bodyPr/>
          <a:lstStyle/>
          <a:p>
            <a:pPr>
              <a:defRPr/>
            </a:pPr>
            <a:fld id="{E0E0F6BA-1B74-4E37-8914-991E41A0F092}" type="slidenum">
              <a:rPr lang="en-IE" smtClean="0"/>
              <a:pPr>
                <a:defRPr/>
              </a:pPr>
              <a:t>22</a:t>
            </a:fld>
            <a:endParaRPr lang="en-IE" dirty="0"/>
          </a:p>
        </p:txBody>
      </p:sp>
    </p:spTree>
    <p:extLst>
      <p:ext uri="{BB962C8B-B14F-4D97-AF65-F5344CB8AC3E}">
        <p14:creationId xmlns:p14="http://schemas.microsoft.com/office/powerpoint/2010/main" val="190239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xfrm>
            <a:off x="333375" y="4748088"/>
            <a:ext cx="6119813" cy="371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tLang="en-US" sz="1700" dirty="0"/>
          </a:p>
          <a:p>
            <a:endParaRPr lang="en-IE" altLang="en-US" sz="1700"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E58AB165-8460-594D-8B5A-2D382A1E3189}" type="slidenum">
              <a:rPr lang="en-IE" altLang="en-US">
                <a:latin typeface="Arial" charset="0"/>
              </a:rPr>
              <a:pPr eaLnBrk="1" hangingPunct="1">
                <a:spcBef>
                  <a:spcPct val="0"/>
                </a:spcBef>
              </a:pPr>
              <a:t>23</a:t>
            </a:fld>
            <a:endParaRPr lang="en-IE" altLang="en-US" dirty="0">
              <a:latin typeface="Arial" charset="0"/>
            </a:endParaRPr>
          </a:p>
        </p:txBody>
      </p:sp>
    </p:spTree>
    <p:extLst>
      <p:ext uri="{BB962C8B-B14F-4D97-AF65-F5344CB8AC3E}">
        <p14:creationId xmlns:p14="http://schemas.microsoft.com/office/powerpoint/2010/main" val="116423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A837E8F1-0B27-E244-B3B9-13D8AF971DB3}" type="slidenum">
              <a:rPr lang="en-IE" altLang="en-US">
                <a:latin typeface="Arial" charset="0"/>
              </a:rPr>
              <a:pPr eaLnBrk="1" hangingPunct="1">
                <a:spcBef>
                  <a:spcPct val="0"/>
                </a:spcBef>
              </a:pPr>
              <a:t>24</a:t>
            </a:fld>
            <a:endParaRPr lang="en-IE" altLang="en-US" dirty="0">
              <a:latin typeface="Arial" charset="0"/>
            </a:endParaRPr>
          </a:p>
        </p:txBody>
      </p:sp>
    </p:spTree>
    <p:extLst>
      <p:ext uri="{BB962C8B-B14F-4D97-AF65-F5344CB8AC3E}">
        <p14:creationId xmlns:p14="http://schemas.microsoft.com/office/powerpoint/2010/main" val="593145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xfrm>
            <a:off x="404813" y="4748088"/>
            <a:ext cx="6048375" cy="371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ts val="475"/>
              </a:spcBef>
            </a:pPr>
            <a:endParaRPr lang="en-IE"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FE6099C4-C2DB-6D4F-AC27-5487EFD57F40}" type="slidenum">
              <a:rPr lang="en-IE" altLang="en-US">
                <a:latin typeface="Arial" charset="0"/>
              </a:rPr>
              <a:pPr eaLnBrk="1" hangingPunct="1">
                <a:spcBef>
                  <a:spcPct val="0"/>
                </a:spcBef>
              </a:pPr>
              <a:t>25</a:t>
            </a:fld>
            <a:endParaRPr lang="en-IE" altLang="en-US">
              <a:latin typeface="Arial" charset="0"/>
            </a:endParaRPr>
          </a:p>
        </p:txBody>
      </p:sp>
    </p:spTree>
    <p:extLst>
      <p:ext uri="{BB962C8B-B14F-4D97-AF65-F5344CB8AC3E}">
        <p14:creationId xmlns:p14="http://schemas.microsoft.com/office/powerpoint/2010/main" val="1027026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r>
              <a:rPr lang="en-IE" dirty="0" smtClean="0"/>
              <a:t>Quality assurance has traditionally been via peer-review;</a:t>
            </a:r>
            <a:r>
              <a:rPr lang="en-IE" baseline="0" dirty="0" smtClean="0"/>
              <a:t> similar to the accreditation process here, the emphasis has been on institutional </a:t>
            </a:r>
            <a:r>
              <a:rPr lang="en-IE" baseline="0" dirty="0" err="1" smtClean="0"/>
              <a:t>guality</a:t>
            </a:r>
            <a:r>
              <a:rPr lang="en-IE" baseline="0" dirty="0" smtClean="0"/>
              <a:t> enhancement – processes by which the </a:t>
            </a:r>
            <a:r>
              <a:rPr lang="en-IE" baseline="0" dirty="0" err="1" smtClean="0"/>
              <a:t>uniersity</a:t>
            </a:r>
            <a:r>
              <a:rPr lang="en-IE" baseline="0" dirty="0" smtClean="0"/>
              <a:t>/college oversees and monitors quality.</a:t>
            </a:r>
          </a:p>
          <a:p>
            <a:endParaRPr lang="en-IE" baseline="0" dirty="0" smtClean="0"/>
          </a:p>
          <a:p>
            <a:r>
              <a:rPr lang="en-IE" baseline="0" dirty="0" smtClean="0"/>
              <a:t>On a spectrum from light touch to top-down regulation, the FINHEC audit is strongly focuses on the institution and its processes. At the other end, TEQSA in Australia initially introduced a risk-based system replacing the previous university led process under AQUA. </a:t>
            </a:r>
          </a:p>
          <a:p>
            <a:endParaRPr lang="en-IE" baseline="0" dirty="0" smtClean="0"/>
          </a:p>
          <a:p>
            <a:r>
              <a:rPr lang="en-IE" baseline="0" dirty="0" smtClean="0"/>
              <a:t>EUA has pioneered the Institutional Evaluation Programme (IEP) which involves review/assessment with 4 key questions:</a:t>
            </a:r>
          </a:p>
          <a:p>
            <a:pPr marL="171450" indent="-171450">
              <a:buFont typeface="Arial" charset="0"/>
              <a:buChar char="•"/>
            </a:pPr>
            <a:r>
              <a:rPr lang="en-IE" dirty="0" smtClean="0">
                <a:solidFill>
                  <a:srgbClr val="FF0000"/>
                </a:solidFill>
              </a:rPr>
              <a:t>What are you trying to do?</a:t>
            </a:r>
          </a:p>
          <a:p>
            <a:pPr marL="171450" indent="-171450">
              <a:buFont typeface="Arial" charset="0"/>
              <a:buChar char="•"/>
            </a:pPr>
            <a:r>
              <a:rPr lang="en-IE" dirty="0" smtClean="0">
                <a:solidFill>
                  <a:srgbClr val="FF0000"/>
                </a:solidFill>
              </a:rPr>
              <a:t>How do you know you are achieving?</a:t>
            </a:r>
          </a:p>
          <a:p>
            <a:endParaRPr lang="en-IE" baseline="0" dirty="0" smtClean="0"/>
          </a:p>
          <a:p>
            <a:r>
              <a:rPr lang="en-IE" baseline="0" dirty="0" smtClean="0"/>
              <a:t>New initiatives by the UK and Australian governments return to this approach.</a:t>
            </a:r>
          </a:p>
          <a:p>
            <a:endParaRPr lang="en-IE" baseline="0" dirty="0" smtClean="0"/>
          </a:p>
          <a:p>
            <a:r>
              <a:rPr lang="en-IE" baseline="0" dirty="0" smtClean="0"/>
              <a:t>One of the key arguments against traditional academic peer review approach is its heavy (too heavy) emphasis on process.</a:t>
            </a:r>
            <a:endParaRPr lang="en-IE" dirty="0"/>
          </a:p>
        </p:txBody>
      </p:sp>
      <p:sp>
        <p:nvSpPr>
          <p:cNvPr id="4" name="Slide Number Placeholder 3"/>
          <p:cNvSpPr>
            <a:spLocks noGrp="1"/>
          </p:cNvSpPr>
          <p:nvPr>
            <p:ph type="sldNum" sz="quarter" idx="10"/>
          </p:nvPr>
        </p:nvSpPr>
        <p:spPr/>
        <p:txBody>
          <a:bodyPr/>
          <a:lstStyle/>
          <a:p>
            <a:pPr>
              <a:defRPr/>
            </a:pPr>
            <a:fld id="{E0E0F6BA-1B74-4E37-8914-991E41A0F092}" type="slidenum">
              <a:rPr lang="en-IE" smtClean="0"/>
              <a:pPr>
                <a:defRPr/>
              </a:pPr>
              <a:t>26</a:t>
            </a:fld>
            <a:endParaRPr lang="en-IE" dirty="0"/>
          </a:p>
        </p:txBody>
      </p:sp>
    </p:spTree>
    <p:extLst>
      <p:ext uri="{BB962C8B-B14F-4D97-AF65-F5344CB8AC3E}">
        <p14:creationId xmlns:p14="http://schemas.microsoft.com/office/powerpoint/2010/main" val="186929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IE" sz="2000" dirty="0" smtClean="0"/>
              <a:t>Assessment of Learning Outcomes/Value-for-Money</a:t>
            </a:r>
          </a:p>
          <a:p>
            <a:pPr lvl="1"/>
            <a:r>
              <a:rPr lang="en-IE" sz="1600" dirty="0" smtClean="0"/>
              <a:t>Influence of Bologna has focused attention on outputs of learning, but increased attention on measuring results in response;</a:t>
            </a:r>
          </a:p>
          <a:p>
            <a:pPr lvl="1"/>
            <a:r>
              <a:rPr lang="en-IE" sz="1600" dirty="0" smtClean="0"/>
              <a:t>NESSE – now operating in Australia, Ireland, UK developing model </a:t>
            </a:r>
          </a:p>
          <a:p>
            <a:pPr lvl="1"/>
            <a:r>
              <a:rPr lang="en-IE" sz="1600" dirty="0" smtClean="0"/>
              <a:t>CLA – Collegiate Learning Assessment</a:t>
            </a:r>
          </a:p>
          <a:p>
            <a:pPr lvl="1"/>
            <a:r>
              <a:rPr lang="en-IE" sz="1600" dirty="0" smtClean="0"/>
              <a:t>OECD – AHELO</a:t>
            </a:r>
          </a:p>
          <a:p>
            <a:pPr lvl="1"/>
            <a:r>
              <a:rPr lang="en-GB" sz="1600" dirty="0" smtClean="0">
                <a:solidFill>
                  <a:srgbClr val="002060"/>
                </a:solidFill>
              </a:rPr>
              <a:t>Lumina Foundation </a:t>
            </a:r>
            <a:r>
              <a:rPr lang="en-GB" sz="1600" i="1" dirty="0" smtClean="0">
                <a:solidFill>
                  <a:srgbClr val="002060"/>
                </a:solidFill>
              </a:rPr>
              <a:t>Degree Qualifications Profile </a:t>
            </a:r>
          </a:p>
          <a:p>
            <a:endParaRPr lang="en-US" alt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1701450-9D0A-CD4B-AD59-0C7734EC3D4D}" type="slidenum">
              <a:rPr lang="en-IE" altLang="en-US"/>
              <a:pPr eaLnBrk="1" hangingPunct="1"/>
              <a:t>27</a:t>
            </a:fld>
            <a:endParaRPr lang="en-IE" altLang="en-US"/>
          </a:p>
        </p:txBody>
      </p:sp>
    </p:spTree>
    <p:extLst>
      <p:ext uri="{BB962C8B-B14F-4D97-AF65-F5344CB8AC3E}">
        <p14:creationId xmlns:p14="http://schemas.microsoft.com/office/powerpoint/2010/main" val="459808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28</a:t>
            </a:fld>
            <a:endParaRPr lang="en-IE" dirty="0"/>
          </a:p>
        </p:txBody>
      </p:sp>
    </p:spTree>
    <p:extLst>
      <p:ext uri="{BB962C8B-B14F-4D97-AF65-F5344CB8AC3E}">
        <p14:creationId xmlns:p14="http://schemas.microsoft.com/office/powerpoint/2010/main" val="2042778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latin typeface="+mn-lt"/>
                <a:ea typeface="+mn-ea"/>
                <a:cs typeface="+mn-cs"/>
              </a:rPr>
              <a:t>January 2010 to June 2011 - development of testing instruments for the generic and discipline-specific skills in economics and engineering and small-scale validation of these instruments.</a:t>
            </a:r>
          </a:p>
          <a:p>
            <a:endParaRPr lang="en-IE" sz="1200" kern="1200" dirty="0" smtClean="0">
              <a:solidFill>
                <a:schemeClr val="tx1"/>
              </a:solidFill>
              <a:latin typeface="+mn-lt"/>
              <a:ea typeface="+mn-ea"/>
              <a:cs typeface="+mn-cs"/>
            </a:endParaRPr>
          </a:p>
          <a:p>
            <a:r>
              <a:rPr lang="en-IE" sz="1200" b="1" kern="1200" dirty="0" smtClean="0">
                <a:solidFill>
                  <a:schemeClr val="tx1"/>
                </a:solidFill>
                <a:latin typeface="+mn-lt"/>
                <a:ea typeface="+mn-ea"/>
                <a:cs typeface="+mn-cs"/>
              </a:rPr>
              <a:t>Phase 2 -</a:t>
            </a:r>
            <a:r>
              <a:rPr lang="en-IE" sz="1200" b="0" kern="1200" dirty="0" smtClean="0">
                <a:solidFill>
                  <a:schemeClr val="tx1"/>
                </a:solidFill>
                <a:latin typeface="+mn-lt"/>
                <a:ea typeface="+mn-ea"/>
                <a:cs typeface="+mn-cs"/>
              </a:rPr>
              <a:t> January 2011 to December 2012 - administration of the tests (and contextual questionnaires) in participating institutions.</a:t>
            </a:r>
          </a:p>
          <a:p>
            <a:r>
              <a:rPr lang="en-IE" sz="1200" b="0" kern="1200" dirty="0" smtClean="0">
                <a:solidFill>
                  <a:schemeClr val="tx1"/>
                </a:solidFill>
                <a:latin typeface="+mn-lt"/>
                <a:ea typeface="+mn-ea"/>
                <a:cs typeface="+mn-cs"/>
              </a:rPr>
              <a:t>December 2012: end of the feasibility study and publication of Volume 1 of the</a:t>
            </a:r>
            <a:r>
              <a:rPr lang="en-IE" sz="1200" b="1" kern="1200" dirty="0" smtClean="0">
                <a:solidFill>
                  <a:schemeClr val="tx1"/>
                </a:solidFill>
                <a:latin typeface="+mn-lt"/>
                <a:ea typeface="+mn-ea"/>
                <a:cs typeface="+mn-cs"/>
              </a:rPr>
              <a:t> feasibility study report</a:t>
            </a:r>
            <a:r>
              <a:rPr lang="en-IE" sz="1200" b="0" kern="1200" dirty="0" smtClean="0">
                <a:solidFill>
                  <a:schemeClr val="tx1"/>
                </a:solidFill>
                <a:latin typeface="+mn-lt"/>
                <a:ea typeface="+mn-ea"/>
                <a:cs typeface="+mn-cs"/>
              </a:rPr>
              <a:t> on feasibility by the OECD (Design and Implementation - already published: </a:t>
            </a:r>
            <a:r>
              <a:rPr lang="en-IE" sz="1200" b="0" u="sng" kern="1200" dirty="0" smtClean="0">
                <a:solidFill>
                  <a:schemeClr val="tx1"/>
                </a:solidFill>
                <a:latin typeface="+mn-lt"/>
                <a:ea typeface="+mn-ea"/>
                <a:cs typeface="+mn-cs"/>
                <a:hlinkClick r:id="rId3"/>
              </a:rPr>
              <a:t>Full report, </a:t>
            </a:r>
            <a:r>
              <a:rPr lang="en-IE" sz="1200" b="0" u="sng" kern="1200" dirty="0" smtClean="0">
                <a:solidFill>
                  <a:schemeClr val="tx1"/>
                </a:solidFill>
                <a:latin typeface="+mn-lt"/>
                <a:ea typeface="+mn-ea"/>
                <a:cs typeface="+mn-cs"/>
                <a:hlinkClick r:id="rId4" invalidUrl="http://www.oecd.org/edu/skills-beyond-school/AHELO FS Report Volume 1 Executive Summary.pdf"/>
              </a:rPr>
              <a:t>Executive Summary).</a:t>
            </a:r>
          </a:p>
          <a:p>
            <a:r>
              <a:rPr lang="en-IE" sz="1200" b="0" kern="1200" dirty="0" smtClean="0">
                <a:solidFill>
                  <a:schemeClr val="tx1"/>
                </a:solidFill>
                <a:latin typeface="+mn-lt"/>
                <a:ea typeface="+mn-ea"/>
                <a:cs typeface="+mn-cs"/>
              </a:rPr>
              <a:t>February 2013: Publication of the </a:t>
            </a:r>
            <a:r>
              <a:rPr lang="en-IE" sz="1200" b="1" kern="1200" dirty="0" smtClean="0">
                <a:solidFill>
                  <a:schemeClr val="tx1"/>
                </a:solidFill>
                <a:latin typeface="+mn-lt"/>
                <a:ea typeface="+mn-ea"/>
                <a:cs typeface="+mn-cs"/>
              </a:rPr>
              <a:t>second volume</a:t>
            </a:r>
            <a:r>
              <a:rPr lang="en-IE" sz="1200" b="0" kern="1200" dirty="0" smtClean="0">
                <a:solidFill>
                  <a:schemeClr val="tx1"/>
                </a:solidFill>
                <a:latin typeface="+mn-lt"/>
                <a:ea typeface="+mn-ea"/>
                <a:cs typeface="+mn-cs"/>
              </a:rPr>
              <a:t> of the </a:t>
            </a:r>
            <a:r>
              <a:rPr lang="en-IE" sz="1200" b="0" kern="1200" dirty="0" err="1" smtClean="0">
                <a:solidFill>
                  <a:schemeClr val="tx1"/>
                </a:solidFill>
                <a:latin typeface="+mn-lt"/>
                <a:ea typeface="+mn-ea"/>
                <a:cs typeface="+mn-cs"/>
              </a:rPr>
              <a:t>feasiblity</a:t>
            </a:r>
            <a:r>
              <a:rPr lang="en-IE" sz="1200" b="0" kern="1200" dirty="0" smtClean="0">
                <a:solidFill>
                  <a:schemeClr val="tx1"/>
                </a:solidFill>
                <a:latin typeface="+mn-lt"/>
                <a:ea typeface="+mn-ea"/>
                <a:cs typeface="+mn-cs"/>
              </a:rPr>
              <a:t> study report on Data Analysis and National Experiences (already published (</a:t>
            </a:r>
            <a:r>
              <a:rPr lang="en-IE" sz="1200" b="0" u="sng" kern="1200" dirty="0" smtClean="0">
                <a:solidFill>
                  <a:schemeClr val="tx1"/>
                </a:solidFill>
                <a:latin typeface="+mn-lt"/>
                <a:ea typeface="+mn-ea"/>
                <a:cs typeface="+mn-cs"/>
                <a:hlinkClick r:id="rId5"/>
              </a:rPr>
              <a:t>Full report, </a:t>
            </a:r>
            <a:r>
              <a:rPr lang="en-IE" sz="1200" b="0" u="sng" kern="1200" dirty="0" smtClean="0">
                <a:solidFill>
                  <a:schemeClr val="tx1"/>
                </a:solidFill>
                <a:latin typeface="+mn-lt"/>
                <a:ea typeface="+mn-ea"/>
                <a:cs typeface="+mn-cs"/>
                <a:hlinkClick r:id="rId6" invalidUrl="http://www.oecd.org/edu/skills-beyond-school/AHELO FS Report - Volume 2 Executive Summary.pdf"/>
              </a:rPr>
              <a:t>Executive Summary).</a:t>
            </a:r>
          </a:p>
          <a:p>
            <a:r>
              <a:rPr lang="en-IE" sz="1200" b="1" kern="1200" dirty="0" smtClean="0">
                <a:solidFill>
                  <a:schemeClr val="tx1"/>
                </a:solidFill>
                <a:latin typeface="+mn-lt"/>
                <a:ea typeface="+mn-ea"/>
                <a:cs typeface="+mn-cs"/>
              </a:rPr>
              <a:t>Feasibility study conference</a:t>
            </a:r>
            <a:r>
              <a:rPr lang="en-IE" sz="1200" b="0" kern="1200" dirty="0" smtClean="0">
                <a:solidFill>
                  <a:schemeClr val="tx1"/>
                </a:solidFill>
                <a:latin typeface="+mn-lt"/>
                <a:ea typeface="+mn-ea"/>
                <a:cs typeface="+mn-cs"/>
              </a:rPr>
              <a:t> on 11-12 March 2013 in Paris: </a:t>
            </a:r>
            <a:r>
              <a:rPr lang="en-IE" sz="1200" b="0" i="1" kern="1200" dirty="0" smtClean="0">
                <a:solidFill>
                  <a:schemeClr val="tx1"/>
                </a:solidFill>
                <a:latin typeface="+mn-lt"/>
                <a:ea typeface="+mn-ea"/>
                <a:cs typeface="+mn-cs"/>
              </a:rPr>
              <a:t>Measuring learning outcomes in Higher Education: Lessons learnt from the AHELO Feasibility Study and next steps</a:t>
            </a:r>
            <a:r>
              <a:rPr lang="en-IE" sz="1200" b="0" i="0" kern="1200" dirty="0" smtClean="0">
                <a:solidFill>
                  <a:schemeClr val="tx1"/>
                </a:solidFill>
                <a:latin typeface="+mn-lt"/>
                <a:ea typeface="+mn-ea"/>
                <a:cs typeface="+mn-cs"/>
              </a:rPr>
              <a:t>. </a:t>
            </a:r>
          </a:p>
          <a:p>
            <a:r>
              <a:rPr lang="en-IE" sz="1200" b="0" i="0" kern="1200" dirty="0" smtClean="0">
                <a:solidFill>
                  <a:schemeClr val="tx1"/>
                </a:solidFill>
                <a:latin typeface="+mn-lt"/>
                <a:ea typeface="+mn-ea"/>
                <a:cs typeface="+mn-cs"/>
              </a:rPr>
              <a:t>October 2013: Publication of the </a:t>
            </a:r>
            <a:r>
              <a:rPr lang="en-IE" sz="1200" b="0" i="0" u="sng" kern="1200" dirty="0" smtClean="0">
                <a:solidFill>
                  <a:schemeClr val="tx1"/>
                </a:solidFill>
                <a:latin typeface="+mn-lt"/>
                <a:ea typeface="+mn-ea"/>
                <a:cs typeface="+mn-cs"/>
                <a:hlinkClick r:id="rId7"/>
              </a:rPr>
              <a:t>third and final volume of the report on further insight (and including the Conference proceedings).</a:t>
            </a:r>
          </a:p>
          <a:p>
            <a:r>
              <a:rPr lang="en-IE" sz="1200" b="1" i="0" kern="1200" dirty="0" smtClean="0">
                <a:solidFill>
                  <a:schemeClr val="tx1"/>
                </a:solidFill>
                <a:latin typeface="+mn-lt"/>
                <a:ea typeface="+mn-ea"/>
                <a:cs typeface="+mn-cs"/>
              </a:rPr>
              <a:t>Conclusion:</a:t>
            </a:r>
            <a:r>
              <a:rPr lang="en-IE" sz="1200" b="0" i="0" kern="1200" dirty="0" smtClean="0">
                <a:solidFill>
                  <a:schemeClr val="tx1"/>
                </a:solidFill>
                <a:latin typeface="+mn-lt"/>
                <a:ea typeface="+mn-ea"/>
                <a:cs typeface="+mn-cs"/>
              </a:rPr>
              <a:t> based on the results of the feasibility study, OECD member countries will decide whether to delve deeper into the subject as well as set out steps towards conducting </a:t>
            </a:r>
            <a:r>
              <a:rPr lang="en-IE" sz="1200" b="1" i="0" kern="1200" dirty="0" smtClean="0">
                <a:solidFill>
                  <a:schemeClr val="tx1"/>
                </a:solidFill>
                <a:latin typeface="+mn-lt"/>
                <a:ea typeface="+mn-ea"/>
                <a:cs typeface="+mn-cs"/>
              </a:rPr>
              <a:t>a full-scale AHELO</a:t>
            </a:r>
            <a:r>
              <a:rPr lang="en-IE" sz="1200" b="0" i="0" kern="1200" dirty="0" smtClean="0">
                <a:solidFill>
                  <a:schemeClr val="tx1"/>
                </a:solidFill>
                <a:latin typeface="+mn-lt"/>
                <a:ea typeface="+mn-ea"/>
                <a:cs typeface="+mn-cs"/>
              </a:rPr>
              <a:t>.</a:t>
            </a:r>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29</a:t>
            </a:fld>
            <a:endParaRPr lang="en-IE" dirty="0"/>
          </a:p>
        </p:txBody>
      </p:sp>
    </p:spTree>
    <p:extLst>
      <p:ext uri="{BB962C8B-B14F-4D97-AF65-F5344CB8AC3E}">
        <p14:creationId xmlns:p14="http://schemas.microsoft.com/office/powerpoint/2010/main" val="1810401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a:spcBef>
                <a:spcPct val="0"/>
              </a:spcBef>
            </a:pPr>
            <a:fld id="{29849117-D2C3-E047-BBE1-B38123C8A857}" type="slidenum">
              <a:rPr lang="en-US" altLang="en-US">
                <a:latin typeface="Arial" charset="0"/>
              </a:rPr>
              <a:pPr>
                <a:spcBef>
                  <a:spcPct val="0"/>
                </a:spcBef>
              </a:pPr>
              <a:t>3</a:t>
            </a:fld>
            <a:endParaRPr lang="en-US" altLang="en-US" dirty="0">
              <a:latin typeface="Arial" charset="0"/>
            </a:endParaRPr>
          </a:p>
        </p:txBody>
      </p:sp>
      <p:sp>
        <p:nvSpPr>
          <p:cNvPr id="9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dirty="0">
              <a:latin typeface="Arial" charset="0"/>
            </a:endParaRPr>
          </a:p>
        </p:txBody>
      </p:sp>
    </p:spTree>
    <p:extLst>
      <p:ext uri="{BB962C8B-B14F-4D97-AF65-F5344CB8AC3E}">
        <p14:creationId xmlns:p14="http://schemas.microsoft.com/office/powerpoint/2010/main" val="16727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latin typeface="+mn-lt"/>
                <a:ea typeface="+mn-ea"/>
                <a:cs typeface="+mn-cs"/>
              </a:rPr>
              <a:t>The Higher Education Green Paper, </a:t>
            </a:r>
            <a:r>
              <a:rPr lang="en-IE" sz="1200" i="1" u="sng" kern="1200" dirty="0" smtClean="0">
                <a:solidFill>
                  <a:schemeClr val="tx1"/>
                </a:solidFill>
                <a:latin typeface="+mn-lt"/>
                <a:ea typeface="+mn-ea"/>
                <a:cs typeface="+mn-cs"/>
                <a:hlinkClick r:id="rId3"/>
              </a:rPr>
              <a:t>Fulfilling our Potential: Teaching Excellence, Social Mobility and Student Choice,</a:t>
            </a:r>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30</a:t>
            </a:fld>
            <a:endParaRPr lang="en-IE" dirty="0"/>
          </a:p>
        </p:txBody>
      </p:sp>
    </p:spTree>
    <p:extLst>
      <p:ext uri="{BB962C8B-B14F-4D97-AF65-F5344CB8AC3E}">
        <p14:creationId xmlns:p14="http://schemas.microsoft.com/office/powerpoint/2010/main" val="184026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a:xfrm>
            <a:off x="454224" y="4851473"/>
            <a:ext cx="5998964" cy="4073079"/>
          </a:xfrm>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IE" sz="2000" dirty="0"/>
          </a:p>
          <a:p>
            <a:r>
              <a:rPr lang="en-GB" altLang="en-US" dirty="0">
                <a:ea typeface="ＭＳ Ｐゴシック" charset="-128"/>
              </a:rPr>
              <a:t>College </a:t>
            </a:r>
            <a:r>
              <a:rPr lang="en-GB" altLang="en-US" dirty="0" smtClean="0">
                <a:ea typeface="ＭＳ Ｐゴシック" charset="-128"/>
              </a:rPr>
              <a:t>Scorecard replaced the Ratings </a:t>
            </a:r>
            <a:r>
              <a:rPr lang="en-GB" altLang="en-US" dirty="0">
                <a:ea typeface="ＭＳ Ｐゴシック" charset="-128"/>
              </a:rPr>
              <a:t>and Paying for Performance (US) </a:t>
            </a:r>
          </a:p>
          <a:p>
            <a:pPr lvl="1"/>
            <a:r>
              <a:rPr lang="en-GB" altLang="en-US" b="1" dirty="0">
                <a:ea typeface="ＭＳ Ｐゴシック" charset="-128"/>
              </a:rPr>
              <a:t>Access</a:t>
            </a:r>
            <a:r>
              <a:rPr lang="en-GB" altLang="en-US" dirty="0">
                <a:ea typeface="ＭＳ Ｐゴシック" charset="-128"/>
              </a:rPr>
              <a:t>, such as percentage of students receiving Pell grants</a:t>
            </a:r>
          </a:p>
          <a:p>
            <a:pPr lvl="1"/>
            <a:r>
              <a:rPr lang="en-GB" altLang="en-US" b="1" dirty="0">
                <a:ea typeface="ＭＳ Ｐゴシック" charset="-128"/>
              </a:rPr>
              <a:t>Affordability</a:t>
            </a:r>
            <a:r>
              <a:rPr lang="en-GB" altLang="en-US" dirty="0">
                <a:ea typeface="ＭＳ Ｐゴシック" charset="-128"/>
              </a:rPr>
              <a:t>, such as net price and loan debt</a:t>
            </a:r>
          </a:p>
          <a:p>
            <a:pPr lvl="1"/>
            <a:r>
              <a:rPr lang="en-GB" altLang="en-US" b="1" dirty="0">
                <a:ea typeface="ＭＳ Ｐゴシック" charset="-128"/>
              </a:rPr>
              <a:t>Outcomes</a:t>
            </a:r>
            <a:r>
              <a:rPr lang="en-GB" altLang="en-US" dirty="0">
                <a:ea typeface="ＭＳ Ｐゴシック" charset="-128"/>
              </a:rPr>
              <a:t>, such as graduation and transfer rates, earnings of graduates, and completion of advanced degrees.</a:t>
            </a:r>
          </a:p>
          <a:p>
            <a:pPr marL="0" lvl="1">
              <a:defRPr/>
            </a:pPr>
            <a:r>
              <a:rPr lang="en-IE" i="1" dirty="0"/>
              <a:t>Public Data </a:t>
            </a:r>
            <a:r>
              <a:rPr lang="en-IE" dirty="0"/>
              <a:t>available via government sites: </a:t>
            </a:r>
            <a:r>
              <a:rPr lang="en-IE" dirty="0" err="1"/>
              <a:t>Windaat</a:t>
            </a:r>
            <a:r>
              <a:rPr lang="en-IE" dirty="0"/>
              <a:t>, Catalonia; </a:t>
            </a:r>
            <a:r>
              <a:rPr lang="en-IE" dirty="0" err="1"/>
              <a:t>Unistats</a:t>
            </a:r>
            <a:r>
              <a:rPr lang="en-IE" dirty="0"/>
              <a:t>, UK; </a:t>
            </a:r>
            <a:r>
              <a:rPr lang="en-IE" dirty="0" err="1"/>
              <a:t>MyUni</a:t>
            </a:r>
            <a:r>
              <a:rPr lang="en-IE" dirty="0"/>
              <a:t>, Australia; </a:t>
            </a:r>
            <a:r>
              <a:rPr lang="en-IE" dirty="0" err="1"/>
              <a:t>ExeCum</a:t>
            </a:r>
            <a:r>
              <a:rPr lang="en-IE" dirty="0"/>
              <a:t>, Mexico</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IE" sz="2000" dirty="0" smtClean="0"/>
          </a:p>
          <a:p>
            <a:pPr>
              <a:defRPr/>
            </a:pPr>
            <a:endParaRPr lang="en-IE"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508CF5F9-1627-8842-BCFB-EC3E9F2D80BB}" type="slidenum">
              <a:rPr lang="en-IE" altLang="en-US">
                <a:latin typeface="Arial" charset="0"/>
              </a:rPr>
              <a:pPr eaLnBrk="1" hangingPunct="1">
                <a:spcBef>
                  <a:spcPct val="0"/>
                </a:spcBef>
              </a:pPr>
              <a:t>31</a:t>
            </a:fld>
            <a:endParaRPr lang="en-IE" altLang="en-US">
              <a:latin typeface="Arial" charset="0"/>
            </a:endParaRPr>
          </a:p>
        </p:txBody>
      </p:sp>
    </p:spTree>
    <p:extLst>
      <p:ext uri="{BB962C8B-B14F-4D97-AF65-F5344CB8AC3E}">
        <p14:creationId xmlns:p14="http://schemas.microsoft.com/office/powerpoint/2010/main" val="1175841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3E4988-0603-45EB-800F-C4EAF3034BB0}" type="slidenum">
              <a:rPr lang="en-IE" smtClean="0"/>
              <a:pPr/>
              <a:t>33</a:t>
            </a:fld>
            <a:endParaRPr lang="en-IE" dirty="0" smtClean="0"/>
          </a:p>
        </p:txBody>
      </p:sp>
    </p:spTree>
    <p:extLst>
      <p:ext uri="{BB962C8B-B14F-4D97-AF65-F5344CB8AC3E}">
        <p14:creationId xmlns:p14="http://schemas.microsoft.com/office/powerpoint/2010/main" val="1141630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4885A0AA-245C-234E-B0E8-CE372924B0EC}" type="slidenum">
              <a:rPr lang="en-IE" altLang="en-US">
                <a:latin typeface="Arial" charset="0"/>
              </a:rPr>
              <a:pPr eaLnBrk="1" hangingPunct="1">
                <a:spcBef>
                  <a:spcPct val="0"/>
                </a:spcBef>
              </a:pPr>
              <a:t>34</a:t>
            </a:fld>
            <a:endParaRPr lang="en-IE" altLang="en-US">
              <a:latin typeface="Arial" charset="0"/>
            </a:endParaRPr>
          </a:p>
        </p:txBody>
      </p:sp>
    </p:spTree>
    <p:extLst>
      <p:ext uri="{BB962C8B-B14F-4D97-AF65-F5344CB8AC3E}">
        <p14:creationId xmlns:p14="http://schemas.microsoft.com/office/powerpoint/2010/main" val="1527971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latin typeface="+mn-lt"/>
                <a:ea typeface="+mn-ea"/>
                <a:cs typeface="+mn-cs"/>
              </a:rPr>
              <a:t>From 2015 onwards there will be changes to the surveys. They include:</a:t>
            </a:r>
          </a:p>
          <a:p>
            <a:r>
              <a:rPr lang="en-IE" sz="1200" kern="1200" dirty="0" smtClean="0">
                <a:solidFill>
                  <a:schemeClr val="tx1"/>
                </a:solidFill>
                <a:latin typeface="+mn-lt"/>
                <a:ea typeface="+mn-ea"/>
                <a:cs typeface="+mn-cs"/>
              </a:rPr>
              <a:t>The </a:t>
            </a:r>
            <a:r>
              <a:rPr lang="en-IE" sz="1200" u="sng" kern="1200" dirty="0" smtClean="0">
                <a:solidFill>
                  <a:schemeClr val="tx1"/>
                </a:solidFill>
                <a:latin typeface="+mn-lt"/>
                <a:ea typeface="+mn-ea"/>
                <a:cs typeface="+mn-cs"/>
                <a:hlinkClick r:id="rId3"/>
              </a:rPr>
              <a:t>University Experience Survey is being renamed Student Experience Survey, measuring satisfaction of current students.</a:t>
            </a:r>
          </a:p>
          <a:p>
            <a:r>
              <a:rPr lang="en-IE" sz="1200" kern="1200" dirty="0" smtClean="0">
                <a:solidFill>
                  <a:schemeClr val="tx1"/>
                </a:solidFill>
                <a:latin typeface="+mn-lt"/>
                <a:ea typeface="+mn-ea"/>
                <a:cs typeface="+mn-cs"/>
              </a:rPr>
              <a:t>The </a:t>
            </a:r>
            <a:r>
              <a:rPr lang="en-IE" sz="1200" u="sng" kern="1200" dirty="0" smtClean="0">
                <a:solidFill>
                  <a:schemeClr val="tx1"/>
                </a:solidFill>
                <a:latin typeface="+mn-lt"/>
                <a:ea typeface="+mn-ea"/>
                <a:cs typeface="+mn-cs"/>
                <a:hlinkClick r:id="rId4"/>
              </a:rPr>
              <a:t>Graduate Destination Survey will be replaced by the Graduate Outcomes Survey (GOS) examining labour market outcomes of higher education graduates.</a:t>
            </a:r>
          </a:p>
          <a:p>
            <a:r>
              <a:rPr lang="en-IE" sz="1200" kern="1200" dirty="0" smtClean="0">
                <a:solidFill>
                  <a:schemeClr val="tx1"/>
                </a:solidFill>
                <a:latin typeface="+mn-lt"/>
                <a:ea typeface="+mn-ea"/>
                <a:cs typeface="+mn-cs"/>
              </a:rPr>
              <a:t>There is progress being made setting up a new </a:t>
            </a:r>
            <a:r>
              <a:rPr lang="en-IE" sz="1200" u="sng" kern="1200" dirty="0" smtClean="0">
                <a:solidFill>
                  <a:schemeClr val="tx1"/>
                </a:solidFill>
                <a:latin typeface="+mn-lt"/>
                <a:ea typeface="+mn-ea"/>
                <a:cs typeface="+mn-cs"/>
                <a:hlinkClick r:id="rId5"/>
              </a:rPr>
              <a:t>Employer Satisfaction Survey (ESS) to assess the generic skills, technical skills and work readiness of graduates.</a:t>
            </a:r>
          </a:p>
          <a:p>
            <a:r>
              <a:rPr lang="en-IE" sz="1200" kern="1200" dirty="0" smtClean="0">
                <a:solidFill>
                  <a:schemeClr val="tx1"/>
                </a:solidFill>
                <a:latin typeface="+mn-lt"/>
                <a:ea typeface="+mn-ea"/>
                <a:cs typeface="+mn-cs"/>
              </a:rPr>
              <a:t>Information about all non-university higher education institutions will be added to the site as it becomes available to ensure that students can get good information about a range of higher education options.</a:t>
            </a:r>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35</a:t>
            </a:fld>
            <a:endParaRPr lang="en-IE" dirty="0"/>
          </a:p>
        </p:txBody>
      </p:sp>
    </p:spTree>
    <p:extLst>
      <p:ext uri="{BB962C8B-B14F-4D97-AF65-F5344CB8AC3E}">
        <p14:creationId xmlns:p14="http://schemas.microsoft.com/office/powerpoint/2010/main" val="469462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xfrm>
            <a:off x="404813" y="4748088"/>
            <a:ext cx="6048375" cy="3937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ts val="475"/>
              </a:spcBef>
            </a:pPr>
            <a:r>
              <a:rPr lang="en-IE" altLang="en-US" i="1" dirty="0"/>
              <a:t>QUALIFICATIONS FRAMEWORKS: </a:t>
            </a:r>
            <a:r>
              <a:rPr lang="en-GB" altLang="en-US" dirty="0"/>
              <a:t>provide an integrated approach to learning, forming a single hierarchy of different qualifications, usually from primary to doctoral level;</a:t>
            </a:r>
          </a:p>
          <a:p>
            <a:pPr lvl="1" algn="just">
              <a:spcBef>
                <a:spcPts val="475"/>
              </a:spcBef>
            </a:pPr>
            <a:r>
              <a:rPr lang="en-GB" altLang="en-US" dirty="0"/>
              <a:t>European, national, international </a:t>
            </a:r>
          </a:p>
          <a:p>
            <a:pPr lvl="1">
              <a:spcBef>
                <a:spcPts val="475"/>
              </a:spcBef>
            </a:pPr>
            <a:r>
              <a:rPr lang="en-GB" altLang="en-US" dirty="0"/>
              <a:t>Lumina Qualifications profile: </a:t>
            </a:r>
            <a:r>
              <a:rPr lang="en-GB" altLang="en-US" dirty="0">
                <a:hlinkClick r:id="rId3"/>
              </a:rPr>
              <a:t>http://www.luminafoundation.org/publications/The_Degree_Qualifications_Profile.pdf</a:t>
            </a:r>
            <a:endParaRPr lang="en-IE"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9FE31FF5-8C7F-0541-9F02-56DA5E44EC23}" type="slidenum">
              <a:rPr lang="en-IE" altLang="en-US">
                <a:latin typeface="Arial" charset="0"/>
              </a:rPr>
              <a:pPr eaLnBrk="1" hangingPunct="1">
                <a:spcBef>
                  <a:spcPct val="0"/>
                </a:spcBef>
              </a:pPr>
              <a:t>36</a:t>
            </a:fld>
            <a:endParaRPr lang="en-IE" altLang="en-US">
              <a:latin typeface="Arial" charset="0"/>
            </a:endParaRPr>
          </a:p>
        </p:txBody>
      </p:sp>
    </p:spTree>
    <p:extLst>
      <p:ext uri="{BB962C8B-B14F-4D97-AF65-F5344CB8AC3E}">
        <p14:creationId xmlns:p14="http://schemas.microsoft.com/office/powerpoint/2010/main" val="880639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37</a:t>
            </a:fld>
            <a:endParaRPr lang="en-IE" dirty="0"/>
          </a:p>
        </p:txBody>
      </p:sp>
    </p:spTree>
    <p:extLst>
      <p:ext uri="{BB962C8B-B14F-4D97-AF65-F5344CB8AC3E}">
        <p14:creationId xmlns:p14="http://schemas.microsoft.com/office/powerpoint/2010/main" val="2124869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xfrm>
            <a:off x="404813" y="4676080"/>
            <a:ext cx="5738043" cy="37821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n-GB" altLang="en-US" sz="1800" dirty="0">
              <a:ea typeface="ＭＳ Ｐゴシック" charset="-128"/>
            </a:endParaRPr>
          </a:p>
          <a:p>
            <a:pPr algn="just">
              <a:spcBef>
                <a:spcPts val="475"/>
              </a:spcBef>
            </a:pPr>
            <a:r>
              <a:rPr lang="en-GB" altLang="en-US" i="1" dirty="0"/>
              <a:t>COLLEGE GUIDES</a:t>
            </a:r>
            <a:r>
              <a:rPr lang="en-GB" altLang="en-US" dirty="0"/>
              <a:t>: fulfil public service role, helping and informing domestic undergraduate students and their parents, e.g. </a:t>
            </a:r>
            <a:r>
              <a:rPr lang="en-GB" altLang="en-US" i="1" dirty="0"/>
              <a:t>Best University Guide</a:t>
            </a:r>
            <a:r>
              <a:rPr lang="en-GB" altLang="en-US" dirty="0"/>
              <a:t>:</a:t>
            </a:r>
          </a:p>
          <a:p>
            <a:pPr lvl="1" algn="just">
              <a:spcBef>
                <a:spcPts val="475"/>
              </a:spcBef>
            </a:pPr>
            <a:r>
              <a:rPr lang="en-IE" altLang="en-US" dirty="0"/>
              <a:t>Market grown in response to rising costs, student mobility, and importance attached to qualification for future career opportunities and quality of life; </a:t>
            </a:r>
          </a:p>
          <a:p>
            <a:pPr lvl="1" algn="just">
              <a:spcBef>
                <a:spcPts val="475"/>
              </a:spcBef>
            </a:pPr>
            <a:r>
              <a:rPr lang="en-IE" altLang="en-US" dirty="0"/>
              <a:t>Information varies but broadly about the overall student experience, e.g. student housing, social life, costs to resources and education/teaching quality. </a:t>
            </a:r>
          </a:p>
          <a:p>
            <a:pPr algn="just">
              <a:spcBef>
                <a:spcPts val="475"/>
              </a:spcBef>
            </a:pPr>
            <a:r>
              <a:rPr lang="en-GB" altLang="en-US" i="1" dirty="0"/>
              <a:t>OPEN SOURCE/SOCIAL NETWORKING: </a:t>
            </a:r>
            <a:r>
              <a:rPr lang="en-GB" altLang="en-US" dirty="0"/>
              <a:t>Technology is increasing</a:t>
            </a:r>
            <a:r>
              <a:rPr lang="en-IE" altLang="en-US" dirty="0"/>
              <a:t> public accessibility and transparency of information and scientific communication</a:t>
            </a:r>
          </a:p>
          <a:p>
            <a:pPr lvl="1" algn="just">
              <a:spcBef>
                <a:spcPts val="475"/>
              </a:spcBef>
            </a:pPr>
            <a:r>
              <a:rPr lang="en-IE" altLang="en-US" dirty="0"/>
              <a:t>Putting </a:t>
            </a:r>
            <a:r>
              <a:rPr lang="en-GB" altLang="en-US" dirty="0"/>
              <a:t>information and research directly into hands of students, employers, peers and the general public, by-passing rankings and HEIs;</a:t>
            </a:r>
          </a:p>
          <a:p>
            <a:pPr lvl="1" algn="just">
              <a:spcBef>
                <a:spcPts val="475"/>
              </a:spcBef>
            </a:pPr>
            <a:r>
              <a:rPr lang="en-GB" altLang="en-US" dirty="0"/>
              <a:t>Public databases:  </a:t>
            </a:r>
            <a:r>
              <a:rPr lang="en-GB" altLang="en-US" i="1" dirty="0"/>
              <a:t>My University</a:t>
            </a:r>
            <a:r>
              <a:rPr lang="en-GB" altLang="en-US" dirty="0"/>
              <a:t> (</a:t>
            </a:r>
            <a:r>
              <a:rPr lang="en-GB" altLang="en-US" dirty="0">
                <a:hlinkClick r:id="rId3"/>
              </a:rPr>
              <a:t>http://myuniversity.gov.au/</a:t>
            </a:r>
            <a:r>
              <a:rPr lang="en-GB" altLang="en-US" dirty="0"/>
              <a:t>); </a:t>
            </a:r>
            <a:r>
              <a:rPr lang="en-GB" altLang="en-US" i="1" dirty="0"/>
              <a:t>Catalan university performance</a:t>
            </a:r>
            <a:r>
              <a:rPr lang="en-GB" altLang="en-US" dirty="0"/>
              <a:t> </a:t>
            </a:r>
            <a:r>
              <a:rPr lang="en-GB" altLang="en-US" u="sng" dirty="0">
                <a:hlinkClick r:id="rId4"/>
              </a:rPr>
              <a:t>http://winddat.aqu.cat/</a:t>
            </a:r>
            <a:endParaRPr lang="en-GB" altLang="en-US" dirty="0"/>
          </a:p>
          <a:p>
            <a:pPr lvl="1" algn="just">
              <a:spcBef>
                <a:spcPts val="475"/>
              </a:spcBef>
            </a:pPr>
            <a:r>
              <a:rPr lang="en-GB" altLang="en-US" dirty="0"/>
              <a:t>Examples: social networking and internet  forums (e.g. Facebook, Rate-my-professor, </a:t>
            </a:r>
            <a:r>
              <a:rPr lang="en-GB" altLang="en-US" dirty="0" err="1"/>
              <a:t>TripAdvisor</a:t>
            </a:r>
            <a:r>
              <a:rPr lang="en-GB" altLang="en-US" dirty="0"/>
              <a:t>), digital repositories, </a:t>
            </a:r>
            <a:r>
              <a:rPr lang="en-IE" altLang="en-US" dirty="0"/>
              <a:t>Web‐based tools, (e.g. Google Scholar, </a:t>
            </a:r>
            <a:r>
              <a:rPr lang="en-IE" altLang="en-US" dirty="0" err="1"/>
              <a:t>Webometrics</a:t>
            </a:r>
            <a:r>
              <a:rPr lang="en-IE" altLang="en-US" dirty="0"/>
              <a:t>), Open source;</a:t>
            </a:r>
          </a:p>
          <a:p>
            <a:pPr lvl="1"/>
            <a:endParaRPr lang="en-GB" altLang="en-US" sz="1800" dirty="0" smtClean="0">
              <a:ea typeface="ＭＳ Ｐゴシック" charset="-128"/>
            </a:endParaRPr>
          </a:p>
          <a:p>
            <a:endParaRPr lang="en-IE"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07127E21-2DAF-1447-82CC-CF3FB3C9E25F}" type="slidenum">
              <a:rPr lang="en-IE" altLang="en-US">
                <a:latin typeface="Arial" charset="0"/>
              </a:rPr>
              <a:pPr eaLnBrk="1" hangingPunct="1">
                <a:spcBef>
                  <a:spcPct val="0"/>
                </a:spcBef>
              </a:pPr>
              <a:t>38</a:t>
            </a:fld>
            <a:endParaRPr lang="en-IE" altLang="en-US">
              <a:latin typeface="Arial" charset="0"/>
            </a:endParaRPr>
          </a:p>
        </p:txBody>
      </p:sp>
    </p:spTree>
    <p:extLst>
      <p:ext uri="{BB962C8B-B14F-4D97-AF65-F5344CB8AC3E}">
        <p14:creationId xmlns:p14="http://schemas.microsoft.com/office/powerpoint/2010/main" val="1295863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IE" sz="2000" dirty="0" smtClean="0"/>
              <a:t>Cross-jurisdictional comparisons remain but social-networking/new formats pose challenges for HE as  it places control into user’s hands;</a:t>
            </a:r>
          </a:p>
          <a:p>
            <a:pPr marL="342900" lvl="1" indent="-342900" defTabSz="914400" eaLnBrk="0" hangingPunct="0">
              <a:spcBef>
                <a:spcPct val="30000"/>
              </a:spcBef>
              <a:buFont typeface="Arial" panose="020B0604020202020204" pitchFamily="34" charset="0"/>
              <a:buChar char="•"/>
              <a:defRPr/>
            </a:pPr>
            <a:endParaRPr lang="en-GB" sz="2000" i="1" dirty="0" smtClean="0"/>
          </a:p>
          <a:p>
            <a:pPr marL="342900" lvl="1" indent="-342900" defTabSz="914400" eaLnBrk="0" hangingPunct="0">
              <a:spcBef>
                <a:spcPct val="30000"/>
              </a:spcBef>
              <a:buFont typeface="Arial" panose="020B0604020202020204" pitchFamily="34" charset="0"/>
              <a:buChar char="•"/>
              <a:defRPr/>
            </a:pPr>
            <a:r>
              <a:rPr lang="en-GB" sz="2000" i="1" dirty="0" smtClean="0"/>
              <a:t>Student Trip-Advisor</a:t>
            </a:r>
          </a:p>
          <a:p>
            <a:pPr marL="742950" lvl="2" indent="-342900" defTabSz="914400" eaLnBrk="0" hangingPunct="0">
              <a:spcBef>
                <a:spcPct val="30000"/>
              </a:spcBef>
              <a:buFont typeface="Arial" panose="020B0604020202020204" pitchFamily="34" charset="0"/>
              <a:buChar char="•"/>
              <a:defRPr/>
            </a:pPr>
            <a:r>
              <a:rPr lang="en-GB" sz="1600" i="1" dirty="0" smtClean="0"/>
              <a:t>Rate-my-professor</a:t>
            </a:r>
          </a:p>
          <a:p>
            <a:pPr marL="742950" lvl="2" indent="-342900" defTabSz="914400" eaLnBrk="0" hangingPunct="0">
              <a:spcBef>
                <a:spcPct val="30000"/>
              </a:spcBef>
              <a:buFont typeface="Arial" panose="020B0604020202020204" pitchFamily="34" charset="0"/>
              <a:buChar char="•"/>
              <a:defRPr/>
            </a:pPr>
            <a:r>
              <a:rPr lang="en-GB" sz="1600" i="1" dirty="0" smtClean="0"/>
              <a:t>Student Review </a:t>
            </a:r>
          </a:p>
          <a:p>
            <a:pPr marL="742950" lvl="2" indent="-342900" defTabSz="914400" eaLnBrk="0" hangingPunct="0">
              <a:spcBef>
                <a:spcPct val="30000"/>
              </a:spcBef>
              <a:buFont typeface="Arial" panose="020B0604020202020204" pitchFamily="34" charset="0"/>
              <a:buChar char="•"/>
              <a:defRPr/>
            </a:pPr>
            <a:r>
              <a:rPr lang="en-GB" sz="1600" i="1" dirty="0" smtClean="0"/>
              <a:t>Etc. </a:t>
            </a:r>
          </a:p>
          <a:p>
            <a:endParaRPr lang="en-IE" dirty="0"/>
          </a:p>
        </p:txBody>
      </p:sp>
      <p:sp>
        <p:nvSpPr>
          <p:cNvPr id="4" name="Slide Number Placeholder 3"/>
          <p:cNvSpPr>
            <a:spLocks noGrp="1"/>
          </p:cNvSpPr>
          <p:nvPr>
            <p:ph type="sldNum" sz="quarter" idx="10"/>
          </p:nvPr>
        </p:nvSpPr>
        <p:spPr/>
        <p:txBody>
          <a:bodyPr/>
          <a:lstStyle/>
          <a:p>
            <a:pPr>
              <a:defRPr/>
            </a:pPr>
            <a:fld id="{E0E0F6BA-1B74-4E37-8914-991E41A0F092}" type="slidenum">
              <a:rPr lang="en-IE" smtClean="0"/>
              <a:pPr>
                <a:defRPr/>
              </a:pPr>
              <a:t>39</a:t>
            </a:fld>
            <a:endParaRPr lang="en-IE" dirty="0"/>
          </a:p>
        </p:txBody>
      </p:sp>
    </p:spTree>
    <p:extLst>
      <p:ext uri="{BB962C8B-B14F-4D97-AF65-F5344CB8AC3E}">
        <p14:creationId xmlns:p14="http://schemas.microsoft.com/office/powerpoint/2010/main" val="139486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40</a:t>
            </a:fld>
            <a:endParaRPr lang="en-IE" dirty="0"/>
          </a:p>
        </p:txBody>
      </p:sp>
    </p:spTree>
    <p:extLst>
      <p:ext uri="{BB962C8B-B14F-4D97-AF65-F5344CB8AC3E}">
        <p14:creationId xmlns:p14="http://schemas.microsoft.com/office/powerpoint/2010/main" val="151262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4</a:t>
            </a:fld>
            <a:endParaRPr lang="en-IE" dirty="0"/>
          </a:p>
        </p:txBody>
      </p:sp>
    </p:spTree>
    <p:extLst>
      <p:ext uri="{BB962C8B-B14F-4D97-AF65-F5344CB8AC3E}">
        <p14:creationId xmlns:p14="http://schemas.microsoft.com/office/powerpoint/2010/main" val="873105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xfrm>
            <a:off x="285750" y="4343400"/>
            <a:ext cx="6143625" cy="4462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300"/>
              </a:spcBef>
              <a:spcAft>
                <a:spcPts val="300"/>
              </a:spcAft>
            </a:pPr>
            <a:endParaRPr lang="en-IE" altLang="en-US"/>
          </a:p>
          <a:p>
            <a:pPr eaLnBrk="1" hangingPunct="1">
              <a:spcBef>
                <a:spcPts val="300"/>
              </a:spcBef>
              <a:spcAft>
                <a:spcPts val="300"/>
              </a:spcAft>
            </a:pPr>
            <a:r>
              <a:rPr lang="en-IE" altLang="en-US"/>
              <a:t>See Francisco Marmeljo paper in Penang:</a:t>
            </a:r>
          </a:p>
          <a:p>
            <a:pPr eaLnBrk="1" hangingPunct="1">
              <a:spcBef>
                <a:spcPts val="300"/>
              </a:spcBef>
              <a:spcAft>
                <a:spcPts val="300"/>
              </a:spcAft>
            </a:pPr>
            <a:endParaRPr lang="en-IE" altLang="en-US"/>
          </a:p>
          <a:p>
            <a:pPr eaLnBrk="1" hangingPunct="1">
              <a:spcBef>
                <a:spcPts val="300"/>
              </a:spcBef>
              <a:spcAft>
                <a:spcPts val="300"/>
              </a:spcAft>
            </a:pPr>
            <a:r>
              <a:rPr lang="en-IE" altLang="en-US"/>
              <a:t>While elite benefit from public system, lower socio-economic groups are forced to pay fees at for-profit institutions. </a:t>
            </a:r>
          </a:p>
          <a:p>
            <a:pPr eaLnBrk="1" hangingPunct="1">
              <a:spcBef>
                <a:spcPts val="300"/>
              </a:spcBef>
              <a:spcAft>
                <a:spcPts val="300"/>
              </a:spcAft>
            </a:pPr>
            <a:endParaRPr lang="en-IE" altLang="en-US"/>
          </a:p>
          <a:p>
            <a:pPr eaLnBrk="1" hangingPunct="1">
              <a:spcBef>
                <a:spcPts val="300"/>
              </a:spcBef>
              <a:spcAft>
                <a:spcPts val="300"/>
              </a:spcAft>
            </a:pPr>
            <a:endParaRPr lang="en-IE" altLang="en-US"/>
          </a:p>
          <a:p>
            <a:pPr eaLnBrk="1" hangingPunct="1">
              <a:spcBef>
                <a:spcPts val="300"/>
              </a:spcBef>
              <a:spcAft>
                <a:spcPts val="300"/>
              </a:spcAft>
            </a:pPr>
            <a:r>
              <a:rPr lang="en-IE" altLang="en-US"/>
              <a:t>In many developed countries, there is increasing differentiation between private, selective, research, elite universities and public, recruiting, teaching, mass HEIs. In other (developing) countries, the gap is widening between public, selective, research, elite universities and for-profit private, teaching mass HEIs. In other words, socio-economically disadvantaged or weaker students or students whose participation is restricted by life’s circumstances are forced to attend less resourced public or fee-paying for-profit institutions. </a:t>
            </a:r>
            <a:endParaRPr lang="en-IE" altLang="en-US" b="1"/>
          </a:p>
          <a:p>
            <a:pPr eaLnBrk="1" hangingPunct="1">
              <a:spcBef>
                <a:spcPts val="300"/>
              </a:spcBef>
              <a:spcAft>
                <a:spcPts val="300"/>
              </a:spcAft>
            </a:pPr>
            <a:endParaRPr lang="en-IE" altLang="en-US"/>
          </a:p>
          <a:p>
            <a:pPr eaLnBrk="1" hangingPunct="1">
              <a:spcBef>
                <a:spcPts val="300"/>
              </a:spcBef>
              <a:spcAft>
                <a:spcPts val="300"/>
              </a:spcAft>
            </a:pPr>
            <a:endParaRPr lang="en-IE"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D352E47-15E8-BD43-86A7-F83AC54B0C2D}" type="slidenum">
              <a:rPr lang="en-US" altLang="en-US"/>
              <a:pPr eaLnBrk="1" hangingPunct="1"/>
              <a:t>41</a:t>
            </a:fld>
            <a:endParaRPr lang="en-US" altLang="en-US"/>
          </a:p>
        </p:txBody>
      </p:sp>
    </p:spTree>
    <p:extLst>
      <p:ext uri="{BB962C8B-B14F-4D97-AF65-F5344CB8AC3E}">
        <p14:creationId xmlns:p14="http://schemas.microsoft.com/office/powerpoint/2010/main" val="1583617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42</a:t>
            </a:fld>
            <a:endParaRPr lang="en-IE" dirty="0"/>
          </a:p>
        </p:txBody>
      </p:sp>
    </p:spTree>
    <p:extLst>
      <p:ext uri="{BB962C8B-B14F-4D97-AF65-F5344CB8AC3E}">
        <p14:creationId xmlns:p14="http://schemas.microsoft.com/office/powerpoint/2010/main" val="1799391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Calhoun (2006, 19) argues that public support for higher education is only given and maintained according to its capacity and capability, and willingness, to “educate citizens in general, to share knowledge, to distribute it as widely as possible in accord with publically articulated purposes”. </a:t>
            </a:r>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43</a:t>
            </a:fld>
            <a:endParaRPr lang="en-IE" dirty="0"/>
          </a:p>
        </p:txBody>
      </p:sp>
    </p:spTree>
    <p:extLst>
      <p:ext uri="{BB962C8B-B14F-4D97-AF65-F5344CB8AC3E}">
        <p14:creationId xmlns:p14="http://schemas.microsoft.com/office/powerpoint/2010/main" val="1551985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Calhoun (2006, 19) argues that public support for higher education is only given and maintained according to its capacity and capability, and willingness, to “educate citizens in general, to share knowledge, to distribute it as widely as possible in accord with publically articulated purposes”. </a:t>
            </a:r>
            <a:endParaRPr lang="en-IE" dirty="0" smtClean="0"/>
          </a:p>
          <a:p>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44</a:t>
            </a:fld>
            <a:endParaRPr lang="en-IE" dirty="0"/>
          </a:p>
        </p:txBody>
      </p:sp>
    </p:spTree>
    <p:extLst>
      <p:ext uri="{BB962C8B-B14F-4D97-AF65-F5344CB8AC3E}">
        <p14:creationId xmlns:p14="http://schemas.microsoft.com/office/powerpoint/2010/main" val="261983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a:spcBef>
                <a:spcPct val="0"/>
              </a:spcBef>
            </a:pPr>
            <a:fld id="{56C06148-91E7-DC43-BAD5-D218E5B0DC01}" type="slidenum">
              <a:rPr lang="en-IE" altLang="en-US">
                <a:latin typeface="Arial" charset="0"/>
              </a:rPr>
              <a:pPr>
                <a:spcBef>
                  <a:spcPct val="0"/>
                </a:spcBef>
              </a:pPr>
              <a:t>45</a:t>
            </a:fld>
            <a:endParaRPr lang="en-IE" altLang="en-US">
              <a:latin typeface="Arial" charset="0"/>
            </a:endParaRPr>
          </a:p>
        </p:txBody>
      </p:sp>
    </p:spTree>
    <p:extLst>
      <p:ext uri="{BB962C8B-B14F-4D97-AF65-F5344CB8AC3E}">
        <p14:creationId xmlns:p14="http://schemas.microsoft.com/office/powerpoint/2010/main" val="103534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EE682C4C-CF19-B741-BEEF-4561A5583C0A}" type="slidenum">
              <a:rPr lang="en-IE" altLang="en-US">
                <a:latin typeface="Arial" charset="0"/>
              </a:rPr>
              <a:pPr eaLnBrk="1" hangingPunct="1">
                <a:spcBef>
                  <a:spcPct val="0"/>
                </a:spcBef>
              </a:pPr>
              <a:t>5</a:t>
            </a:fld>
            <a:endParaRPr lang="en-IE" altLang="en-US" dirty="0">
              <a:latin typeface="Arial" charset="0"/>
            </a:endParaRPr>
          </a:p>
        </p:txBody>
      </p:sp>
    </p:spTree>
    <p:extLst>
      <p:ext uri="{BB962C8B-B14F-4D97-AF65-F5344CB8AC3E}">
        <p14:creationId xmlns:p14="http://schemas.microsoft.com/office/powerpoint/2010/main" val="1823067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altLang="en-US" dirty="0"/>
              <a:t>Key: THE-QS = Times Higher QS World Ranking 2003-2009; ARWU = Academic Ranking of World Universities 2003-; QS World University Ranking 2010-; TH-TR = Times Higher Thompson Reuters World Ranking 2010 -; </a:t>
            </a:r>
            <a:r>
              <a:rPr lang="en-IE" altLang="en-US" dirty="0" err="1"/>
              <a:t>Webometrics</a:t>
            </a:r>
            <a:r>
              <a:rPr lang="en-IE" altLang="en-US" dirty="0"/>
              <a:t> 2004-; </a:t>
            </a:r>
            <a:r>
              <a:rPr lang="en-IE" altLang="en-US" dirty="0" err="1"/>
              <a:t>SCImago</a:t>
            </a:r>
            <a:r>
              <a:rPr lang="en-IE" altLang="en-US" dirty="0"/>
              <a:t> 2009-.  </a:t>
            </a:r>
            <a:endParaRPr lang="en-IE" altLang="en-US" b="1" dirty="0"/>
          </a:p>
          <a:p>
            <a:r>
              <a:rPr lang="en-IE" altLang="en-US" dirty="0"/>
              <a:t>Note: THE-QS is combined with QS for 2011 as the methodology is broadly similar; THE-TR is omitted as it was only established in 2010. </a:t>
            </a:r>
          </a:p>
          <a:p>
            <a:endParaRPr lang="en-IE"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22E4823-CC6C-874B-AA3E-9FF72A19B12C}" type="slidenum">
              <a:rPr lang="en-IE" altLang="en-US"/>
              <a:pPr eaLnBrk="1" hangingPunct="1"/>
              <a:t>6</a:t>
            </a:fld>
            <a:endParaRPr lang="en-IE" altLang="en-US"/>
          </a:p>
        </p:txBody>
      </p:sp>
    </p:spTree>
    <p:extLst>
      <p:ext uri="{BB962C8B-B14F-4D97-AF65-F5344CB8AC3E}">
        <p14:creationId xmlns:p14="http://schemas.microsoft.com/office/powerpoint/2010/main" val="213202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GB" altLang="en-US" dirty="0"/>
              <a:t>The top 100 universities represent less than 0.5 percent of the current total of almost 18,000 HEIs; this represents approximately 0.4 percent of the total world population of 196 million tertiary students (UIS, 2012). </a:t>
            </a:r>
            <a:endParaRPr lang="en-GB" altLang="en-US" dirty="0" smtClean="0"/>
          </a:p>
          <a:p>
            <a:endParaRPr lang="en-GB" altLang="en-US" dirty="0" smtClean="0"/>
          </a:p>
          <a:p>
            <a:r>
              <a:rPr lang="en-GB" altLang="en-US" dirty="0" smtClean="0"/>
              <a:t>Evidence </a:t>
            </a:r>
            <a:r>
              <a:rPr lang="en-GB" altLang="en-US" dirty="0"/>
              <a:t>shows that as demand for higher education grows worldwide, selectivity is accelerating. </a:t>
            </a:r>
            <a:endParaRPr lang="en-GB" altLang="en-US"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GB" altLang="en-US" dirty="0" smtClean="0">
                <a:ea typeface="MS PGothic" charset="-128"/>
              </a:rPr>
              <a:t>This is because while overall student numbers are increasing, student numbers amongst top 100 is relatively stable – thus leading to a decreasing overall % of total students. </a:t>
            </a:r>
          </a:p>
          <a:p>
            <a:endParaRPr lang="en-US" altLang="en-US" dirty="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a:spcBef>
                <a:spcPct val="0"/>
              </a:spcBef>
            </a:pPr>
            <a:fld id="{9BBB9747-0A73-D747-B1F6-387D88C5D066}" type="slidenum">
              <a:rPr lang="en-IE" altLang="en-US">
                <a:latin typeface="Arial" charset="0"/>
                <a:ea typeface="MS PGothic" charset="-128"/>
              </a:rPr>
              <a:pPr>
                <a:spcBef>
                  <a:spcPct val="0"/>
                </a:spcBef>
              </a:pPr>
              <a:t>7</a:t>
            </a:fld>
            <a:endParaRPr lang="en-IE" altLang="en-US" dirty="0">
              <a:latin typeface="Arial" charset="0"/>
              <a:ea typeface="MS PGothic" charset="-128"/>
            </a:endParaRPr>
          </a:p>
        </p:txBody>
      </p:sp>
    </p:spTree>
    <p:extLst>
      <p:ext uri="{BB962C8B-B14F-4D97-AF65-F5344CB8AC3E}">
        <p14:creationId xmlns:p14="http://schemas.microsoft.com/office/powerpoint/2010/main" val="107006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32B55F39-AC3D-2045-AC70-9680AB3F770E}" type="slidenum">
              <a:rPr lang="en-IE" altLang="en-US">
                <a:latin typeface="Arial" charset="0"/>
              </a:rPr>
              <a:pPr eaLnBrk="1" hangingPunct="1">
                <a:spcBef>
                  <a:spcPct val="0"/>
                </a:spcBef>
              </a:pPr>
              <a:t>8</a:t>
            </a:fld>
            <a:endParaRPr lang="en-IE" altLang="en-US" dirty="0">
              <a:latin typeface="Arial" charset="0"/>
            </a:endParaRPr>
          </a:p>
        </p:txBody>
      </p:sp>
    </p:spTree>
    <p:extLst>
      <p:ext uri="{BB962C8B-B14F-4D97-AF65-F5344CB8AC3E}">
        <p14:creationId xmlns:p14="http://schemas.microsoft.com/office/powerpoint/2010/main" val="202784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pPr>
              <a:defRPr/>
            </a:pPr>
            <a:fld id="{B3819D75-D9A9-4C36-91EF-C1320C395DBD}" type="slidenum">
              <a:rPr lang="en-IE" smtClean="0"/>
              <a:pPr>
                <a:defRPr/>
              </a:pPr>
              <a:t>9</a:t>
            </a:fld>
            <a:endParaRPr lang="en-IE" dirty="0"/>
          </a:p>
        </p:txBody>
      </p:sp>
    </p:spTree>
    <p:extLst>
      <p:ext uri="{BB962C8B-B14F-4D97-AF65-F5344CB8AC3E}">
        <p14:creationId xmlns:p14="http://schemas.microsoft.com/office/powerpoint/2010/main" val="193761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LogoPair.png"/>
          <p:cNvPicPr>
            <a:picLocks noChangeAspect="1"/>
          </p:cNvPicPr>
          <p:nvPr/>
        </p:nvPicPr>
        <p:blipFill>
          <a:blip r:embed="rId10"/>
          <a:srcRect/>
          <a:stretch>
            <a:fillRect/>
          </a:stretch>
        </p:blipFill>
        <p:spPr bwMode="auto">
          <a:xfrm>
            <a:off x="457200" y="6175375"/>
            <a:ext cx="2617788" cy="5461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E"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smtClean="0"/>
          </a:p>
        </p:txBody>
      </p:sp>
      <p:grpSp>
        <p:nvGrpSpPr>
          <p:cNvPr id="1029" name="Group 8"/>
          <p:cNvGrpSpPr>
            <a:grpSpLocks/>
          </p:cNvGrpSpPr>
          <p:nvPr/>
        </p:nvGrpSpPr>
        <p:grpSpPr bwMode="auto">
          <a:xfrm>
            <a:off x="354013" y="1512888"/>
            <a:ext cx="8496300" cy="4321175"/>
            <a:chOff x="624" y="1488"/>
            <a:chExt cx="5040" cy="2590"/>
          </a:xfrm>
        </p:grpSpPr>
        <p:cxnSp>
          <p:nvCxnSpPr>
            <p:cNvPr id="1031" name="AutoShape 9"/>
            <p:cNvCxnSpPr>
              <a:cxnSpLocks noChangeAspect="1" noChangeShapeType="1"/>
            </p:cNvCxnSpPr>
            <p:nvPr/>
          </p:nvCxnSpPr>
          <p:spPr bwMode="auto">
            <a:xfrm>
              <a:off x="624" y="1488"/>
              <a:ext cx="1" cy="2590"/>
            </a:xfrm>
            <a:prstGeom prst="straightConnector1">
              <a:avLst/>
            </a:prstGeom>
            <a:noFill/>
            <a:ln w="12700">
              <a:solidFill>
                <a:srgbClr val="65CC33"/>
              </a:solidFill>
              <a:round/>
              <a:headEnd/>
              <a:tailEnd/>
            </a:ln>
          </p:spPr>
        </p:cxnSp>
        <p:cxnSp>
          <p:nvCxnSpPr>
            <p:cNvPr id="1032" name="AutoShape 10"/>
            <p:cNvCxnSpPr>
              <a:cxnSpLocks noChangeShapeType="1"/>
            </p:cNvCxnSpPr>
            <p:nvPr/>
          </p:nvCxnSpPr>
          <p:spPr bwMode="auto">
            <a:xfrm>
              <a:off x="624" y="1488"/>
              <a:ext cx="5040" cy="1"/>
            </a:xfrm>
            <a:prstGeom prst="straightConnector1">
              <a:avLst/>
            </a:prstGeom>
            <a:noFill/>
            <a:ln w="12700">
              <a:solidFill>
                <a:srgbClr val="65CC33"/>
              </a:solidFill>
              <a:round/>
              <a:headEnd/>
              <a:tailEnd/>
            </a:ln>
          </p:spPr>
        </p:cxnSp>
      </p:grpSp>
      <p:sp>
        <p:nvSpPr>
          <p:cNvPr id="11" name="Slide Number Placeholder 5"/>
          <p:cNvSpPr txBox="1">
            <a:spLocks/>
          </p:cNvSpPr>
          <p:nvPr/>
        </p:nvSpPr>
        <p:spPr>
          <a:xfrm>
            <a:off x="6553200" y="6324600"/>
            <a:ext cx="2133600" cy="365125"/>
          </a:xfrm>
          <a:prstGeom prst="rect">
            <a:avLst/>
          </a:prstGeom>
          <a:ln>
            <a:noFill/>
          </a:ln>
        </p:spPr>
        <p:txBody>
          <a:bodyPr anchor="ctr"/>
          <a:lstStyle>
            <a:lvl1pPr algn="r">
              <a:defRPr sz="1000">
                <a:solidFill>
                  <a:schemeClr val="tx1">
                    <a:tint val="75000"/>
                  </a:schemeClr>
                </a:solidFill>
              </a:defRPr>
            </a:lvl1pPr>
          </a:lstStyle>
          <a:p>
            <a:pPr fontAlgn="auto">
              <a:spcBef>
                <a:spcPts val="0"/>
              </a:spcBef>
              <a:spcAft>
                <a:spcPts val="0"/>
              </a:spcAft>
              <a:defRPr/>
            </a:pPr>
            <a:r>
              <a:rPr lang="en-US" dirty="0" smtClean="0">
                <a:latin typeface="+mn-lt"/>
                <a:cs typeface="+mn-cs"/>
              </a:rPr>
              <a:t>www.dit.ie/researchandenterprise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www.finheec.fi/en" TargetMode="External"/><Relationship Id="rId4" Type="http://schemas.openxmlformats.org/officeDocument/2006/relationships/image" Target="../media/image11.png"/><Relationship Id="rId5" Type="http://schemas.openxmlformats.org/officeDocument/2006/relationships/hyperlink" Target="http://www.eua.be/iep.aspx" TargetMode="External"/><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hyperlink" Target="http://www.qqi.ie/" TargetMode="External"/><Relationship Id="rId10" Type="http://schemas.openxmlformats.org/officeDocument/2006/relationships/image" Target="../media/image15.png"/><Relationship Id="rId11"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8.tif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hyperlink" Target="http://www.qilt.edu.au)/" TargetMode="External"/><Relationship Id="rId4" Type="http://schemas.openxmlformats.org/officeDocument/2006/relationships/hyperlink" Target="http://www.qilt.edu.au/" TargetMode="External"/><Relationship Id="rId5" Type="http://schemas.openxmlformats.org/officeDocument/2006/relationships/image" Target="../media/image22.tiff"/><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hyperlink" Target="mailto:Ellen.hazelkorn@dit.ie" TargetMode="External"/><Relationship Id="rId4" Type="http://schemas.openxmlformats.org/officeDocument/2006/relationships/hyperlink" Target="http://www.dit.ie/hepru" TargetMode="External"/><Relationship Id="rId5" Type="http://schemas.openxmlformats.org/officeDocument/2006/relationships/hyperlink" Target="https://www.researchgate.net/profile/Ellen_Hazelkorn" TargetMode="External"/><Relationship Id="rId6"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844824"/>
            <a:ext cx="7772400" cy="1872207"/>
          </a:xfrm>
        </p:spPr>
        <p:txBody>
          <a:bodyPr/>
          <a:lstStyle/>
          <a:p>
            <a:pPr>
              <a:defRPr/>
            </a:pPr>
            <a:r>
              <a:rPr lang="en-GB" sz="3800" dirty="0" smtClean="0">
                <a:solidFill>
                  <a:srgbClr val="002060"/>
                </a:solidFill>
              </a:rPr>
              <a:t>Rankings </a:t>
            </a:r>
            <a:r>
              <a:rPr lang="en-GB" sz="3800" dirty="0">
                <a:solidFill>
                  <a:srgbClr val="002060"/>
                </a:solidFill>
              </a:rPr>
              <a:t>and the Emergence of New Forms of Accountability</a:t>
            </a:r>
            <a:r>
              <a:rPr lang="en-US" sz="3800" dirty="0">
                <a:solidFill>
                  <a:srgbClr val="002060"/>
                </a:solidFill>
              </a:rPr>
              <a:t> </a:t>
            </a:r>
            <a:endParaRPr lang="en-US" sz="3800" dirty="0" smtClean="0">
              <a:solidFill>
                <a:srgbClr val="002060"/>
              </a:solidFill>
            </a:endParaRPr>
          </a:p>
        </p:txBody>
      </p:sp>
      <p:sp>
        <p:nvSpPr>
          <p:cNvPr id="3" name="Subtitle 2"/>
          <p:cNvSpPr>
            <a:spLocks noGrp="1"/>
          </p:cNvSpPr>
          <p:nvPr>
            <p:ph type="subTitle" idx="1"/>
          </p:nvPr>
        </p:nvSpPr>
        <p:spPr>
          <a:xfrm>
            <a:off x="1371600" y="4581128"/>
            <a:ext cx="6656388" cy="1656184"/>
          </a:xfrm>
        </p:spPr>
        <p:txBody>
          <a:bodyPr rtlCol="0">
            <a:normAutofit fontScale="92500" lnSpcReduction="10000"/>
          </a:bodyPr>
          <a:lstStyle/>
          <a:p>
            <a:pPr>
              <a:spcBef>
                <a:spcPts val="0"/>
              </a:spcBef>
              <a:defRPr/>
            </a:pPr>
            <a:r>
              <a:rPr lang="en-US" sz="2000" dirty="0">
                <a:ea typeface="Verdana" pitchFamily="34" charset="0"/>
                <a:cs typeface="Verdana" pitchFamily="34" charset="0"/>
              </a:rPr>
              <a:t>Professor Ellen Hazelkorn</a:t>
            </a:r>
          </a:p>
          <a:p>
            <a:pPr>
              <a:spcBef>
                <a:spcPts val="0"/>
              </a:spcBef>
              <a:defRPr/>
            </a:pPr>
            <a:r>
              <a:rPr lang="en-IE" sz="2000" dirty="0"/>
              <a:t>Policy Advisor to the Higher Education Authority (Ireland)</a:t>
            </a:r>
            <a:endParaRPr lang="en-GB" sz="2000" dirty="0"/>
          </a:p>
          <a:p>
            <a:pPr>
              <a:spcBef>
                <a:spcPts val="0"/>
              </a:spcBef>
              <a:defRPr/>
            </a:pPr>
            <a:r>
              <a:rPr lang="en-IE" sz="2000" dirty="0"/>
              <a:t>Director, Higher Education Policy Research Unit (HEPRU)</a:t>
            </a:r>
          </a:p>
          <a:p>
            <a:pPr eaLnBrk="1" hangingPunct="1">
              <a:spcBef>
                <a:spcPts val="0"/>
              </a:spcBef>
              <a:spcAft>
                <a:spcPts val="0"/>
              </a:spcAft>
              <a:defRPr/>
            </a:pPr>
            <a:r>
              <a:rPr lang="en-IE" sz="2000" dirty="0" smtClean="0">
                <a:ea typeface="Verdana" pitchFamily="34" charset="0"/>
                <a:cs typeface="Verdana" pitchFamily="34" charset="0"/>
              </a:rPr>
              <a:t>130</a:t>
            </a:r>
            <a:r>
              <a:rPr lang="en-IE" sz="2000" baseline="30000" dirty="0" smtClean="0">
                <a:ea typeface="Verdana" pitchFamily="34" charset="0"/>
                <a:cs typeface="Verdana" pitchFamily="34" charset="0"/>
              </a:rPr>
              <a:t>th</a:t>
            </a:r>
            <a:r>
              <a:rPr lang="en-IE" sz="2000" dirty="0" smtClean="0">
                <a:ea typeface="Verdana" pitchFamily="34" charset="0"/>
                <a:cs typeface="Verdana" pitchFamily="34" charset="0"/>
              </a:rPr>
              <a:t> NEASC  Annual Conference and Meeting</a:t>
            </a:r>
          </a:p>
          <a:p>
            <a:pPr eaLnBrk="1" hangingPunct="1">
              <a:spcBef>
                <a:spcPts val="0"/>
              </a:spcBef>
              <a:spcAft>
                <a:spcPts val="0"/>
              </a:spcAft>
              <a:defRPr/>
            </a:pPr>
            <a:r>
              <a:rPr lang="en-IE" sz="2000" dirty="0" smtClean="0">
                <a:ea typeface="Verdana" pitchFamily="34" charset="0"/>
                <a:cs typeface="Verdana" pitchFamily="34" charset="0"/>
              </a:rPr>
              <a:t>December 2015</a:t>
            </a:r>
          </a:p>
          <a:p>
            <a:pPr eaLnBrk="1" hangingPunct="1">
              <a:spcBef>
                <a:spcPts val="0"/>
              </a:spcBef>
              <a:spcAft>
                <a:spcPts val="0"/>
              </a:spcAft>
              <a:defRPr/>
            </a:pPr>
            <a:r>
              <a:rPr lang="en-IE" sz="2000" dirty="0" smtClean="0">
                <a:ea typeface="Verdana" pitchFamily="34" charset="0"/>
                <a:cs typeface="Verdana" pitchFamily="34" charset="0"/>
              </a:rPr>
              <a:t>Boston</a:t>
            </a:r>
          </a:p>
          <a:p>
            <a:pPr eaLnBrk="1" fontAlgn="auto" hangingPunct="1">
              <a:spcAft>
                <a:spcPts val="0"/>
              </a:spcAft>
              <a:buFont typeface="Arial"/>
              <a:buNone/>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IE" altLang="en-US" sz="3800" dirty="0" smtClean="0">
                <a:solidFill>
                  <a:srgbClr val="002060"/>
                </a:solidFill>
              </a:rPr>
              <a:t>Global Significance</a:t>
            </a:r>
            <a:endParaRPr lang="en-IE" altLang="en-US" sz="3800" dirty="0">
              <a:solidFill>
                <a:srgbClr val="002060"/>
              </a:solidFill>
            </a:endParaRPr>
          </a:p>
        </p:txBody>
      </p:sp>
      <p:sp>
        <p:nvSpPr>
          <p:cNvPr id="7171" name="Content Placeholder 2"/>
          <p:cNvSpPr>
            <a:spLocks noGrp="1"/>
          </p:cNvSpPr>
          <p:nvPr>
            <p:ph idx="1"/>
          </p:nvPr>
        </p:nvSpPr>
        <p:spPr>
          <a:xfrm>
            <a:off x="457200" y="1600200"/>
            <a:ext cx="8362950" cy="4781128"/>
          </a:xfrm>
        </p:spPr>
        <p:txBody>
          <a:bodyPr/>
          <a:lstStyle/>
          <a:p>
            <a:pPr algn="just">
              <a:buFont typeface="Arial" charset="0"/>
              <a:buNone/>
            </a:pPr>
            <a:r>
              <a:rPr lang="en-IE" altLang="en-US" sz="2000" dirty="0"/>
              <a:t>G</a:t>
            </a:r>
            <a:r>
              <a:rPr lang="en-IE" altLang="en-US" sz="2000" dirty="0" smtClean="0"/>
              <a:t>lobal economy critical </a:t>
            </a:r>
            <a:r>
              <a:rPr lang="en-IE" altLang="en-US" sz="2000" dirty="0"/>
              <a:t>to understanding significance and impact:</a:t>
            </a:r>
          </a:p>
          <a:p>
            <a:pPr algn="just"/>
            <a:r>
              <a:rPr lang="en-GB" altLang="en-US" sz="2000" dirty="0"/>
              <a:t>Early years </a:t>
            </a:r>
            <a:r>
              <a:rPr lang="en-GB" altLang="en-US" sz="2000" dirty="0" smtClean="0"/>
              <a:t>associated </a:t>
            </a:r>
            <a:r>
              <a:rPr lang="en-GB" altLang="en-US" sz="2000" dirty="0"/>
              <a:t>with tail-end of long period of economic growth driven by unregulated finance capital;</a:t>
            </a:r>
          </a:p>
          <a:p>
            <a:pPr algn="just"/>
            <a:r>
              <a:rPr lang="en-GB" altLang="en-US" sz="2000" dirty="0"/>
              <a:t>Latter years marked by lingering effects of </a:t>
            </a:r>
            <a:r>
              <a:rPr lang="en-GB" altLang="en-US" sz="2000" dirty="0" smtClean="0"/>
              <a:t>global economic crisis – and search for sustained recovery and economic growth:</a:t>
            </a:r>
            <a:endParaRPr lang="en-GB" altLang="en-US" sz="2000" dirty="0"/>
          </a:p>
          <a:p>
            <a:pPr lvl="1" algn="just"/>
            <a:r>
              <a:rPr lang="en-IE" altLang="en-US" sz="2000" dirty="0" smtClean="0"/>
              <a:t>Intensification of </a:t>
            </a:r>
            <a:r>
              <a:rPr lang="en-GB" altLang="en-US" sz="2000" dirty="0" smtClean="0"/>
              <a:t>competition </a:t>
            </a:r>
            <a:r>
              <a:rPr lang="en-IE" altLang="en-US" sz="2000" dirty="0" smtClean="0"/>
              <a:t>for a greater share of mobile capital and talent;</a:t>
            </a:r>
          </a:p>
          <a:p>
            <a:pPr lvl="1" algn="just"/>
            <a:r>
              <a:rPr lang="en-IE" altLang="en-US" sz="2000" dirty="0" smtClean="0"/>
              <a:t>Noticeable shifts in “world order”;</a:t>
            </a:r>
          </a:p>
          <a:p>
            <a:pPr lvl="1" algn="just"/>
            <a:r>
              <a:rPr lang="en-IE" altLang="en-US" sz="2000" dirty="0" smtClean="0"/>
              <a:t>Significant demographic changes;</a:t>
            </a:r>
          </a:p>
          <a:p>
            <a:pPr lvl="1" algn="just"/>
            <a:r>
              <a:rPr lang="en-IE" altLang="en-US" sz="2000" dirty="0" smtClean="0"/>
              <a:t>R&amp;D investment patterns and geographic imbalances;</a:t>
            </a:r>
          </a:p>
          <a:p>
            <a:pPr lvl="1" algn="just"/>
            <a:r>
              <a:rPr lang="en-IE" altLang="en-US" sz="2000" dirty="0" smtClean="0"/>
              <a:t>HE is big business for nations and institutions;</a:t>
            </a:r>
          </a:p>
          <a:p>
            <a:pPr lvl="2" algn="just"/>
            <a:r>
              <a:rPr lang="en-IE" altLang="en-US" sz="2000" dirty="0" smtClean="0"/>
              <a:t>Internationalisation</a:t>
            </a:r>
          </a:p>
          <a:p>
            <a:pPr lvl="2" algn="just"/>
            <a:r>
              <a:rPr lang="en-IE" altLang="en-US" sz="2000" dirty="0" smtClean="0"/>
              <a:t>Deregulation of HE market: for-private/cross-border providers.</a:t>
            </a:r>
          </a:p>
          <a:p>
            <a:pPr marL="914400" lvl="2" indent="0" algn="just">
              <a:buNone/>
            </a:pPr>
            <a:endParaRPr lang="en-IE" altLang="en-US" sz="1800" dirty="0" smtClean="0"/>
          </a:p>
        </p:txBody>
      </p:sp>
    </p:spTree>
    <p:extLst>
      <p:ext uri="{BB962C8B-B14F-4D97-AF65-F5344CB8AC3E}">
        <p14:creationId xmlns:p14="http://schemas.microsoft.com/office/powerpoint/2010/main" val="5452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IE" sz="3800" dirty="0">
                <a:solidFill>
                  <a:srgbClr val="002060"/>
                </a:solidFill>
              </a:rPr>
              <a:t>Quality </a:t>
            </a:r>
            <a:r>
              <a:rPr lang="en-IE" sz="3800" dirty="0" smtClean="0">
                <a:solidFill>
                  <a:srgbClr val="002060"/>
                </a:solidFill>
              </a:rPr>
              <a:t>now a </a:t>
            </a:r>
            <a:r>
              <a:rPr lang="en-IE" sz="3800" dirty="0">
                <a:solidFill>
                  <a:srgbClr val="002060"/>
                </a:solidFill>
              </a:rPr>
              <a:t>Geopolitical </a:t>
            </a:r>
            <a:r>
              <a:rPr lang="en-IE" sz="3800" dirty="0" smtClean="0">
                <a:solidFill>
                  <a:srgbClr val="002060"/>
                </a:solidFill>
              </a:rPr>
              <a:t>Issue</a:t>
            </a:r>
            <a:endParaRPr lang="en-IE" altLang="en-US" sz="3800" dirty="0"/>
          </a:p>
        </p:txBody>
      </p:sp>
      <p:sp>
        <p:nvSpPr>
          <p:cNvPr id="9219" name="Content Placeholder 2"/>
          <p:cNvSpPr>
            <a:spLocks noGrp="1"/>
          </p:cNvSpPr>
          <p:nvPr>
            <p:ph idx="1"/>
          </p:nvPr>
        </p:nvSpPr>
        <p:spPr>
          <a:xfrm>
            <a:off x="457200" y="1600200"/>
            <a:ext cx="8229600" cy="4637088"/>
          </a:xfrm>
        </p:spPr>
        <p:txBody>
          <a:bodyPr/>
          <a:lstStyle/>
          <a:p>
            <a:pPr algn="just"/>
            <a:r>
              <a:rPr lang="en-IE" altLang="en-US" sz="2000" dirty="0"/>
              <a:t>As globalisation accelerates and market principles intrude further, growing need, arguably out of necessity, to regulate the marketplace;</a:t>
            </a:r>
          </a:p>
          <a:p>
            <a:pPr lvl="1" algn="just"/>
            <a:r>
              <a:rPr lang="en-IE" altLang="en-US" sz="2000" dirty="0">
                <a:ea typeface="ＭＳ Ｐゴシック" charset="-128"/>
                <a:cs typeface="ＭＳ Ｐゴシック" charset="-128"/>
              </a:rPr>
              <a:t>Supra-national governments, national governments/US states, HE agencies, commercial media, HE organisations;</a:t>
            </a:r>
          </a:p>
          <a:p>
            <a:pPr lvl="1" algn="just"/>
            <a:r>
              <a:rPr lang="en-IE" altLang="en-US" sz="2000" dirty="0"/>
              <a:t>Global </a:t>
            </a:r>
            <a:r>
              <a:rPr lang="en-IE" altLang="en-US" sz="2000" dirty="0" smtClean="0"/>
              <a:t>intelligence </a:t>
            </a:r>
            <a:r>
              <a:rPr lang="en-IE" altLang="en-US" sz="2000" dirty="0"/>
              <a:t>business </a:t>
            </a:r>
            <a:r>
              <a:rPr lang="en-IE" altLang="en-US" sz="2000" dirty="0" smtClean="0"/>
              <a:t>leading to common </a:t>
            </a:r>
            <a:r>
              <a:rPr lang="en-IE" altLang="en-US" sz="2000" dirty="0"/>
              <a:t>international data set</a:t>
            </a:r>
            <a:r>
              <a:rPr lang="en-IE" altLang="en-US" sz="2000" dirty="0" smtClean="0"/>
              <a:t>;</a:t>
            </a:r>
          </a:p>
          <a:p>
            <a:pPr lvl="1" algn="just"/>
            <a:r>
              <a:rPr lang="en-IE" altLang="en-US" sz="2000" dirty="0"/>
              <a:t>In global labour market, </a:t>
            </a:r>
            <a:r>
              <a:rPr lang="en-IE" altLang="en-US" sz="2000" dirty="0" smtClean="0"/>
              <a:t>quality credentials are essential for </a:t>
            </a:r>
            <a:r>
              <a:rPr lang="en-IE" altLang="en-US" sz="2000" dirty="0"/>
              <a:t>international recognition. </a:t>
            </a:r>
          </a:p>
          <a:p>
            <a:pPr algn="just"/>
            <a:r>
              <a:rPr lang="en-IE" altLang="en-US" sz="2000" dirty="0" smtClean="0"/>
              <a:t>Greater </a:t>
            </a:r>
            <a:r>
              <a:rPr lang="en-IE" altLang="en-US" sz="2000" dirty="0"/>
              <a:t>government involvement either directly in the process </a:t>
            </a:r>
            <a:r>
              <a:rPr lang="en-IE" altLang="en-US" sz="2000" dirty="0" smtClean="0"/>
              <a:t>and/or use </a:t>
            </a:r>
            <a:r>
              <a:rPr lang="en-IE" altLang="en-US" sz="2000" dirty="0"/>
              <a:t>of </a:t>
            </a:r>
            <a:r>
              <a:rPr lang="en-IE" altLang="en-US" sz="2000" dirty="0" smtClean="0"/>
              <a:t>outcomes </a:t>
            </a:r>
            <a:r>
              <a:rPr lang="en-IE" altLang="en-US" sz="2000" dirty="0"/>
              <a:t>in policy and decision </a:t>
            </a:r>
            <a:r>
              <a:rPr lang="en-IE" altLang="en-US" sz="2000" dirty="0" smtClean="0"/>
              <a:t>making</a:t>
            </a:r>
            <a:r>
              <a:rPr lang="en-IE" altLang="en-US" sz="2000" dirty="0"/>
              <a:t>;</a:t>
            </a:r>
          </a:p>
          <a:p>
            <a:pPr marL="742950" lvl="2" indent="-285750" algn="just">
              <a:buFont typeface="LucidaGrande" charset="0"/>
              <a:buChar char="-"/>
            </a:pPr>
            <a:r>
              <a:rPr lang="en-IE" altLang="en-US" sz="2000" dirty="0"/>
              <a:t>Signals extent to which HE is losing role as primary guardian of quality </a:t>
            </a:r>
            <a:r>
              <a:rPr lang="en-IE" altLang="en-US" sz="1400" dirty="0"/>
              <a:t>(Harman, 2011, 51; Dill and </a:t>
            </a:r>
            <a:r>
              <a:rPr lang="en-IE" altLang="en-US" sz="1400" dirty="0" err="1"/>
              <a:t>Beerkens</a:t>
            </a:r>
            <a:r>
              <a:rPr lang="en-IE" altLang="en-US" sz="1400" dirty="0"/>
              <a:t>, 2010, 313-315).</a:t>
            </a:r>
          </a:p>
          <a:p>
            <a:pPr lvl="1" algn="just"/>
            <a:r>
              <a:rPr lang="en-IE" altLang="en-US" sz="2000" dirty="0" smtClean="0"/>
              <a:t>Explains </a:t>
            </a:r>
            <a:r>
              <a:rPr lang="en-IE" altLang="en-US" sz="2000" dirty="0"/>
              <a:t>why global rankings have assumed such significance at a geopolitical level. </a:t>
            </a:r>
            <a:endParaRPr lang="en-IE" altLang="en-US" sz="2000" dirty="0" smtClean="0"/>
          </a:p>
          <a:p>
            <a:pPr algn="just"/>
            <a:endParaRPr lang="en-IE" altLang="en-US" sz="2000" dirty="0"/>
          </a:p>
          <a:p>
            <a:pPr lvl="1" algn="just"/>
            <a:endParaRPr lang="en-IE" altLang="en-US" sz="1600" dirty="0"/>
          </a:p>
          <a:p>
            <a:pPr algn="just"/>
            <a:endParaRPr lang="en-IE" altLang="en-US" sz="2000" b="1" dirty="0"/>
          </a:p>
        </p:txBody>
      </p:sp>
    </p:spTree>
    <p:extLst>
      <p:ext uri="{BB962C8B-B14F-4D97-AF65-F5344CB8AC3E}">
        <p14:creationId xmlns:p14="http://schemas.microsoft.com/office/powerpoint/2010/main" val="591860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2" y="4406900"/>
            <a:ext cx="7882135" cy="1362075"/>
          </a:xfrm>
        </p:spPr>
        <p:txBody>
          <a:bodyPr/>
          <a:lstStyle/>
          <a:p>
            <a:pPr>
              <a:spcBef>
                <a:spcPts val="478"/>
              </a:spcBef>
            </a:pPr>
            <a:r>
              <a:rPr lang="en-IE" altLang="en-US" dirty="0" smtClean="0"/>
              <a:t>2. New Forms of Accountability</a:t>
            </a:r>
            <a:endParaRPr lang="en-IE"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r>
              <a:rPr lang="en-IE" sz="3800" dirty="0" smtClean="0">
                <a:solidFill>
                  <a:srgbClr val="002060"/>
                </a:solidFill>
              </a:rPr>
              <a:t>Alternative Rankings/Alternatives to Rankings</a:t>
            </a:r>
            <a:endParaRPr lang="en-IE" sz="3800" dirty="0">
              <a:solidFill>
                <a:srgbClr val="002060"/>
              </a:solidFill>
            </a:endParaRPr>
          </a:p>
        </p:txBody>
      </p:sp>
      <p:sp>
        <p:nvSpPr>
          <p:cNvPr id="3" name="Content Placeholder 2"/>
          <p:cNvSpPr>
            <a:spLocks noGrp="1"/>
          </p:cNvSpPr>
          <p:nvPr>
            <p:ph idx="1"/>
          </p:nvPr>
        </p:nvSpPr>
        <p:spPr>
          <a:xfrm>
            <a:off x="457200" y="1600200"/>
            <a:ext cx="8229600" cy="4709120"/>
          </a:xfrm>
        </p:spPr>
        <p:txBody>
          <a:bodyPr/>
          <a:lstStyle/>
          <a:p>
            <a:pPr algn="just"/>
            <a:r>
              <a:rPr lang="en-IE" sz="2000" dirty="0" smtClean="0"/>
              <a:t>Rankings have been the dominant instrument but there are a range of other tools being developed:</a:t>
            </a:r>
          </a:p>
          <a:p>
            <a:pPr lvl="1" algn="just"/>
            <a:r>
              <a:rPr lang="en-IE" sz="2000" dirty="0" smtClean="0"/>
              <a:t>Alternative rankings by competitors, as new products and services;</a:t>
            </a:r>
          </a:p>
          <a:p>
            <a:pPr lvl="1" algn="just"/>
            <a:r>
              <a:rPr lang="en-IE" sz="2000" dirty="0" smtClean="0"/>
              <a:t>Alternatives to rankings by governments, agencies, HE, and others.</a:t>
            </a:r>
          </a:p>
          <a:p>
            <a:pPr>
              <a:spcBef>
                <a:spcPts val="478"/>
              </a:spcBef>
              <a:defRPr/>
            </a:pPr>
            <a:r>
              <a:rPr lang="en-GB" sz="2000" dirty="0" smtClean="0">
                <a:ea typeface="ＭＳ Ｐゴシック" charset="0"/>
              </a:rPr>
              <a:t>Traditionally</a:t>
            </a:r>
            <a:r>
              <a:rPr lang="en-GB" sz="2000" dirty="0">
                <a:ea typeface="ＭＳ Ｐゴシック" charset="0"/>
              </a:rPr>
              <a:t>, quality was measured in </a:t>
            </a:r>
            <a:r>
              <a:rPr lang="en-GB" sz="2000" b="1" dirty="0">
                <a:ea typeface="ＭＳ Ｐゴシック" charset="0"/>
              </a:rPr>
              <a:t>input </a:t>
            </a:r>
            <a:r>
              <a:rPr lang="en-GB" sz="2000" dirty="0">
                <a:ea typeface="ＭＳ Ｐゴシック" charset="0"/>
              </a:rPr>
              <a:t>(e.g. student entry, academic qualifications, budget/income, library resources) and reputation;</a:t>
            </a:r>
          </a:p>
          <a:p>
            <a:pPr>
              <a:spcBef>
                <a:spcPts val="478"/>
              </a:spcBef>
              <a:defRPr/>
            </a:pPr>
            <a:r>
              <a:rPr lang="en-GB" sz="2000" dirty="0" smtClean="0">
                <a:ea typeface="ＭＳ Ｐゴシック" charset="0"/>
              </a:rPr>
              <a:t>As the “private” and “public” good roles of higher education come under increasing scrutiny, the focus has shifted to </a:t>
            </a:r>
            <a:r>
              <a:rPr lang="en-IE" sz="2000" b="1" dirty="0">
                <a:ea typeface="ＭＳ Ｐゴシック" charset="0"/>
              </a:rPr>
              <a:t>outputs</a:t>
            </a:r>
            <a:r>
              <a:rPr lang="en-IE" sz="2000" b="1" dirty="0" smtClean="0">
                <a:ea typeface="ＭＳ Ｐゴシック" charset="0"/>
              </a:rPr>
              <a:t>, </a:t>
            </a:r>
            <a:r>
              <a:rPr lang="en-GB" sz="2000" b="1" dirty="0" smtClean="0">
                <a:ea typeface="ＭＳ Ｐゴシック" charset="0"/>
              </a:rPr>
              <a:t>outcomes</a:t>
            </a:r>
            <a:r>
              <a:rPr lang="en-GB" sz="2000" dirty="0">
                <a:ea typeface="ＭＳ Ｐゴシック" charset="0"/>
              </a:rPr>
              <a:t>, </a:t>
            </a:r>
            <a:r>
              <a:rPr lang="en-IE" sz="2000" b="1" dirty="0" smtClean="0">
                <a:ea typeface="ＭＳ Ｐゴシック" charset="0"/>
              </a:rPr>
              <a:t>impact</a:t>
            </a:r>
            <a:r>
              <a:rPr lang="en-IE" sz="2000" b="1" dirty="0">
                <a:ea typeface="ＭＳ Ｐゴシック" charset="0"/>
              </a:rPr>
              <a:t>, benefit and </a:t>
            </a:r>
            <a:r>
              <a:rPr lang="en-IE" sz="2000" b="1" dirty="0" smtClean="0">
                <a:ea typeface="ＭＳ Ｐゴシック" charset="0"/>
              </a:rPr>
              <a:t>relevance</a:t>
            </a:r>
            <a:r>
              <a:rPr lang="en-GB" sz="2000" b="1" dirty="0" smtClean="0">
                <a:ea typeface="ＭＳ Ｐゴシック" charset="0"/>
              </a:rPr>
              <a:t>;</a:t>
            </a:r>
            <a:endParaRPr lang="en-GB" sz="2000" dirty="0">
              <a:ea typeface="ＭＳ Ｐゴシック" charset="0"/>
            </a:endParaRPr>
          </a:p>
          <a:p>
            <a:pPr algn="just">
              <a:defRPr/>
            </a:pPr>
            <a:r>
              <a:rPr lang="en-IE" sz="2000" dirty="0" smtClean="0">
                <a:ea typeface="ＭＳ Ｐゴシック" charset="0"/>
              </a:rPr>
              <a:t>Shows </a:t>
            </a:r>
            <a:r>
              <a:rPr lang="en-IE" sz="2000" dirty="0">
                <a:ea typeface="ＭＳ Ｐゴシック" charset="0"/>
              </a:rPr>
              <a:t>different ways to measure quality. </a:t>
            </a:r>
          </a:p>
          <a:p>
            <a:pPr lvl="1"/>
            <a:endParaRPr lang="en-IE" sz="2000" dirty="0" smtClean="0"/>
          </a:p>
          <a:p>
            <a:endParaRPr lang="en-IE" sz="2000" dirty="0" smtClean="0"/>
          </a:p>
          <a:p>
            <a:endParaRPr lang="en-IE" sz="2000" dirty="0" smtClean="0"/>
          </a:p>
          <a:p>
            <a:endParaRPr lang="en-I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9512" y="274638"/>
            <a:ext cx="8784976" cy="1143000"/>
          </a:xfrm>
        </p:spPr>
        <p:txBody>
          <a:bodyPr/>
          <a:lstStyle/>
          <a:p>
            <a:pPr>
              <a:defRPr/>
            </a:pPr>
            <a:r>
              <a:rPr lang="en-IE" sz="3800" dirty="0" smtClean="0">
                <a:solidFill>
                  <a:srgbClr val="002060"/>
                </a:solidFill>
                <a:latin typeface="+mn-lt"/>
                <a:ea typeface="Verdana" pitchFamily="34" charset="0"/>
                <a:cs typeface="Verdana" pitchFamily="34" charset="0"/>
              </a:rPr>
              <a:t>Transparency &amp; Accountability </a:t>
            </a:r>
            <a:r>
              <a:rPr lang="en-IE" sz="3800" dirty="0" smtClean="0">
                <a:solidFill>
                  <a:srgbClr val="002060"/>
                </a:solidFill>
                <a:latin typeface="+mn-lt"/>
              </a:rPr>
              <a:t>Instruments</a:t>
            </a:r>
            <a:endParaRPr lang="en-IE" sz="3800" dirty="0" smtClean="0">
              <a:solidFill>
                <a:srgbClr val="002060"/>
              </a:solidFill>
              <a:latin typeface="+mn-lt"/>
              <a:ea typeface="Verdana" pitchFamily="34" charset="0"/>
              <a:cs typeface="Verdana"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419098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4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51520" y="274638"/>
            <a:ext cx="8784976" cy="1143000"/>
          </a:xfrm>
        </p:spPr>
        <p:txBody>
          <a:bodyPr/>
          <a:lstStyle/>
          <a:p>
            <a:r>
              <a:rPr lang="en-IE" sz="3800" dirty="0" smtClean="0">
                <a:solidFill>
                  <a:srgbClr val="002060"/>
                </a:solidFill>
                <a:ea typeface="Verdana" pitchFamily="34" charset="0"/>
                <a:cs typeface="Verdana" pitchFamily="34" charset="0"/>
              </a:rPr>
              <a:t>Rankings</a:t>
            </a:r>
            <a:endParaRPr lang="en-IE" altLang="en-US" sz="3800" dirty="0">
              <a:solidFill>
                <a:srgbClr val="00206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44229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5059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7"/>
          <p:cNvSpPr>
            <a:spLocks noGrp="1"/>
          </p:cNvSpPr>
          <p:nvPr>
            <p:ph type="title"/>
          </p:nvPr>
        </p:nvSpPr>
        <p:spPr/>
        <p:txBody>
          <a:bodyPr/>
          <a:lstStyle/>
          <a:p>
            <a:r>
              <a:rPr lang="en-IE" altLang="en-US" sz="3800" dirty="0" smtClean="0"/>
              <a:t/>
            </a:r>
            <a:br>
              <a:rPr lang="en-IE" altLang="en-US" sz="3800" dirty="0" smtClean="0"/>
            </a:br>
            <a:r>
              <a:rPr lang="en-IE" altLang="en-US" sz="3800" dirty="0" smtClean="0">
                <a:solidFill>
                  <a:srgbClr val="002060"/>
                </a:solidFill>
              </a:rPr>
              <a:t>Global </a:t>
            </a:r>
            <a:r>
              <a:rPr lang="en-IE" altLang="en-US" sz="3800" dirty="0">
                <a:solidFill>
                  <a:srgbClr val="002060"/>
                </a:solidFill>
              </a:rPr>
              <a:t>Rankings </a:t>
            </a:r>
            <a:r>
              <a:rPr lang="en-IE" altLang="en-US" sz="3800" dirty="0"/>
              <a:t/>
            </a:r>
            <a:br>
              <a:rPr lang="en-IE" altLang="en-US" sz="3800" dirty="0"/>
            </a:br>
            <a:endParaRPr lang="en-IE" altLang="en-US" sz="3800" dirty="0"/>
          </a:p>
        </p:txBody>
      </p:sp>
      <p:sp>
        <p:nvSpPr>
          <p:cNvPr id="8195" name="Content Placeholder 2"/>
          <p:cNvSpPr>
            <a:spLocks noGrp="1"/>
          </p:cNvSpPr>
          <p:nvPr>
            <p:ph idx="1"/>
          </p:nvPr>
        </p:nvSpPr>
        <p:spPr>
          <a:xfrm>
            <a:off x="457200" y="1557338"/>
            <a:ext cx="8229600" cy="4751387"/>
          </a:xfrm>
        </p:spPr>
        <p:txBody>
          <a:bodyPr/>
          <a:lstStyle/>
          <a:p>
            <a:pPr>
              <a:spcBef>
                <a:spcPts val="300"/>
              </a:spcBef>
            </a:pPr>
            <a:r>
              <a:rPr lang="en-US" altLang="en-US" sz="2000" dirty="0"/>
              <a:t>Academic Ranking of World Universities (</a:t>
            </a:r>
            <a:r>
              <a:rPr lang="en-US" altLang="en-US" sz="2000" i="1" dirty="0"/>
              <a:t>ARWU</a:t>
            </a:r>
            <a:r>
              <a:rPr lang="en-US" altLang="en-US" sz="2000" dirty="0"/>
              <a:t>) (Shanghai Jiao Tong University, China), 2003</a:t>
            </a:r>
            <a:endParaRPr lang="en-GB" altLang="en-US" sz="2000" dirty="0"/>
          </a:p>
          <a:p>
            <a:pPr>
              <a:spcBef>
                <a:spcPts val="300"/>
              </a:spcBef>
            </a:pPr>
            <a:r>
              <a:rPr lang="en-US" altLang="en-US" sz="2000" b="1" dirty="0"/>
              <a:t>Webometrics (Spanish National Research Council, Spain), 2004</a:t>
            </a:r>
            <a:endParaRPr lang="en-GB" altLang="en-US" sz="2000" b="1" dirty="0"/>
          </a:p>
          <a:p>
            <a:pPr>
              <a:spcBef>
                <a:spcPts val="300"/>
              </a:spcBef>
            </a:pPr>
            <a:r>
              <a:rPr lang="en-US" altLang="en-US" sz="2000" dirty="0"/>
              <a:t>National Taiwan University Rankings (formerly Performance Ranking of Scientific Papers for Research Universities, HEEACT), 2007</a:t>
            </a:r>
            <a:endParaRPr lang="en-GB" altLang="en-US" sz="2000" dirty="0"/>
          </a:p>
          <a:p>
            <a:pPr>
              <a:spcBef>
                <a:spcPts val="300"/>
              </a:spcBef>
            </a:pPr>
            <a:r>
              <a:rPr lang="en-US" altLang="en-US" sz="2000" dirty="0"/>
              <a:t>Leiden Ranking (Centre for Science &amp; Technology Studies, University of Leiden), 2008</a:t>
            </a:r>
            <a:endParaRPr lang="en-GB" altLang="en-US" sz="2000" dirty="0"/>
          </a:p>
          <a:p>
            <a:pPr>
              <a:spcBef>
                <a:spcPts val="300"/>
              </a:spcBef>
            </a:pPr>
            <a:r>
              <a:rPr lang="en-US" altLang="en-US" sz="2000" dirty="0"/>
              <a:t>SCImago Journal and Country Rank (SJR) (Spain), 2009</a:t>
            </a:r>
            <a:endParaRPr lang="en-GB" altLang="en-US" sz="2000" dirty="0"/>
          </a:p>
          <a:p>
            <a:pPr>
              <a:spcBef>
                <a:spcPts val="300"/>
              </a:spcBef>
            </a:pPr>
            <a:r>
              <a:rPr lang="en-US" altLang="en-US" sz="2000" dirty="0"/>
              <a:t>University Ranking by Academic Performance (URAP) (Informatics Institute of Middle East Technical University, Turkey), 2009</a:t>
            </a:r>
            <a:endParaRPr lang="en-GB" altLang="en-US" sz="2000" dirty="0"/>
          </a:p>
          <a:p>
            <a:pPr>
              <a:spcBef>
                <a:spcPts val="300"/>
              </a:spcBef>
            </a:pPr>
            <a:r>
              <a:rPr lang="en-US" altLang="en-US" sz="2000" b="1" i="1" dirty="0">
                <a:solidFill>
                  <a:srgbClr val="FF0000"/>
                </a:solidFill>
              </a:rPr>
              <a:t>QS</a:t>
            </a:r>
            <a:r>
              <a:rPr lang="en-US" altLang="en-US" sz="2000" b="1" dirty="0">
                <a:solidFill>
                  <a:srgbClr val="FF0000"/>
                </a:solidFill>
              </a:rPr>
              <a:t> World University Rankings (Quacquarelli Symonds, UK), 2010</a:t>
            </a:r>
            <a:endParaRPr lang="en-GB" altLang="en-US" sz="2000" b="1" dirty="0">
              <a:solidFill>
                <a:srgbClr val="FF0000"/>
              </a:solidFill>
            </a:endParaRPr>
          </a:p>
          <a:p>
            <a:pPr>
              <a:spcBef>
                <a:spcPts val="300"/>
              </a:spcBef>
            </a:pPr>
            <a:r>
              <a:rPr lang="en-US" altLang="en-US" sz="2000" b="1" i="1" dirty="0">
                <a:solidFill>
                  <a:srgbClr val="FF0000"/>
                </a:solidFill>
              </a:rPr>
              <a:t>THE</a:t>
            </a:r>
            <a:r>
              <a:rPr lang="en-US" altLang="en-US" sz="2000" b="1" dirty="0">
                <a:solidFill>
                  <a:srgbClr val="FF0000"/>
                </a:solidFill>
              </a:rPr>
              <a:t> World University Ranking (Times Higher Education, UK), 2010</a:t>
            </a:r>
            <a:endParaRPr lang="en-GB" altLang="en-US" sz="2000" b="1" dirty="0">
              <a:solidFill>
                <a:srgbClr val="FF0000"/>
              </a:solidFill>
            </a:endParaRPr>
          </a:p>
          <a:p>
            <a:pPr>
              <a:spcBef>
                <a:spcPts val="300"/>
              </a:spcBef>
            </a:pPr>
            <a:r>
              <a:rPr lang="en-US" altLang="en-US" sz="2000" b="1" dirty="0"/>
              <a:t>U-Multirank (European Commission, Brussels), 2014</a:t>
            </a:r>
            <a:endParaRPr lang="en-GB" altLang="en-US" sz="2000" b="1" dirty="0"/>
          </a:p>
          <a:p>
            <a:pPr>
              <a:spcBef>
                <a:spcPts val="300"/>
              </a:spcBef>
            </a:pPr>
            <a:r>
              <a:rPr lang="en-US" altLang="en-US" sz="2000" b="1" dirty="0">
                <a:solidFill>
                  <a:srgbClr val="FF0000"/>
                </a:solidFill>
              </a:rPr>
              <a:t>Best Global Universities rankings (USNWR, US), 2014</a:t>
            </a:r>
            <a:endParaRPr lang="en-IE" altLang="en-US" sz="2000" b="1" dirty="0">
              <a:solidFill>
                <a:srgbClr val="FF0000"/>
              </a:solidFill>
            </a:endParaRPr>
          </a:p>
        </p:txBody>
      </p:sp>
    </p:spTree>
    <p:extLst>
      <p:ext uri="{BB962C8B-B14F-4D97-AF65-F5344CB8AC3E}">
        <p14:creationId xmlns:p14="http://schemas.microsoft.com/office/powerpoint/2010/main" val="1021256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229600" cy="993775"/>
          </a:xfrm>
        </p:spPr>
        <p:txBody>
          <a:bodyPr/>
          <a:lstStyle/>
          <a:p>
            <a:r>
              <a:rPr lang="en-IE" altLang="en-US" sz="3800" dirty="0">
                <a:solidFill>
                  <a:srgbClr val="002060"/>
                </a:solidFill>
              </a:rPr>
              <a:t>Select National Rankings </a:t>
            </a:r>
            <a:r>
              <a:rPr lang="en-IE" altLang="en-US" sz="1400" dirty="0"/>
              <a:t>(red = government sponsored)</a:t>
            </a:r>
          </a:p>
        </p:txBody>
      </p:sp>
      <p:graphicFrame>
        <p:nvGraphicFramePr>
          <p:cNvPr id="4" name="Content Placeholder 3"/>
          <p:cNvGraphicFramePr>
            <a:graphicFrameLocks noGrp="1"/>
          </p:cNvGraphicFramePr>
          <p:nvPr>
            <p:ph idx="1"/>
          </p:nvPr>
        </p:nvGraphicFramePr>
        <p:xfrm>
          <a:off x="179388" y="1196975"/>
          <a:ext cx="8785225" cy="5676900"/>
        </p:xfrm>
        <a:graphic>
          <a:graphicData uri="http://schemas.openxmlformats.org/drawingml/2006/table">
            <a:tbl>
              <a:tblPr/>
              <a:tblGrid>
                <a:gridCol w="3221037"/>
                <a:gridCol w="3074988"/>
                <a:gridCol w="2489200"/>
              </a:tblGrid>
              <a:tr h="720725">
                <a:tc>
                  <a:txBody>
                    <a:bodyPr/>
                    <a:lstStyle>
                      <a:lvl1pPr marL="25400" indent="-22542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25400" marR="0" lvl="0" indent="-225425" algn="ctr" defTabSz="457200" rtl="0" eaLnBrk="1" fontAlgn="base" latinLnBrk="0" hangingPunct="1">
                        <a:lnSpc>
                          <a:spcPct val="150000"/>
                        </a:lnSpc>
                        <a:spcBef>
                          <a:spcPts val="600"/>
                        </a:spcBef>
                        <a:spcAft>
                          <a:spcPts val="600"/>
                        </a:spcAft>
                        <a:buClrTx/>
                        <a:buSzTx/>
                        <a:buFontTx/>
                        <a:buNone/>
                        <a:tabLst/>
                      </a:pPr>
                      <a:r>
                        <a:rPr kumimoji="0" lang="en-GB" altLang="en-US" sz="1400" b="1" i="0" u="none" strike="noStrike" cap="none" normalizeH="0" baseline="0" dirty="0">
                          <a:ln>
                            <a:noFill/>
                          </a:ln>
                          <a:solidFill>
                            <a:srgbClr val="000000"/>
                          </a:solidFill>
                          <a:effectLst/>
                          <a:latin typeface="Calibri" charset="0"/>
                          <a:ea typeface="Times New Roman" charset="0"/>
                          <a:cs typeface="Times New Roman" charset="0"/>
                        </a:rPr>
                        <a:t>INSTITUTIONAL</a:t>
                      </a: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47625" indent="-22542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47625" marR="0" lvl="0" indent="-225425" algn="ctr" defTabSz="457200" rtl="0" eaLnBrk="1" fontAlgn="base" latinLnBrk="0" hangingPunct="1">
                        <a:lnSpc>
                          <a:spcPct val="150000"/>
                        </a:lnSpc>
                        <a:spcBef>
                          <a:spcPts val="600"/>
                        </a:spcBef>
                        <a:spcAft>
                          <a:spcPts val="600"/>
                        </a:spcAft>
                        <a:buClrTx/>
                        <a:buSzTx/>
                        <a:buFontTx/>
                        <a:buNone/>
                        <a:tabLst/>
                      </a:pPr>
                      <a:r>
                        <a:rPr kumimoji="0" lang="en-GB" altLang="en-US" sz="1400" b="1" i="0" u="none" strike="noStrike" cap="none" normalizeH="0" baseline="0" dirty="0">
                          <a:ln>
                            <a:noFill/>
                          </a:ln>
                          <a:solidFill>
                            <a:srgbClr val="000000"/>
                          </a:solidFill>
                          <a:effectLst/>
                          <a:latin typeface="Calibri" charset="0"/>
                          <a:ea typeface="Times New Roman" charset="0"/>
                          <a:cs typeface="Times New Roman" charset="0"/>
                        </a:rPr>
                        <a:t>DISCIPLINE/</a:t>
                      </a:r>
                      <a:br>
                        <a:rPr kumimoji="0" lang="en-GB" altLang="en-US" sz="1400" b="1" i="0" u="none" strike="noStrike" cap="none" normalizeH="0" baseline="0" dirty="0">
                          <a:ln>
                            <a:noFill/>
                          </a:ln>
                          <a:solidFill>
                            <a:srgbClr val="000000"/>
                          </a:solidFill>
                          <a:effectLst/>
                          <a:latin typeface="Calibri" charset="0"/>
                          <a:ea typeface="Times New Roman" charset="0"/>
                          <a:cs typeface="Times New Roman" charset="0"/>
                        </a:rPr>
                      </a:br>
                      <a:r>
                        <a:rPr kumimoji="0" lang="en-GB" altLang="en-US" sz="1400" b="1" i="0" u="none" strike="noStrike" cap="none" normalizeH="0" baseline="0" dirty="0">
                          <a:ln>
                            <a:noFill/>
                          </a:ln>
                          <a:solidFill>
                            <a:srgbClr val="000000"/>
                          </a:solidFill>
                          <a:effectLst/>
                          <a:latin typeface="Calibri" charset="0"/>
                          <a:ea typeface="Times New Roman" charset="0"/>
                          <a:cs typeface="Times New Roman" charset="0"/>
                        </a:rPr>
                        <a:t>SUB-CATEGORIES</a:t>
                      </a: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indent="-225425">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225425" algn="ctr" defTabSz="457200" rtl="0" eaLnBrk="1" fontAlgn="base" latinLnBrk="0" hangingPunct="1">
                        <a:lnSpc>
                          <a:spcPct val="150000"/>
                        </a:lnSpc>
                        <a:spcBef>
                          <a:spcPts val="600"/>
                        </a:spcBef>
                        <a:spcAft>
                          <a:spcPts val="600"/>
                        </a:spcAft>
                        <a:buClrTx/>
                        <a:buSzTx/>
                        <a:buFontTx/>
                        <a:buNone/>
                        <a:tabLst/>
                      </a:pPr>
                      <a:r>
                        <a:rPr kumimoji="0" lang="en-GB" altLang="en-US" sz="1400" b="1" i="0" u="none" strike="noStrike" cap="none" normalizeH="0" baseline="0" dirty="0">
                          <a:ln>
                            <a:noFill/>
                          </a:ln>
                          <a:solidFill>
                            <a:srgbClr val="000000"/>
                          </a:solidFill>
                          <a:effectLst/>
                          <a:latin typeface="Calibri" charset="0"/>
                          <a:ea typeface="Times New Roman" charset="0"/>
                          <a:cs typeface="Times New Roman" charset="0"/>
                        </a:rPr>
                        <a:t>SPECIALIST</a:t>
                      </a:r>
                    </a:p>
                  </a:txBody>
                  <a:tcPr marL="44450" marR="444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956175">
                <a:tc>
                  <a:txBody>
                    <a:bodyPr/>
                    <a:lstStyle>
                      <a:lvl1pPr marL="25400" indent="155575">
                        <a:spcBef>
                          <a:spcPct val="20000"/>
                        </a:spcBef>
                        <a:buFont typeface="Arial" charset="0"/>
                        <a:tabLst>
                          <a:tab pos="179388" algn="l"/>
                          <a:tab pos="457200" algn="l"/>
                          <a:tab pos="2597150" algn="l"/>
                        </a:tabLst>
                        <a:defRPr sz="2800">
                          <a:solidFill>
                            <a:schemeClr val="tx1"/>
                          </a:solidFill>
                          <a:latin typeface="Calibri" charset="0"/>
                        </a:defRPr>
                      </a:lvl1pPr>
                      <a:lvl2pPr marL="742950" indent="-285750">
                        <a:spcBef>
                          <a:spcPct val="20000"/>
                        </a:spcBef>
                        <a:buFont typeface="Arial" charset="0"/>
                        <a:tabLst>
                          <a:tab pos="179388" algn="l"/>
                          <a:tab pos="457200" algn="l"/>
                          <a:tab pos="2597150" algn="l"/>
                        </a:tabLst>
                        <a:defRPr sz="2400">
                          <a:solidFill>
                            <a:schemeClr val="tx1"/>
                          </a:solidFill>
                          <a:latin typeface="Calibri" charset="0"/>
                        </a:defRPr>
                      </a:lvl2pPr>
                      <a:lvl3pPr marL="1143000" indent="-228600">
                        <a:spcBef>
                          <a:spcPct val="20000"/>
                        </a:spcBef>
                        <a:buFont typeface="Arial" charset="0"/>
                        <a:tabLst>
                          <a:tab pos="179388" algn="l"/>
                          <a:tab pos="457200" algn="l"/>
                          <a:tab pos="2597150" algn="l"/>
                        </a:tabLst>
                        <a:defRPr sz="2000">
                          <a:solidFill>
                            <a:schemeClr val="tx1"/>
                          </a:solidFill>
                          <a:latin typeface="Calibri" charset="0"/>
                        </a:defRPr>
                      </a:lvl3pPr>
                      <a:lvl4pPr marL="1600200" indent="-228600">
                        <a:spcBef>
                          <a:spcPct val="20000"/>
                        </a:spcBef>
                        <a:buFont typeface="Arial" charset="0"/>
                        <a:tabLst>
                          <a:tab pos="179388" algn="l"/>
                          <a:tab pos="457200" algn="l"/>
                          <a:tab pos="2597150" algn="l"/>
                        </a:tabLst>
                        <a:defRPr>
                          <a:solidFill>
                            <a:schemeClr val="tx1"/>
                          </a:solidFill>
                          <a:latin typeface="Calibri" charset="0"/>
                        </a:defRPr>
                      </a:lvl4pPr>
                      <a:lvl5pPr marL="2057400" indent="-228600">
                        <a:spcBef>
                          <a:spcPct val="20000"/>
                        </a:spcBef>
                        <a:buFont typeface="Arial" charset="0"/>
                        <a:tabLst>
                          <a:tab pos="179388" algn="l"/>
                          <a:tab pos="457200" algn="l"/>
                          <a:tab pos="2597150" algn="l"/>
                        </a:tabLst>
                        <a:defRPr>
                          <a:solidFill>
                            <a:schemeClr val="tx1"/>
                          </a:solidFill>
                          <a:latin typeface="Calibri" charset="0"/>
                        </a:defRPr>
                      </a:lvl5pPr>
                      <a:lvl6pPr marL="2514600" indent="-228600" defTabSz="457200" eaLnBrk="0" fontAlgn="base" hangingPunct="0">
                        <a:spcBef>
                          <a:spcPct val="20000"/>
                        </a:spcBef>
                        <a:spcAft>
                          <a:spcPct val="0"/>
                        </a:spcAft>
                        <a:buFont typeface="Arial" charset="0"/>
                        <a:tabLst>
                          <a:tab pos="179388" algn="l"/>
                          <a:tab pos="457200" algn="l"/>
                          <a:tab pos="2597150" algn="l"/>
                        </a:tabLst>
                        <a:defRPr>
                          <a:solidFill>
                            <a:schemeClr val="tx1"/>
                          </a:solidFill>
                          <a:latin typeface="Calibri" charset="0"/>
                        </a:defRPr>
                      </a:lvl6pPr>
                      <a:lvl7pPr marL="2971800" indent="-228600" defTabSz="457200" eaLnBrk="0" fontAlgn="base" hangingPunct="0">
                        <a:spcBef>
                          <a:spcPct val="20000"/>
                        </a:spcBef>
                        <a:spcAft>
                          <a:spcPct val="0"/>
                        </a:spcAft>
                        <a:buFont typeface="Arial" charset="0"/>
                        <a:tabLst>
                          <a:tab pos="179388" algn="l"/>
                          <a:tab pos="457200" algn="l"/>
                          <a:tab pos="2597150" algn="l"/>
                        </a:tabLst>
                        <a:defRPr>
                          <a:solidFill>
                            <a:schemeClr val="tx1"/>
                          </a:solidFill>
                          <a:latin typeface="Calibri" charset="0"/>
                        </a:defRPr>
                      </a:lvl7pPr>
                      <a:lvl8pPr marL="3429000" indent="-228600" defTabSz="457200" eaLnBrk="0" fontAlgn="base" hangingPunct="0">
                        <a:spcBef>
                          <a:spcPct val="20000"/>
                        </a:spcBef>
                        <a:spcAft>
                          <a:spcPct val="0"/>
                        </a:spcAft>
                        <a:buFont typeface="Arial" charset="0"/>
                        <a:tabLst>
                          <a:tab pos="179388" algn="l"/>
                          <a:tab pos="457200" algn="l"/>
                          <a:tab pos="2597150" algn="l"/>
                        </a:tabLst>
                        <a:defRPr>
                          <a:solidFill>
                            <a:schemeClr val="tx1"/>
                          </a:solidFill>
                          <a:latin typeface="Calibri" charset="0"/>
                        </a:defRPr>
                      </a:lvl8pPr>
                      <a:lvl9pPr marL="3886200" indent="-228600" defTabSz="457200" eaLnBrk="0" fontAlgn="base" hangingPunct="0">
                        <a:spcBef>
                          <a:spcPct val="20000"/>
                        </a:spcBef>
                        <a:spcAft>
                          <a:spcPct val="0"/>
                        </a:spcAft>
                        <a:buFont typeface="Arial" charset="0"/>
                        <a:tabLst>
                          <a:tab pos="179388" algn="l"/>
                          <a:tab pos="457200" algn="l"/>
                          <a:tab pos="2597150" algn="l"/>
                        </a:tabLst>
                        <a:defRPr>
                          <a:solidFill>
                            <a:schemeClr val="tx1"/>
                          </a:solidFill>
                          <a:latin typeface="Calibri" charset="0"/>
                        </a:defRPr>
                      </a:lvl9pPr>
                    </a:lstStyle>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1" i="0" u="none" strike="noStrike" cap="none" normalizeH="0" baseline="0" dirty="0">
                          <a:ln>
                            <a:noFill/>
                          </a:ln>
                          <a:solidFill>
                            <a:srgbClr val="FF0000"/>
                          </a:solidFill>
                          <a:effectLst/>
                          <a:latin typeface="Calibri" charset="0"/>
                          <a:ea typeface="Arial" charset="0"/>
                          <a:cs typeface="Arial" charset="0"/>
                        </a:rPr>
                        <a:t>University Ranking System (</a:t>
                      </a:r>
                      <a:r>
                        <a:rPr kumimoji="0" lang="de-DE" altLang="en-US" sz="1200" b="1" i="0" u="none" strike="noStrike" cap="none" normalizeH="0" baseline="0" dirty="0" err="1">
                          <a:ln>
                            <a:noFill/>
                          </a:ln>
                          <a:solidFill>
                            <a:srgbClr val="FF0000"/>
                          </a:solidFill>
                          <a:effectLst/>
                          <a:latin typeface="Calibri" charset="0"/>
                          <a:ea typeface="Arial" charset="0"/>
                          <a:cs typeface="Arial" charset="0"/>
                        </a:rPr>
                        <a:t>Bulgaria</a:t>
                      </a:r>
                      <a:r>
                        <a:rPr kumimoji="0" lang="de-DE" altLang="en-US" sz="1200" b="1" i="0" u="none" strike="noStrike" cap="none" normalizeH="0" baseline="0" dirty="0">
                          <a:ln>
                            <a:noFill/>
                          </a:ln>
                          <a:solidFill>
                            <a:srgbClr val="FF0000"/>
                          </a:solidFill>
                          <a:effectLst/>
                          <a:latin typeface="Calibri" charset="0"/>
                          <a:ea typeface="Arial" charset="0"/>
                          <a:cs typeface="Arial" charset="0"/>
                        </a:rPr>
                        <a:t>)</a:t>
                      </a:r>
                      <a:endParaRPr kumimoji="0" lang="en-GB" altLang="en-US" sz="1200" b="1" i="0" u="none" strike="noStrike" cap="none" normalizeH="0" baseline="0" dirty="0">
                        <a:ln>
                          <a:noFill/>
                        </a:ln>
                        <a:solidFill>
                          <a:srgbClr val="FF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CHE-</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HochschulRanking</a:t>
                      </a:r>
                      <a:r>
                        <a:rPr kumimoji="0" lang="de-DE" altLang="en-US" sz="1200" b="0" i="0" u="none" strike="noStrike" cap="none" normalizeH="0" baseline="0" dirty="0">
                          <a:ln>
                            <a:noFill/>
                          </a:ln>
                          <a:solidFill>
                            <a:srgbClr val="000000"/>
                          </a:solidFill>
                          <a:effectLst/>
                          <a:latin typeface="Calibri" charset="0"/>
                          <a:ea typeface="Arial" charset="0"/>
                          <a:cs typeface="Arial" charset="0"/>
                        </a:rPr>
                        <a:t> (Germany)</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Expert University Ranking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Russia</a:t>
                      </a:r>
                      <a:r>
                        <a:rPr kumimoji="0" lang="de-DE" altLang="en-US" sz="1200" b="0" i="0" u="none" strike="noStrike" cap="none" normalizeH="0" baseline="0" dirty="0">
                          <a:ln>
                            <a:noFill/>
                          </a:ln>
                          <a:solidFill>
                            <a:srgbClr val="000000"/>
                          </a:solidFill>
                          <a:effectLst/>
                          <a:latin typeface="Calibri" charset="0"/>
                          <a:ea typeface="Arial" charset="0"/>
                          <a:cs typeface="Arial" charset="0"/>
                        </a:rPr>
                        <a:t>)</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Good</a:t>
                      </a:r>
                      <a:r>
                        <a:rPr kumimoji="0" lang="de-DE" altLang="en-US" sz="1200" b="0" i="0" u="none" strike="noStrike" cap="none" normalizeH="0" baseline="0">
                          <a:ln>
                            <a:noFill/>
                          </a:ln>
                          <a:solidFill>
                            <a:srgbClr val="000000"/>
                          </a:solidFill>
                          <a:effectLst/>
                          <a:latin typeface="Calibri" charset="0"/>
                          <a:ea typeface="Arial" charset="0"/>
                          <a:cs typeface="Arial" charset="0"/>
                        </a:rPr>
                        <a:t> University Guide (Australia)</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Guardian University Guide (UK)</a:t>
                      </a: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en-GB" altLang="en-US" sz="1200" b="1" i="0" u="none" strike="noStrike" cap="none" normalizeH="0" baseline="0" dirty="0">
                          <a:ln>
                            <a:noFill/>
                          </a:ln>
                          <a:solidFill>
                            <a:srgbClr val="FF0000"/>
                          </a:solidFill>
                          <a:effectLst/>
                          <a:latin typeface="Calibri" charset="0"/>
                          <a:ea typeface="Arial" charset="0"/>
                          <a:cs typeface="Arial" charset="0"/>
                        </a:rPr>
                        <a:t>University Rankings of Islamic Countries (Iran)</a:t>
                      </a: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1" i="0" u="none" strike="noStrike" cap="none" normalizeH="0" baseline="0" dirty="0">
                          <a:ln>
                            <a:noFill/>
                          </a:ln>
                          <a:solidFill>
                            <a:srgbClr val="FF0000"/>
                          </a:solidFill>
                          <a:effectLst/>
                          <a:latin typeface="Calibri" charset="0"/>
                          <a:ea typeface="Arial" charset="0"/>
                          <a:cs typeface="Arial" charset="0"/>
                        </a:rPr>
                        <a:t>Higher Education </a:t>
                      </a:r>
                      <a:r>
                        <a:rPr kumimoji="0" lang="de-DE" altLang="en-US" sz="1200" b="1" i="0" u="none" strike="noStrike" cap="none" normalizeH="0" baseline="0" dirty="0" err="1">
                          <a:ln>
                            <a:noFill/>
                          </a:ln>
                          <a:solidFill>
                            <a:srgbClr val="FF0000"/>
                          </a:solidFill>
                          <a:effectLst/>
                          <a:latin typeface="Calibri" charset="0"/>
                          <a:ea typeface="Arial" charset="0"/>
                          <a:cs typeface="Arial" charset="0"/>
                        </a:rPr>
                        <a:t>Commission</a:t>
                      </a:r>
                      <a:r>
                        <a:rPr kumimoji="0" lang="de-DE" altLang="en-US" sz="1200" b="1" i="0" u="none" strike="noStrike" cap="none" normalizeH="0" baseline="0" dirty="0">
                          <a:ln>
                            <a:noFill/>
                          </a:ln>
                          <a:solidFill>
                            <a:srgbClr val="FF0000"/>
                          </a:solidFill>
                          <a:effectLst/>
                          <a:latin typeface="Calibri" charset="0"/>
                          <a:ea typeface="Arial" charset="0"/>
                          <a:cs typeface="Arial" charset="0"/>
                        </a:rPr>
                        <a:t> Rankings (Pakistan)</a:t>
                      </a:r>
                      <a:endParaRPr kumimoji="0" lang="en-GB" altLang="en-US" sz="1200" b="1" i="0" u="none" strike="noStrike" cap="none" normalizeH="0" baseline="0" dirty="0">
                        <a:ln>
                          <a:noFill/>
                        </a:ln>
                        <a:solidFill>
                          <a:srgbClr val="FF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La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Repubblica</a:t>
                      </a:r>
                      <a:r>
                        <a:rPr kumimoji="0" lang="de-DE" altLang="en-US" sz="1200" b="0" i="0" u="none" strike="noStrike" cap="none" normalizeH="0" baseline="0" dirty="0">
                          <a:ln>
                            <a:noFill/>
                          </a:ln>
                          <a:solidFill>
                            <a:srgbClr val="000000"/>
                          </a:solidFill>
                          <a:effectLst/>
                          <a:latin typeface="Calibri" charset="0"/>
                          <a:ea typeface="Arial" charset="0"/>
                          <a:cs typeface="Arial" charset="0"/>
                        </a:rPr>
                        <a:t> Grande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Guida</a:t>
                      </a:r>
                      <a:r>
                        <a:rPr kumimoji="0" lang="de-DE" altLang="en-US" sz="1200" b="0" i="0" u="none" strike="noStrike" cap="none" normalizeH="0" baseline="0" dirty="0">
                          <a:ln>
                            <a:noFill/>
                          </a:ln>
                          <a:solidFill>
                            <a:srgbClr val="000000"/>
                          </a:solidFill>
                          <a:effectLst/>
                          <a:latin typeface="Calibri" charset="0"/>
                          <a:ea typeface="Arial" charset="0"/>
                          <a:cs typeface="Arial" charset="0"/>
                        </a:rPr>
                        <a:t>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Università</a:t>
                      </a:r>
                      <a:r>
                        <a:rPr kumimoji="0" lang="de-DE" altLang="en-US" sz="1200" b="0" i="0" u="none" strike="noStrike" cap="none" normalizeH="0" baseline="0" dirty="0">
                          <a:ln>
                            <a:noFill/>
                          </a:ln>
                          <a:solidFill>
                            <a:srgbClr val="000000"/>
                          </a:solidFill>
                          <a:effectLst/>
                          <a:latin typeface="Calibri" charset="0"/>
                          <a:ea typeface="Arial" charset="0"/>
                          <a:cs typeface="Arial" charset="0"/>
                        </a:rPr>
                        <a:t>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Italy</a:t>
                      </a:r>
                      <a:r>
                        <a:rPr kumimoji="0" lang="de-DE" altLang="en-US" sz="1200" b="0" i="0" u="none" strike="noStrike" cap="none" normalizeH="0" baseline="0" dirty="0">
                          <a:ln>
                            <a:noFill/>
                          </a:ln>
                          <a:solidFill>
                            <a:srgbClr val="000000"/>
                          </a:solidFill>
                          <a:effectLst/>
                          <a:latin typeface="Calibri" charset="0"/>
                          <a:ea typeface="Arial" charset="0"/>
                          <a:cs typeface="Arial" charset="0"/>
                        </a:rPr>
                        <a:t>) </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Maclean’s</a:t>
                      </a:r>
                      <a:r>
                        <a:rPr kumimoji="0" lang="de-DE" altLang="en-US" sz="1200" b="0" i="0" u="none" strike="noStrike" cap="none" normalizeH="0" baseline="0">
                          <a:ln>
                            <a:noFill/>
                          </a:ln>
                          <a:solidFill>
                            <a:srgbClr val="000000"/>
                          </a:solidFill>
                          <a:effectLst/>
                          <a:latin typeface="Calibri" charset="0"/>
                          <a:ea typeface="Arial" charset="0"/>
                          <a:cs typeface="Arial" charset="0"/>
                        </a:rPr>
                        <a:t> On Campus (Canada)</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1" i="0" u="none" strike="noStrike" cap="none" normalizeH="0" baseline="0" dirty="0">
                          <a:ln>
                            <a:noFill/>
                          </a:ln>
                          <a:solidFill>
                            <a:srgbClr val="FF0000"/>
                          </a:solidFill>
                          <a:effectLst/>
                          <a:latin typeface="Calibri" charset="0"/>
                          <a:ea typeface="Arial" charset="0"/>
                          <a:cs typeface="Arial" charset="0"/>
                        </a:rPr>
                        <a:t>National Rankings </a:t>
                      </a:r>
                      <a:r>
                        <a:rPr kumimoji="0" lang="de-DE" altLang="en-US" sz="1200" b="1" i="0" u="none" strike="noStrike" cap="none" normalizeH="0" baseline="0" dirty="0" err="1">
                          <a:ln>
                            <a:noFill/>
                          </a:ln>
                          <a:solidFill>
                            <a:srgbClr val="FF0000"/>
                          </a:solidFill>
                          <a:effectLst/>
                          <a:latin typeface="Calibri" charset="0"/>
                          <a:ea typeface="Arial" charset="0"/>
                          <a:cs typeface="Arial" charset="0"/>
                        </a:rPr>
                        <a:t>of</a:t>
                      </a:r>
                      <a:r>
                        <a:rPr kumimoji="0" lang="de-DE" altLang="en-US" sz="1200" b="1" i="0" u="none" strike="noStrike" cap="none" normalizeH="0" baseline="0" dirty="0">
                          <a:ln>
                            <a:noFill/>
                          </a:ln>
                          <a:solidFill>
                            <a:srgbClr val="FF0000"/>
                          </a:solidFill>
                          <a:effectLst/>
                          <a:latin typeface="Calibri" charset="0"/>
                          <a:ea typeface="Arial" charset="0"/>
                          <a:cs typeface="Arial" charset="0"/>
                        </a:rPr>
                        <a:t> Best </a:t>
                      </a:r>
                      <a:r>
                        <a:rPr kumimoji="0" lang="de-DE" altLang="en-US" sz="1200" b="1" i="0" u="none" strike="noStrike" cap="none" normalizeH="0" baseline="0" dirty="0" err="1">
                          <a:ln>
                            <a:noFill/>
                          </a:ln>
                          <a:solidFill>
                            <a:srgbClr val="FF0000"/>
                          </a:solidFill>
                          <a:effectLst/>
                          <a:latin typeface="Calibri" charset="0"/>
                          <a:ea typeface="Arial" charset="0"/>
                          <a:cs typeface="Arial" charset="0"/>
                        </a:rPr>
                        <a:t>Universities</a:t>
                      </a:r>
                      <a:r>
                        <a:rPr kumimoji="0" lang="de-DE" altLang="en-US" sz="1200" b="1" i="0" u="none" strike="noStrike" cap="none" normalizeH="0" baseline="0" dirty="0">
                          <a:ln>
                            <a:noFill/>
                          </a:ln>
                          <a:solidFill>
                            <a:srgbClr val="FF0000"/>
                          </a:solidFill>
                          <a:effectLst/>
                          <a:latin typeface="Calibri" charset="0"/>
                          <a:ea typeface="Arial" charset="0"/>
                          <a:cs typeface="Arial" charset="0"/>
                        </a:rPr>
                        <a:t> (</a:t>
                      </a:r>
                      <a:r>
                        <a:rPr kumimoji="0" lang="de-DE" altLang="en-US" sz="1200" b="1" i="0" u="none" strike="noStrike" cap="none" normalizeH="0" baseline="0" dirty="0" err="1">
                          <a:ln>
                            <a:noFill/>
                          </a:ln>
                          <a:solidFill>
                            <a:srgbClr val="FF0000"/>
                          </a:solidFill>
                          <a:effectLst/>
                          <a:latin typeface="Calibri" charset="0"/>
                          <a:ea typeface="Arial" charset="0"/>
                          <a:cs typeface="Arial" charset="0"/>
                        </a:rPr>
                        <a:t>Kazakhstan</a:t>
                      </a:r>
                      <a:r>
                        <a:rPr kumimoji="0" lang="de-DE" altLang="en-US" sz="1200" b="1" i="0" u="none" strike="noStrike" cap="none" normalizeH="0" baseline="0" dirty="0">
                          <a:ln>
                            <a:noFill/>
                          </a:ln>
                          <a:solidFill>
                            <a:srgbClr val="FF0000"/>
                          </a:solidFill>
                          <a:effectLst/>
                          <a:latin typeface="Calibri" charset="0"/>
                          <a:ea typeface="Arial" charset="0"/>
                          <a:cs typeface="Arial" charset="0"/>
                        </a:rPr>
                        <a:t>)</a:t>
                      </a:r>
                      <a:endParaRPr kumimoji="0" lang="en-GB" altLang="en-US" sz="1200" b="1" i="0" u="none" strike="noStrike" cap="none" normalizeH="0" baseline="0" dirty="0">
                        <a:ln>
                          <a:noFill/>
                        </a:ln>
                        <a:solidFill>
                          <a:srgbClr val="FF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Netbig</a:t>
                      </a:r>
                      <a:r>
                        <a:rPr kumimoji="0" lang="de-DE" altLang="en-US" sz="1200" b="0" i="0" u="none" strike="noStrike" cap="none" normalizeH="0" baseline="0">
                          <a:ln>
                            <a:noFill/>
                          </a:ln>
                          <a:solidFill>
                            <a:srgbClr val="000000"/>
                          </a:solidFill>
                          <a:effectLst/>
                          <a:latin typeface="Calibri" charset="0"/>
                          <a:ea typeface="Arial" charset="0"/>
                          <a:cs typeface="Arial" charset="0"/>
                        </a:rPr>
                        <a:t> Chinese University Ranking (China)</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1" i="0" u="none" strike="noStrike" cap="none" normalizeH="0" baseline="0" dirty="0">
                          <a:ln>
                            <a:noFill/>
                          </a:ln>
                          <a:solidFill>
                            <a:srgbClr val="FF0000"/>
                          </a:solidFill>
                          <a:effectLst/>
                          <a:latin typeface="Calibri" charset="0"/>
                          <a:ea typeface="Arial" charset="0"/>
                          <a:cs typeface="Arial" charset="0"/>
                        </a:rPr>
                        <a:t>Nigeria </a:t>
                      </a:r>
                      <a:r>
                        <a:rPr kumimoji="0" lang="de-DE" altLang="en-US" sz="1200" b="1" i="0" u="none" strike="noStrike" cap="none" normalizeH="0" baseline="0" dirty="0" err="1">
                          <a:ln>
                            <a:noFill/>
                          </a:ln>
                          <a:solidFill>
                            <a:srgbClr val="FF0000"/>
                          </a:solidFill>
                          <a:effectLst/>
                          <a:latin typeface="Calibri" charset="0"/>
                          <a:ea typeface="Arial" charset="0"/>
                          <a:cs typeface="Arial" charset="0"/>
                        </a:rPr>
                        <a:t>Universities</a:t>
                      </a:r>
                      <a:r>
                        <a:rPr kumimoji="0" lang="de-DE" altLang="en-US" sz="1200" b="1" i="0" u="none" strike="noStrike" cap="none" normalizeH="0" baseline="0" dirty="0">
                          <a:ln>
                            <a:noFill/>
                          </a:ln>
                          <a:solidFill>
                            <a:srgbClr val="FF0000"/>
                          </a:solidFill>
                          <a:effectLst/>
                          <a:latin typeface="Calibri" charset="0"/>
                          <a:ea typeface="Arial" charset="0"/>
                          <a:cs typeface="Arial" charset="0"/>
                        </a:rPr>
                        <a:t> </a:t>
                      </a:r>
                      <a:r>
                        <a:rPr kumimoji="0" lang="de-DE" altLang="en-US" sz="1200" b="1" i="0" u="none" strike="noStrike" cap="none" normalizeH="0" baseline="0" dirty="0" err="1">
                          <a:ln>
                            <a:noFill/>
                          </a:ln>
                          <a:solidFill>
                            <a:srgbClr val="FF0000"/>
                          </a:solidFill>
                          <a:effectLst/>
                          <a:latin typeface="Calibri" charset="0"/>
                          <a:ea typeface="Arial" charset="0"/>
                          <a:cs typeface="Arial" charset="0"/>
                        </a:rPr>
                        <a:t>Commission</a:t>
                      </a:r>
                      <a:r>
                        <a:rPr kumimoji="0" lang="de-DE" altLang="en-US" sz="1200" b="1" i="0" u="none" strike="noStrike" cap="none" normalizeH="0" baseline="0" dirty="0">
                          <a:ln>
                            <a:noFill/>
                          </a:ln>
                          <a:solidFill>
                            <a:srgbClr val="FF0000"/>
                          </a:solidFill>
                          <a:effectLst/>
                          <a:latin typeface="Calibri" charset="0"/>
                          <a:ea typeface="Arial" charset="0"/>
                          <a:cs typeface="Arial" charset="0"/>
                        </a:rPr>
                        <a:t> Ranking</a:t>
                      </a:r>
                      <a:endParaRPr kumimoji="0" lang="en-GB" altLang="en-US" sz="1200" b="1" i="0" u="none" strike="noStrike" cap="none" normalizeH="0" baseline="0" dirty="0">
                        <a:ln>
                          <a:noFill/>
                        </a:ln>
                        <a:solidFill>
                          <a:srgbClr val="FF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1" i="0" u="none" strike="noStrike" cap="none" normalizeH="0" baseline="0" dirty="0">
                          <a:ln>
                            <a:noFill/>
                          </a:ln>
                          <a:solidFill>
                            <a:srgbClr val="FF0000"/>
                          </a:solidFill>
                          <a:effectLst/>
                          <a:latin typeface="Calibri" charset="0"/>
                          <a:ea typeface="Arial" charset="0"/>
                          <a:cs typeface="Arial" charset="0"/>
                        </a:rPr>
                        <a:t>OHEC (Thailand)</a:t>
                      </a:r>
                      <a:endParaRPr kumimoji="0" lang="en-GB" altLang="en-US" sz="1200" b="1" i="0" u="none" strike="noStrike" cap="none" normalizeH="0" baseline="0" dirty="0">
                        <a:ln>
                          <a:noFill/>
                        </a:ln>
                        <a:solidFill>
                          <a:srgbClr val="FF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Perspektywy</a:t>
                      </a:r>
                      <a:r>
                        <a:rPr kumimoji="0" lang="de-DE" altLang="en-US" sz="1200" b="0" i="0" u="none" strike="noStrike" cap="none" normalizeH="0" baseline="0">
                          <a:ln>
                            <a:noFill/>
                          </a:ln>
                          <a:solidFill>
                            <a:srgbClr val="000000"/>
                          </a:solidFill>
                          <a:effectLst/>
                          <a:latin typeface="Calibri" charset="0"/>
                          <a:ea typeface="Arial" charset="0"/>
                          <a:cs typeface="Arial" charset="0"/>
                        </a:rPr>
                        <a:t> University Ranking (Poland)</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Ranking U-Sapiens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Colombia</a:t>
                      </a:r>
                      <a:r>
                        <a:rPr kumimoji="0" lang="de-DE" altLang="en-US" sz="1200" b="0" i="0" u="none" strike="noStrike" cap="none" normalizeH="0" baseline="0" dirty="0">
                          <a:ln>
                            <a:noFill/>
                          </a:ln>
                          <a:solidFill>
                            <a:srgbClr val="000000"/>
                          </a:solidFill>
                          <a:effectLst/>
                          <a:latin typeface="Calibri" charset="0"/>
                          <a:ea typeface="Arial" charset="0"/>
                          <a:cs typeface="Arial" charset="0"/>
                        </a:rPr>
                        <a:t>)</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Sunday</a:t>
                      </a:r>
                      <a:r>
                        <a:rPr kumimoji="0" lang="de-DE" altLang="en-US" sz="1200" b="0" i="0" u="none" strike="noStrike" cap="none" normalizeH="0" baseline="0">
                          <a:ln>
                            <a:noFill/>
                          </a:ln>
                          <a:solidFill>
                            <a:srgbClr val="000000"/>
                          </a:solidFill>
                          <a:effectLst/>
                          <a:latin typeface="Calibri" charset="0"/>
                          <a:ea typeface="Arial" charset="0"/>
                          <a:cs typeface="Arial" charset="0"/>
                        </a:rPr>
                        <a:t> Times Good University Guide (Ireland)</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Times Higher Education University Guide (UK)</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Top 200 University Rankings (Ukraine)</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URANK-rank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Sweden</a:t>
                      </a:r>
                      <a:r>
                        <a:rPr kumimoji="0" lang="de-DE" altLang="en-US" sz="1200" b="0" i="0" u="none" strike="noStrike" cap="none" normalizeH="0" baseline="0" dirty="0">
                          <a:ln>
                            <a:noFill/>
                          </a:ln>
                          <a:solidFill>
                            <a:srgbClr val="000000"/>
                          </a:solidFill>
                          <a:effectLst/>
                          <a:latin typeface="Calibri" charset="0"/>
                          <a:ea typeface="Arial" charset="0"/>
                          <a:cs typeface="Arial" charset="0"/>
                        </a:rPr>
                        <a:t>)</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25400" marR="0" lvl="0" indent="1555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 pos="2597150" algn="l"/>
                        </a:tabLst>
                      </a:pPr>
                      <a:r>
                        <a:rPr kumimoji="0" lang="da-DK" altLang="en-US" sz="1200" b="0" i="0" u="none" strike="noStrike" cap="none" normalizeH="0" baseline="0" dirty="0">
                          <a:ln>
                            <a:noFill/>
                          </a:ln>
                          <a:solidFill>
                            <a:srgbClr val="000000"/>
                          </a:solidFill>
                          <a:effectLst/>
                          <a:latin typeface="Calibri" charset="0"/>
                          <a:ea typeface="Arial" charset="0"/>
                          <a:cs typeface="Arial" charset="0"/>
                        </a:rPr>
                        <a:t>US News and World Report (USNWR) </a:t>
                      </a:r>
                      <a:r>
                        <a:rPr kumimoji="0" lang="de-DE" altLang="en-US" sz="1200" b="0" i="0" u="none" strike="noStrike" cap="none" normalizeH="0" baseline="0" dirty="0">
                          <a:ln>
                            <a:noFill/>
                          </a:ln>
                          <a:solidFill>
                            <a:srgbClr val="000000"/>
                          </a:solidFill>
                          <a:effectLst/>
                          <a:latin typeface="Calibri" charset="0"/>
                          <a:ea typeface="Arial" charset="0"/>
                          <a:cs typeface="Arial" charset="0"/>
                        </a:rPr>
                        <a:t>College Rankings (US)</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txBody>
                  <a:tcPr marL="21494" marR="2149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342900" indent="-257175">
                        <a:spcBef>
                          <a:spcPct val="20000"/>
                        </a:spcBef>
                        <a:buFont typeface="Arial" charset="0"/>
                        <a:tabLst>
                          <a:tab pos="179388" algn="l"/>
                          <a:tab pos="457200" algn="l"/>
                        </a:tabLst>
                        <a:defRPr sz="2800">
                          <a:solidFill>
                            <a:schemeClr val="tx1"/>
                          </a:solidFill>
                          <a:latin typeface="Calibri" charset="0"/>
                        </a:defRPr>
                      </a:lvl1pPr>
                      <a:lvl2pPr marL="742950" indent="-285750">
                        <a:spcBef>
                          <a:spcPct val="20000"/>
                        </a:spcBef>
                        <a:buFont typeface="Arial" charset="0"/>
                        <a:tabLst>
                          <a:tab pos="179388" algn="l"/>
                          <a:tab pos="457200" algn="l"/>
                        </a:tabLst>
                        <a:defRPr sz="2400">
                          <a:solidFill>
                            <a:schemeClr val="tx1"/>
                          </a:solidFill>
                          <a:latin typeface="Calibri" charset="0"/>
                        </a:defRPr>
                      </a:lvl2pPr>
                      <a:lvl3pPr marL="1143000" indent="-228600">
                        <a:spcBef>
                          <a:spcPct val="20000"/>
                        </a:spcBef>
                        <a:buFont typeface="Arial" charset="0"/>
                        <a:tabLst>
                          <a:tab pos="179388" algn="l"/>
                          <a:tab pos="457200" algn="l"/>
                        </a:tabLst>
                        <a:defRPr sz="2000">
                          <a:solidFill>
                            <a:schemeClr val="tx1"/>
                          </a:solidFill>
                          <a:latin typeface="Calibri" charset="0"/>
                        </a:defRPr>
                      </a:lvl3pPr>
                      <a:lvl4pPr marL="1600200" indent="-228600">
                        <a:spcBef>
                          <a:spcPct val="20000"/>
                        </a:spcBef>
                        <a:buFont typeface="Arial" charset="0"/>
                        <a:tabLst>
                          <a:tab pos="179388" algn="l"/>
                          <a:tab pos="457200" algn="l"/>
                        </a:tabLst>
                        <a:defRPr>
                          <a:solidFill>
                            <a:schemeClr val="tx1"/>
                          </a:solidFill>
                          <a:latin typeface="Calibri" charset="0"/>
                        </a:defRPr>
                      </a:lvl4pPr>
                      <a:lvl5pPr marL="2057400" indent="-228600">
                        <a:spcBef>
                          <a:spcPct val="20000"/>
                        </a:spcBef>
                        <a:buFont typeface="Arial" charset="0"/>
                        <a:tabLst>
                          <a:tab pos="179388" algn="l"/>
                          <a:tab pos="457200" algn="l"/>
                        </a:tabLst>
                        <a:defRPr>
                          <a:solidFill>
                            <a:schemeClr val="tx1"/>
                          </a:solidFill>
                          <a:latin typeface="Calibri" charset="0"/>
                        </a:defRPr>
                      </a:lvl5pPr>
                      <a:lvl6pPr marL="25146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6pPr>
                      <a:lvl7pPr marL="29718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7pPr>
                      <a:lvl8pPr marL="34290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8pPr>
                      <a:lvl9pPr marL="38862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9pPr>
                    </a:lstStyle>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Dataquest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India</a:t>
                      </a:r>
                      <a:r>
                        <a:rPr kumimoji="0" lang="de-DE" altLang="en-US" sz="1200" b="0" i="0" u="none" strike="noStrike" cap="none" normalizeH="0" baseline="0" dirty="0">
                          <a:ln>
                            <a:noFill/>
                          </a:ln>
                          <a:solidFill>
                            <a:srgbClr val="000000"/>
                          </a:solidFill>
                          <a:effectLst/>
                          <a:latin typeface="Calibri" charset="0"/>
                          <a:ea typeface="Arial" charset="0"/>
                          <a:cs typeface="Arial" charset="0"/>
                        </a:rPr>
                        <a:t>)</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India</a:t>
                      </a:r>
                      <a:r>
                        <a:rPr kumimoji="0" lang="de-DE" altLang="en-US" sz="1200" b="0" i="0" u="none" strike="noStrike" cap="none" normalizeH="0" baseline="0">
                          <a:ln>
                            <a:noFill/>
                          </a:ln>
                          <a:solidFill>
                            <a:srgbClr val="000000"/>
                          </a:solidFill>
                          <a:effectLst/>
                          <a:latin typeface="Calibri" charset="0"/>
                          <a:ea typeface="Arial" charset="0"/>
                          <a:cs typeface="Arial" charset="0"/>
                        </a:rPr>
                        <a:t> Today (India)</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Outlook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India</a:t>
                      </a:r>
                      <a:r>
                        <a:rPr kumimoji="0" lang="de-DE" altLang="en-US" sz="1200" b="0" i="0" u="none" strike="noStrike" cap="none" normalizeH="0" baseline="0" dirty="0">
                          <a:ln>
                            <a:noFill/>
                          </a:ln>
                          <a:solidFill>
                            <a:srgbClr val="000000"/>
                          </a:solidFill>
                          <a:effectLst/>
                          <a:latin typeface="Calibri" charset="0"/>
                          <a:ea typeface="Arial" charset="0"/>
                          <a:cs typeface="Arial" charset="0"/>
                        </a:rPr>
                        <a:t>)</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Le Nouvel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Observateur</a:t>
                      </a:r>
                      <a:r>
                        <a:rPr kumimoji="0" lang="de-DE" altLang="en-US" sz="1200" b="0" i="0" u="none" strike="noStrike" cap="none" normalizeH="0" baseline="0" dirty="0">
                          <a:ln>
                            <a:noFill/>
                          </a:ln>
                          <a:solidFill>
                            <a:srgbClr val="000000"/>
                          </a:solidFill>
                          <a:effectLst/>
                          <a:latin typeface="Calibri" charset="0"/>
                          <a:ea typeface="Arial" charset="0"/>
                          <a:cs typeface="Arial" charset="0"/>
                        </a:rPr>
                        <a:t> (France)</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Sherif Magazine (Iran)</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National Research Council Ranking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of</a:t>
                      </a:r>
                      <a:r>
                        <a:rPr kumimoji="0" lang="de-DE" altLang="en-US" sz="1200" b="0" i="0" u="none" strike="noStrike" cap="none" normalizeH="0" baseline="0" dirty="0">
                          <a:ln>
                            <a:noFill/>
                          </a:ln>
                          <a:solidFill>
                            <a:srgbClr val="000000"/>
                          </a:solidFill>
                          <a:effectLst/>
                          <a:latin typeface="Calibri" charset="0"/>
                          <a:ea typeface="Arial" charset="0"/>
                          <a:cs typeface="Arial" charset="0"/>
                        </a:rPr>
                        <a:t>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Doctoral</a:t>
                      </a:r>
                      <a:r>
                        <a:rPr kumimoji="0" lang="de-DE" altLang="en-US" sz="1200" b="0" i="0" u="none" strike="noStrike" cap="none" normalizeH="0" baseline="0" dirty="0">
                          <a:ln>
                            <a:noFill/>
                          </a:ln>
                          <a:solidFill>
                            <a:srgbClr val="000000"/>
                          </a:solidFill>
                          <a:effectLst/>
                          <a:latin typeface="Calibri" charset="0"/>
                          <a:ea typeface="Arial" charset="0"/>
                          <a:cs typeface="Arial" charset="0"/>
                        </a:rPr>
                        <a:t> Programmes (US) </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Toplawschools.com</a:t>
                      </a:r>
                      <a:r>
                        <a:rPr kumimoji="0" lang="de-DE" altLang="en-US" sz="1200" b="0" i="0" u="none" strike="noStrike" cap="none" normalizeH="0" baseline="0">
                          <a:ln>
                            <a:noFill/>
                          </a:ln>
                          <a:solidFill>
                            <a:srgbClr val="000000"/>
                          </a:solidFill>
                          <a:effectLst/>
                          <a:latin typeface="Calibri" charset="0"/>
                          <a:ea typeface="Arial" charset="0"/>
                          <a:cs typeface="Arial" charset="0"/>
                        </a:rPr>
                        <a:t> (US)</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American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Universities</a:t>
                      </a:r>
                      <a:r>
                        <a:rPr kumimoji="0" lang="de-DE" altLang="en-US" sz="1200" b="0" i="0" u="none" strike="noStrike" cap="none" normalizeH="0" baseline="0" dirty="0">
                          <a:ln>
                            <a:noFill/>
                          </a:ln>
                          <a:solidFill>
                            <a:srgbClr val="000000"/>
                          </a:solidFill>
                          <a:effectLst/>
                          <a:latin typeface="Calibri" charset="0"/>
                          <a:ea typeface="Arial" charset="0"/>
                          <a:cs typeface="Arial" charset="0"/>
                        </a:rPr>
                        <a:t> Admission Programme: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Undergraduate</a:t>
                      </a:r>
                      <a:r>
                        <a:rPr kumimoji="0" lang="de-DE" altLang="en-US" sz="1200" b="0" i="0" u="none" strike="noStrike" cap="none" normalizeH="0" baseline="0" dirty="0">
                          <a:ln>
                            <a:noFill/>
                          </a:ln>
                          <a:solidFill>
                            <a:srgbClr val="000000"/>
                          </a:solidFill>
                          <a:effectLst/>
                          <a:latin typeface="Calibri" charset="0"/>
                          <a:ea typeface="Arial" charset="0"/>
                          <a:cs typeface="Arial" charset="0"/>
                        </a:rPr>
                        <a:t> American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Universities</a:t>
                      </a:r>
                      <a:r>
                        <a:rPr kumimoji="0" lang="de-DE" altLang="en-US" sz="1200" b="0" i="0" u="none" strike="noStrike" cap="none" normalizeH="0" baseline="0" dirty="0">
                          <a:ln>
                            <a:noFill/>
                          </a:ln>
                          <a:solidFill>
                            <a:srgbClr val="000000"/>
                          </a:solidFill>
                          <a:effectLst/>
                          <a:latin typeface="Calibri" charset="0"/>
                          <a:ea typeface="Arial" charset="0"/>
                          <a:cs typeface="Arial" charset="0"/>
                        </a:rPr>
                        <a:t> Rankings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for</a:t>
                      </a:r>
                      <a:r>
                        <a:rPr kumimoji="0" lang="de-DE" altLang="en-US" sz="1200" b="0" i="0" u="none" strike="noStrike" cap="none" normalizeH="0" baseline="0" dirty="0">
                          <a:ln>
                            <a:noFill/>
                          </a:ln>
                          <a:solidFill>
                            <a:srgbClr val="000000"/>
                          </a:solidFill>
                          <a:effectLst/>
                          <a:latin typeface="Calibri" charset="0"/>
                          <a:ea typeface="Arial" charset="0"/>
                          <a:cs typeface="Arial" charset="0"/>
                        </a:rPr>
                        <a:t> International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Students</a:t>
                      </a:r>
                      <a:r>
                        <a:rPr kumimoji="0" lang="de-DE" altLang="en-US" sz="1200" b="0" i="0" u="none" strike="noStrike" cap="none" normalizeH="0" baseline="0" dirty="0">
                          <a:ln>
                            <a:noFill/>
                          </a:ln>
                          <a:solidFill>
                            <a:srgbClr val="000000"/>
                          </a:solidFill>
                          <a:effectLst/>
                          <a:latin typeface="Calibri" charset="0"/>
                          <a:ea typeface="Arial" charset="0"/>
                          <a:cs typeface="Arial" charset="0"/>
                        </a:rPr>
                        <a:t> (US)</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a-DK" altLang="en-US" sz="1200" b="0" i="0" u="none" strike="noStrike" cap="none" normalizeH="0" baseline="0" dirty="0">
                          <a:ln>
                            <a:noFill/>
                          </a:ln>
                          <a:solidFill>
                            <a:srgbClr val="000000"/>
                          </a:solidFill>
                          <a:effectLst/>
                          <a:latin typeface="Calibri" charset="0"/>
                          <a:ea typeface="Arial" charset="0"/>
                          <a:cs typeface="Arial" charset="0"/>
                        </a:rPr>
                        <a:t>US News and World Report (USNWR) </a:t>
                      </a:r>
                      <a:r>
                        <a:rPr kumimoji="0" lang="de-DE" altLang="en-US" sz="1200" b="0" i="0" u="none" strike="noStrike" cap="none" normalizeH="0" baseline="0" dirty="0">
                          <a:ln>
                            <a:noFill/>
                          </a:ln>
                          <a:solidFill>
                            <a:srgbClr val="000000"/>
                          </a:solidFill>
                          <a:effectLst/>
                          <a:latin typeface="Calibri" charset="0"/>
                          <a:ea typeface="Arial" charset="0"/>
                          <a:cs typeface="Arial" charset="0"/>
                        </a:rPr>
                        <a:t>Top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Med</a:t>
                      </a:r>
                      <a:r>
                        <a:rPr kumimoji="0" lang="de-DE" altLang="en-US" sz="1200" b="0" i="0" u="none" strike="noStrike" cap="none" normalizeH="0" baseline="0" dirty="0">
                          <a:ln>
                            <a:noFill/>
                          </a:ln>
                          <a:solidFill>
                            <a:srgbClr val="000000"/>
                          </a:solidFill>
                          <a:effectLst/>
                          <a:latin typeface="Calibri" charset="0"/>
                          <a:ea typeface="Arial" charset="0"/>
                          <a:cs typeface="Arial" charset="0"/>
                        </a:rPr>
                        <a:t> Schools (US)</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just"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WPROST MBA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Poland</a:t>
                      </a:r>
                      <a:r>
                        <a:rPr kumimoji="0" lang="de-DE" altLang="en-US" sz="1200" b="0" i="0" u="none" strike="noStrike" cap="none" normalizeH="0" baseline="0" dirty="0">
                          <a:ln>
                            <a:noFill/>
                          </a:ln>
                          <a:solidFill>
                            <a:srgbClr val="000000"/>
                          </a:solidFill>
                          <a:effectLst/>
                          <a:latin typeface="Calibri" charset="0"/>
                          <a:ea typeface="Arial" charset="0"/>
                          <a:cs typeface="Arial" charset="0"/>
                        </a:rPr>
                        <a:t>)</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txBody>
                  <a:tcPr marL="21494" marR="2149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342900" indent="-257175">
                        <a:spcBef>
                          <a:spcPct val="20000"/>
                        </a:spcBef>
                        <a:buFont typeface="Arial" charset="0"/>
                        <a:tabLst>
                          <a:tab pos="179388" algn="l"/>
                          <a:tab pos="457200" algn="l"/>
                        </a:tabLst>
                        <a:defRPr sz="2800">
                          <a:solidFill>
                            <a:schemeClr val="tx1"/>
                          </a:solidFill>
                          <a:latin typeface="Calibri" charset="0"/>
                        </a:defRPr>
                      </a:lvl1pPr>
                      <a:lvl2pPr marL="742950" indent="-285750">
                        <a:spcBef>
                          <a:spcPct val="20000"/>
                        </a:spcBef>
                        <a:buFont typeface="Arial" charset="0"/>
                        <a:tabLst>
                          <a:tab pos="179388" algn="l"/>
                          <a:tab pos="457200" algn="l"/>
                        </a:tabLst>
                        <a:defRPr sz="2400">
                          <a:solidFill>
                            <a:schemeClr val="tx1"/>
                          </a:solidFill>
                          <a:latin typeface="Calibri" charset="0"/>
                        </a:defRPr>
                      </a:lvl2pPr>
                      <a:lvl3pPr marL="1143000" indent="-228600">
                        <a:spcBef>
                          <a:spcPct val="20000"/>
                        </a:spcBef>
                        <a:buFont typeface="Arial" charset="0"/>
                        <a:tabLst>
                          <a:tab pos="179388" algn="l"/>
                          <a:tab pos="457200" algn="l"/>
                        </a:tabLst>
                        <a:defRPr sz="2000">
                          <a:solidFill>
                            <a:schemeClr val="tx1"/>
                          </a:solidFill>
                          <a:latin typeface="Calibri" charset="0"/>
                        </a:defRPr>
                      </a:lvl3pPr>
                      <a:lvl4pPr marL="1600200" indent="-228600">
                        <a:spcBef>
                          <a:spcPct val="20000"/>
                        </a:spcBef>
                        <a:buFont typeface="Arial" charset="0"/>
                        <a:tabLst>
                          <a:tab pos="179388" algn="l"/>
                          <a:tab pos="457200" algn="l"/>
                        </a:tabLst>
                        <a:defRPr>
                          <a:solidFill>
                            <a:schemeClr val="tx1"/>
                          </a:solidFill>
                          <a:latin typeface="Calibri" charset="0"/>
                        </a:defRPr>
                      </a:lvl4pPr>
                      <a:lvl5pPr marL="2057400" indent="-228600">
                        <a:spcBef>
                          <a:spcPct val="20000"/>
                        </a:spcBef>
                        <a:buFont typeface="Arial" charset="0"/>
                        <a:tabLst>
                          <a:tab pos="179388" algn="l"/>
                          <a:tab pos="457200" algn="l"/>
                        </a:tabLst>
                        <a:defRPr>
                          <a:solidFill>
                            <a:schemeClr val="tx1"/>
                          </a:solidFill>
                          <a:latin typeface="Calibri" charset="0"/>
                        </a:defRPr>
                      </a:lvl5pPr>
                      <a:lvl6pPr marL="25146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6pPr>
                      <a:lvl7pPr marL="29718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7pPr>
                      <a:lvl8pPr marL="34290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8pPr>
                      <a:lvl9pPr marL="3886200" indent="-228600" defTabSz="457200" eaLnBrk="0" fontAlgn="base" hangingPunct="0">
                        <a:spcBef>
                          <a:spcPct val="20000"/>
                        </a:spcBef>
                        <a:spcAft>
                          <a:spcPct val="0"/>
                        </a:spcAft>
                        <a:buFont typeface="Arial" charset="0"/>
                        <a:tabLst>
                          <a:tab pos="179388" algn="l"/>
                          <a:tab pos="457200" algn="l"/>
                        </a:tabLst>
                        <a:defRPr>
                          <a:solidFill>
                            <a:schemeClr val="tx1"/>
                          </a:solidFill>
                          <a:latin typeface="Calibri" charset="0"/>
                        </a:defRPr>
                      </a:lvl9pPr>
                    </a:lstStyle>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CollegeNET</a:t>
                      </a:r>
                      <a:r>
                        <a:rPr kumimoji="0" lang="de-DE" altLang="en-US" sz="1200" b="0" i="0" u="none" strike="noStrike" cap="none" normalizeH="0" baseline="0">
                          <a:ln>
                            <a:noFill/>
                          </a:ln>
                          <a:solidFill>
                            <a:srgbClr val="000000"/>
                          </a:solidFill>
                          <a:effectLst/>
                          <a:latin typeface="Calibri" charset="0"/>
                          <a:ea typeface="Arial" charset="0"/>
                          <a:cs typeface="Arial" charset="0"/>
                        </a:rPr>
                        <a:t> Social Mobility Index Ranking (US)</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Georgetown Public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Policy</a:t>
                      </a:r>
                      <a:r>
                        <a:rPr kumimoji="0" lang="de-DE" altLang="en-US" sz="1200" b="0" i="0" u="none" strike="noStrike" cap="none" normalizeH="0" baseline="0" dirty="0">
                          <a:ln>
                            <a:noFill/>
                          </a:ln>
                          <a:solidFill>
                            <a:srgbClr val="000000"/>
                          </a:solidFill>
                          <a:effectLst/>
                          <a:latin typeface="Calibri" charset="0"/>
                          <a:ea typeface="Arial" charset="0"/>
                          <a:cs typeface="Arial" charset="0"/>
                        </a:rPr>
                        <a:t> Review Placement Efficiency Ranking (US)</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err="1">
                          <a:ln>
                            <a:noFill/>
                          </a:ln>
                          <a:solidFill>
                            <a:srgbClr val="000000"/>
                          </a:solidFill>
                          <a:effectLst/>
                          <a:latin typeface="Calibri" charset="0"/>
                          <a:ea typeface="Arial" charset="0"/>
                          <a:cs typeface="Arial" charset="0"/>
                        </a:rPr>
                        <a:t>Metroversities</a:t>
                      </a:r>
                      <a:r>
                        <a:rPr kumimoji="0" lang="de-DE" altLang="en-US" sz="1200" b="0" i="0" u="none" strike="noStrike" cap="none" normalizeH="0" baseline="0">
                          <a:ln>
                            <a:noFill/>
                          </a:ln>
                          <a:solidFill>
                            <a:srgbClr val="000000"/>
                          </a:solidFill>
                          <a:effectLst/>
                          <a:latin typeface="Calibri" charset="0"/>
                          <a:ea typeface="Arial" charset="0"/>
                          <a:cs typeface="Arial" charset="0"/>
                        </a:rPr>
                        <a:t> (US) </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New York Times Most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Economically</a:t>
                      </a:r>
                      <a:r>
                        <a:rPr kumimoji="0" lang="de-DE" altLang="en-US" sz="1200" b="0" i="0" u="none" strike="noStrike" cap="none" normalizeH="0" baseline="0" dirty="0">
                          <a:ln>
                            <a:noFill/>
                          </a:ln>
                          <a:solidFill>
                            <a:srgbClr val="000000"/>
                          </a:solidFill>
                          <a:effectLst/>
                          <a:latin typeface="Calibri" charset="0"/>
                          <a:ea typeface="Arial" charset="0"/>
                          <a:cs typeface="Arial" charset="0"/>
                        </a:rPr>
                        <a:t> Diverse Top Colleges (US)</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Online Study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Australia</a:t>
                      </a:r>
                      <a:r>
                        <a:rPr kumimoji="0" lang="de-DE" altLang="en-US" sz="1200" b="0" i="0" u="none" strike="noStrike" cap="none" normalizeH="0" baseline="0" dirty="0">
                          <a:ln>
                            <a:noFill/>
                          </a:ln>
                          <a:solidFill>
                            <a:srgbClr val="000000"/>
                          </a:solidFill>
                          <a:effectLst/>
                          <a:latin typeface="Calibri" charset="0"/>
                          <a:ea typeface="Arial" charset="0"/>
                          <a:cs typeface="Arial" charset="0"/>
                        </a:rPr>
                        <a:t> Online University Ranking List (</a:t>
                      </a:r>
                      <a:r>
                        <a:rPr kumimoji="0" lang="de-DE" altLang="en-US" sz="1200" b="0" i="0" u="none" strike="noStrike" cap="none" normalizeH="0" baseline="0" dirty="0" err="1">
                          <a:ln>
                            <a:noFill/>
                          </a:ln>
                          <a:solidFill>
                            <a:srgbClr val="000000"/>
                          </a:solidFill>
                          <a:effectLst/>
                          <a:latin typeface="Calibri" charset="0"/>
                          <a:ea typeface="Arial" charset="0"/>
                          <a:cs typeface="Arial" charset="0"/>
                        </a:rPr>
                        <a:t>Australia</a:t>
                      </a:r>
                      <a:r>
                        <a:rPr kumimoji="0" lang="de-DE" altLang="en-US" sz="1200" b="0" i="0" u="none" strike="noStrike" cap="none" normalizeH="0" baseline="0" dirty="0">
                          <a:ln>
                            <a:noFill/>
                          </a:ln>
                          <a:solidFill>
                            <a:srgbClr val="000000"/>
                          </a:solidFill>
                          <a:effectLst/>
                          <a:latin typeface="Calibri" charset="0"/>
                          <a:ea typeface="Arial" charset="0"/>
                          <a:cs typeface="Arial" charset="0"/>
                        </a:rPr>
                        <a:t>)</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de-DE" altLang="en-US" sz="1200" b="0" i="0" u="none" strike="noStrike" cap="none" normalizeH="0" baseline="0" dirty="0">
                          <a:ln>
                            <a:noFill/>
                          </a:ln>
                          <a:solidFill>
                            <a:srgbClr val="000000"/>
                          </a:solidFill>
                          <a:effectLst/>
                          <a:latin typeface="Calibri" charset="0"/>
                          <a:ea typeface="Arial" charset="0"/>
                          <a:cs typeface="Arial" charset="0"/>
                        </a:rPr>
                        <a:t>Princeton Review (US) </a:t>
                      </a:r>
                      <a:endParaRPr kumimoji="0" lang="en-GB" altLang="en-US" sz="1200" b="0" i="0" u="none" strike="noStrike" cap="none" normalizeH="0" baseline="0" dirty="0">
                        <a:ln>
                          <a:noFill/>
                        </a:ln>
                        <a:solidFill>
                          <a:srgbClr val="000000"/>
                        </a:solidFill>
                        <a:effectLst/>
                        <a:latin typeface="Calibri" charset="0"/>
                        <a:ea typeface="Arial" charset="0"/>
                        <a:cs typeface="Arial" charset="0"/>
                      </a:endParaRP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en-GB" altLang="en-US" sz="1200" b="0" i="0" u="none" strike="noStrike" cap="none" normalizeH="0" baseline="0" dirty="0">
                          <a:ln>
                            <a:noFill/>
                          </a:ln>
                          <a:solidFill>
                            <a:srgbClr val="000000"/>
                          </a:solidFill>
                          <a:effectLst/>
                          <a:latin typeface="Calibri" charset="0"/>
                          <a:ea typeface="Arial" charset="0"/>
                          <a:cs typeface="Arial" charset="0"/>
                        </a:rPr>
                        <a:t>Saviours of Our Cities</a:t>
                      </a:r>
                      <a:r>
                        <a:rPr kumimoji="0" lang="da-DK" altLang="en-US" sz="1200" b="0" i="0" u="none" strike="noStrike" cap="none" normalizeH="0" baseline="0" dirty="0">
                          <a:ln>
                            <a:noFill/>
                          </a:ln>
                          <a:solidFill>
                            <a:srgbClr val="000000"/>
                          </a:solidFill>
                          <a:effectLst/>
                          <a:latin typeface="Calibri" charset="0"/>
                          <a:ea typeface="Arial" charset="0"/>
                          <a:cs typeface="Arial" charset="0"/>
                        </a:rPr>
                        <a:t> (</a:t>
                      </a:r>
                      <a:r>
                        <a:rPr kumimoji="0" lang="en-GB" altLang="en-US" sz="1200" b="0" i="0" u="none" strike="noStrike" cap="none" normalizeH="0" baseline="0" dirty="0">
                          <a:ln>
                            <a:noFill/>
                          </a:ln>
                          <a:solidFill>
                            <a:srgbClr val="000000"/>
                          </a:solidFill>
                          <a:effectLst/>
                          <a:latin typeface="Calibri" charset="0"/>
                          <a:ea typeface="Arial" charset="0"/>
                          <a:cs typeface="Arial" charset="0"/>
                        </a:rPr>
                        <a:t>US)</a:t>
                      </a: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en-GB" altLang="en-US" sz="1200" b="0" i="0" u="none" strike="noStrike" cap="none" normalizeH="0" baseline="0" dirty="0">
                          <a:ln>
                            <a:noFill/>
                          </a:ln>
                          <a:solidFill>
                            <a:srgbClr val="000000"/>
                          </a:solidFill>
                          <a:effectLst/>
                          <a:latin typeface="Calibri" charset="0"/>
                          <a:ea typeface="Arial" charset="0"/>
                          <a:cs typeface="Arial" charset="0"/>
                        </a:rPr>
                        <a:t>Social Mobility Index (</a:t>
                      </a:r>
                      <a:r>
                        <a:rPr kumimoji="0" lang="en-GB" altLang="en-US" sz="1200" b="0" i="0" u="none" strike="noStrike" cap="none" normalizeH="0" baseline="0" dirty="0" err="1">
                          <a:ln>
                            <a:noFill/>
                          </a:ln>
                          <a:solidFill>
                            <a:srgbClr val="000000"/>
                          </a:solidFill>
                          <a:effectLst/>
                          <a:latin typeface="Calibri" charset="0"/>
                          <a:ea typeface="Arial" charset="0"/>
                          <a:cs typeface="Arial" charset="0"/>
                        </a:rPr>
                        <a:t>CollegeNet</a:t>
                      </a:r>
                      <a:r>
                        <a:rPr kumimoji="0" lang="en-GB" altLang="en-US" sz="1200" b="0" i="0" u="none" strike="noStrike" cap="none" normalizeH="0" baseline="0" dirty="0">
                          <a:ln>
                            <a:noFill/>
                          </a:ln>
                          <a:solidFill>
                            <a:srgbClr val="000000"/>
                          </a:solidFill>
                          <a:effectLst/>
                          <a:latin typeface="Calibri" charset="0"/>
                          <a:ea typeface="Arial" charset="0"/>
                          <a:cs typeface="Arial" charset="0"/>
                        </a:rPr>
                        <a:t> and </a:t>
                      </a:r>
                      <a:r>
                        <a:rPr kumimoji="0" lang="en-GB" altLang="en-US" sz="1200" b="0" i="0" u="none" strike="noStrike" cap="none" normalizeH="0" baseline="0" dirty="0" err="1">
                          <a:ln>
                            <a:noFill/>
                          </a:ln>
                          <a:solidFill>
                            <a:srgbClr val="000000"/>
                          </a:solidFill>
                          <a:effectLst/>
                          <a:latin typeface="Calibri" charset="0"/>
                          <a:ea typeface="Arial" charset="0"/>
                          <a:cs typeface="Arial" charset="0"/>
                        </a:rPr>
                        <a:t>Payscale</a:t>
                      </a:r>
                      <a:r>
                        <a:rPr kumimoji="0" lang="en-GB" altLang="en-US" sz="1200" b="0" i="0" u="none" strike="noStrike" cap="none" normalizeH="0" baseline="0" dirty="0">
                          <a:ln>
                            <a:noFill/>
                          </a:ln>
                          <a:solidFill>
                            <a:srgbClr val="000000"/>
                          </a:solidFill>
                          <a:effectLst/>
                          <a:latin typeface="Calibri" charset="0"/>
                          <a:ea typeface="Arial" charset="0"/>
                          <a:cs typeface="Arial" charset="0"/>
                        </a:rPr>
                        <a:t>, US)</a:t>
                      </a:r>
                    </a:p>
                    <a:p>
                      <a:pPr marL="342900" marR="0" lvl="0" indent="-257175" algn="l" defTabSz="457200" rtl="0" eaLnBrk="1" fontAlgn="base" latinLnBrk="0" hangingPunct="1">
                        <a:lnSpc>
                          <a:spcPct val="100000"/>
                        </a:lnSpc>
                        <a:spcBef>
                          <a:spcPts val="200"/>
                        </a:spcBef>
                        <a:spcAft>
                          <a:spcPct val="0"/>
                        </a:spcAft>
                        <a:buClrTx/>
                        <a:buSzTx/>
                        <a:buFont typeface="Times New Roman" charset="0"/>
                        <a:buChar char="•"/>
                        <a:tabLst>
                          <a:tab pos="179388" algn="l"/>
                          <a:tab pos="457200" algn="l"/>
                        </a:tabLst>
                      </a:pPr>
                      <a:r>
                        <a:rPr kumimoji="0" lang="en-GB" altLang="en-US" sz="1200" b="0" i="0" u="none" strike="noStrike" cap="none" normalizeH="0" baseline="0" dirty="0">
                          <a:ln>
                            <a:noFill/>
                          </a:ln>
                          <a:solidFill>
                            <a:srgbClr val="000000"/>
                          </a:solidFill>
                          <a:effectLst/>
                          <a:latin typeface="Calibri" charset="0"/>
                          <a:ea typeface="Arial" charset="0"/>
                          <a:cs typeface="Arial" charset="0"/>
                        </a:rPr>
                        <a:t>Washington Monthly College Guide (US) </a:t>
                      </a:r>
                    </a:p>
                    <a:p>
                      <a:pPr marL="342900" marR="0" lvl="0" indent="-257175" algn="l" defTabSz="457200" rtl="0" eaLnBrk="1" fontAlgn="base" latinLnBrk="0" hangingPunct="1">
                        <a:lnSpc>
                          <a:spcPct val="100000"/>
                        </a:lnSpc>
                        <a:spcBef>
                          <a:spcPts val="200"/>
                        </a:spcBef>
                        <a:spcAft>
                          <a:spcPct val="0"/>
                        </a:spcAft>
                        <a:buClrTx/>
                        <a:buSzTx/>
                        <a:buFont typeface="Arial" charset="0"/>
                        <a:buChar char="•"/>
                        <a:tabLst>
                          <a:tab pos="179388" algn="l"/>
                          <a:tab pos="457200" algn="l"/>
                        </a:tabLst>
                      </a:pPr>
                      <a:r>
                        <a:rPr kumimoji="0" lang="en-GB" altLang="en-US" sz="1200" b="0" i="0" u="none" strike="noStrike" cap="none" normalizeH="0" baseline="0" dirty="0">
                          <a:ln>
                            <a:noFill/>
                          </a:ln>
                          <a:solidFill>
                            <a:srgbClr val="000000"/>
                          </a:solidFill>
                          <a:effectLst/>
                          <a:latin typeface="Calibri" charset="0"/>
                          <a:ea typeface="Arial" charset="0"/>
                          <a:cs typeface="Arial" charset="0"/>
                        </a:rPr>
                        <a:t>Washington Monthly Ranking of Community Colleges (US)</a:t>
                      </a:r>
                      <a:endParaRPr kumimoji="0" lang="en-GB" altLang="en-US" sz="1200" b="0" i="0" u="none" strike="noStrike" cap="none" normalizeH="0" baseline="0" dirty="0">
                        <a:ln>
                          <a:noFill/>
                        </a:ln>
                        <a:solidFill>
                          <a:srgbClr val="000000"/>
                        </a:solidFill>
                        <a:effectLst/>
                        <a:latin typeface="Calibri" charset="0"/>
                        <a:ea typeface="Times New Roman" charset="0"/>
                        <a:cs typeface="Times New Roman" charset="0"/>
                      </a:endParaRPr>
                    </a:p>
                  </a:txBody>
                  <a:tcPr marL="21494" marR="2149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759066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IE" altLang="en-US" dirty="0"/>
              <a:t>U-</a:t>
            </a:r>
            <a:r>
              <a:rPr lang="en-IE" altLang="en-US" dirty="0" err="1"/>
              <a:t>Multirank</a:t>
            </a:r>
            <a:endParaRPr lang="en-IE" altLang="en-US" dirty="0"/>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864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slide-1-320.jpg"/>
          <p:cNvPicPr>
            <a:picLocks noChangeAspect="1"/>
          </p:cNvPicPr>
          <p:nvPr/>
        </p:nvPicPr>
        <p:blipFill>
          <a:blip r:embed="rId3"/>
          <a:srcRect/>
          <a:stretch>
            <a:fillRect/>
          </a:stretch>
        </p:blipFill>
        <p:spPr bwMode="auto">
          <a:xfrm>
            <a:off x="468311" y="105636"/>
            <a:ext cx="4535735" cy="2808312"/>
          </a:xfrm>
          <a:prstGeom prst="rect">
            <a:avLst/>
          </a:prstGeom>
          <a:noFill/>
          <a:ln w="9525">
            <a:noFill/>
            <a:miter lim="800000"/>
            <a:headEnd/>
            <a:tailEnd/>
          </a:ln>
        </p:spPr>
      </p:pic>
      <p:pic>
        <p:nvPicPr>
          <p:cNvPr id="36867" name="Picture 2" descr="962013%20thumbnail.jpg"/>
          <p:cNvPicPr>
            <a:picLocks noChangeAspect="1"/>
          </p:cNvPicPr>
          <p:nvPr/>
        </p:nvPicPr>
        <p:blipFill>
          <a:blip r:embed="rId4"/>
          <a:srcRect/>
          <a:stretch>
            <a:fillRect/>
          </a:stretch>
        </p:blipFill>
        <p:spPr bwMode="auto">
          <a:xfrm>
            <a:off x="107504" y="2913948"/>
            <a:ext cx="6447334" cy="3883025"/>
          </a:xfrm>
          <a:prstGeom prst="rect">
            <a:avLst/>
          </a:prstGeom>
          <a:noFill/>
          <a:ln w="9525">
            <a:noFill/>
            <a:miter lim="800000"/>
            <a:headEnd/>
            <a:tailEnd/>
          </a:ln>
        </p:spPr>
      </p:pic>
      <p:pic>
        <p:nvPicPr>
          <p:cNvPr id="36868" name="Picture 4" descr="38_university.jpg"/>
          <p:cNvPicPr>
            <a:picLocks noChangeAspect="1"/>
          </p:cNvPicPr>
          <p:nvPr/>
        </p:nvPicPr>
        <p:blipFill>
          <a:blip r:embed="rId5"/>
          <a:srcRect/>
          <a:stretch>
            <a:fillRect/>
          </a:stretch>
        </p:blipFill>
        <p:spPr bwMode="auto">
          <a:xfrm>
            <a:off x="5264433" y="687998"/>
            <a:ext cx="3672533" cy="4294554"/>
          </a:xfrm>
          <a:prstGeom prst="rect">
            <a:avLst/>
          </a:prstGeom>
          <a:noFill/>
          <a:ln w="9525">
            <a:noFill/>
            <a:miter lim="800000"/>
            <a:headEnd/>
            <a:tailEnd/>
          </a:ln>
        </p:spPr>
      </p:pic>
    </p:spTree>
    <p:extLst>
      <p:ext uri="{BB962C8B-B14F-4D97-AF65-F5344CB8AC3E}">
        <p14:creationId xmlns:p14="http://schemas.microsoft.com/office/powerpoint/2010/main" val="1145889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07950" y="274638"/>
            <a:ext cx="8928100" cy="1143000"/>
          </a:xfrm>
        </p:spPr>
        <p:txBody>
          <a:bodyPr/>
          <a:lstStyle/>
          <a:p>
            <a:r>
              <a:rPr lang="en-US" altLang="en-US" sz="3800" dirty="0">
                <a:solidFill>
                  <a:srgbClr val="002060"/>
                </a:solidFill>
              </a:rPr>
              <a:t>Which </a:t>
            </a:r>
            <a:r>
              <a:rPr lang="en-US" altLang="en-US" sz="3800" dirty="0" smtClean="0">
                <a:solidFill>
                  <a:srgbClr val="002060"/>
                </a:solidFill>
              </a:rPr>
              <a:t>are the Best </a:t>
            </a:r>
            <a:r>
              <a:rPr lang="en-US" altLang="en-US" sz="3800" dirty="0">
                <a:solidFill>
                  <a:srgbClr val="002060"/>
                </a:solidFill>
              </a:rPr>
              <a:t>Universities &amp; Colleges?</a:t>
            </a:r>
          </a:p>
        </p:txBody>
      </p:sp>
      <p:sp>
        <p:nvSpPr>
          <p:cNvPr id="3075" name="Content Placeholder 2"/>
          <p:cNvSpPr>
            <a:spLocks noGrp="1"/>
          </p:cNvSpPr>
          <p:nvPr>
            <p:ph idx="1"/>
          </p:nvPr>
        </p:nvSpPr>
        <p:spPr/>
        <p:txBody>
          <a:bodyPr/>
          <a:lstStyle/>
          <a:p>
            <a:pPr marL="0" indent="0" algn="just">
              <a:spcBef>
                <a:spcPts val="600"/>
              </a:spcBef>
              <a:spcAft>
                <a:spcPts val="0"/>
              </a:spcAft>
              <a:buFont typeface="Arial" pitchFamily="34" charset="0"/>
              <a:buNone/>
              <a:defRPr/>
            </a:pPr>
            <a:r>
              <a:rPr lang="en-IE" altLang="en-US" sz="2000" dirty="0" smtClean="0"/>
              <a:t>Are </a:t>
            </a:r>
            <a:r>
              <a:rPr lang="en-IE" altLang="en-US" sz="2000" dirty="0"/>
              <a:t>the best </a:t>
            </a:r>
            <a:r>
              <a:rPr lang="en-IE" altLang="en-US" sz="2000" dirty="0" smtClean="0"/>
              <a:t>universities </a:t>
            </a:r>
            <a:r>
              <a:rPr lang="en-IE" altLang="en-US" sz="2000" dirty="0"/>
              <a:t>those which best match the criteria established by the different rankings </a:t>
            </a:r>
            <a:r>
              <a:rPr lang="en-IE" altLang="en-US" sz="2000" dirty="0" smtClean="0"/>
              <a:t>OR </a:t>
            </a:r>
            <a:r>
              <a:rPr lang="en-IE" altLang="en-US" sz="2000" dirty="0"/>
              <a:t>those that help the majority of students earn the credentials for sustainability living and employment? </a:t>
            </a:r>
          </a:p>
          <a:p>
            <a:pPr marL="0" indent="0" algn="just">
              <a:spcBef>
                <a:spcPts val="600"/>
              </a:spcBef>
              <a:spcAft>
                <a:spcPts val="0"/>
              </a:spcAft>
              <a:buFont typeface="Arial" pitchFamily="34" charset="0"/>
              <a:buNone/>
              <a:defRPr/>
            </a:pPr>
            <a:r>
              <a:rPr lang="en-IE" altLang="en-US" sz="2000" dirty="0"/>
              <a:t>Are the best universities those that contribute to new scientific discoveries and highly trained PhDs </a:t>
            </a:r>
            <a:r>
              <a:rPr lang="en-IE" altLang="en-US" sz="2000" dirty="0" smtClean="0"/>
              <a:t>OR those </a:t>
            </a:r>
            <a:r>
              <a:rPr lang="en-IE" altLang="en-US" sz="2000" dirty="0"/>
              <a:t>that “emphasize the obligations students have to serve their communities and the nation at large”? </a:t>
            </a:r>
          </a:p>
          <a:p>
            <a:pPr marL="0" lvl="1" indent="0" algn="just">
              <a:spcBef>
                <a:spcPts val="600"/>
              </a:spcBef>
              <a:spcAft>
                <a:spcPts val="0"/>
              </a:spcAft>
              <a:buFont typeface="Arial" charset="0"/>
              <a:buNone/>
              <a:defRPr/>
            </a:pPr>
            <a:r>
              <a:rPr lang="en-US" sz="2000" dirty="0" smtClean="0"/>
              <a:t>Are the best universities those that reinforce an elite </a:t>
            </a:r>
            <a:r>
              <a:rPr lang="en-US" sz="2000" dirty="0"/>
              <a:t>knowledge society (where progress depends on the cutting-edge knowledge of the </a:t>
            </a:r>
            <a:r>
              <a:rPr lang="en-US" sz="2000" dirty="0" smtClean="0"/>
              <a:t>few) OR those that help build-up a mass </a:t>
            </a:r>
            <a:r>
              <a:rPr lang="en-US" sz="2000" dirty="0"/>
              <a:t>knowledge society (where progress depends on the “wisdom of the many</a:t>
            </a:r>
            <a:r>
              <a:rPr lang="en-US" sz="2000" dirty="0" smtClean="0"/>
              <a:t>”)?</a:t>
            </a:r>
          </a:p>
          <a:p>
            <a:pPr marL="0" lvl="1" indent="0" algn="just">
              <a:spcBef>
                <a:spcPts val="600"/>
              </a:spcBef>
              <a:spcAft>
                <a:spcPts val="0"/>
              </a:spcAft>
              <a:buFont typeface="Arial" charset="0"/>
              <a:buNone/>
              <a:defRPr/>
            </a:pPr>
            <a:r>
              <a:rPr lang="en-US" sz="2000" dirty="0" smtClean="0"/>
              <a:t>Should we define quality according to reputation/prestige, student satisfaction, salary level of graduates OR how students have been transformed by their educational experience, e.g. learning gain?</a:t>
            </a:r>
            <a:endParaRPr lang="en-US" sz="2000" dirty="0"/>
          </a:p>
          <a:p>
            <a:pPr marL="0" indent="0" algn="just">
              <a:spcBef>
                <a:spcPts val="600"/>
              </a:spcBef>
              <a:spcAft>
                <a:spcPts val="0"/>
              </a:spcAft>
              <a:buFont typeface="Arial" pitchFamily="34" charset="0"/>
              <a:buNone/>
              <a:defRPr/>
            </a:pPr>
            <a:endParaRPr lang="en-IE" altLang="en-US" dirty="0"/>
          </a:p>
          <a:p>
            <a:pPr>
              <a:defRPr/>
            </a:pPr>
            <a:endParaRPr lang="en-US" altLang="en-US" dirty="0" smtClean="0"/>
          </a:p>
        </p:txBody>
      </p:sp>
    </p:spTree>
    <p:extLst>
      <p:ext uri="{BB962C8B-B14F-4D97-AF65-F5344CB8AC3E}">
        <p14:creationId xmlns:p14="http://schemas.microsoft.com/office/powerpoint/2010/main" val="14053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IE" altLang="en-US" sz="3800" dirty="0" smtClean="0">
                <a:solidFill>
                  <a:srgbClr val="002060"/>
                </a:solidFill>
              </a:rPr>
              <a:t>Classification &amp; Profiling</a:t>
            </a:r>
            <a:endParaRPr lang="en-IE" altLang="en-US" sz="3800" dirty="0">
              <a:solidFill>
                <a:srgbClr val="002060"/>
              </a:solidFill>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44379918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7647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U-Map</a:t>
            </a:r>
            <a:endParaRPr lang="en-IE" sz="3800" dirty="0">
              <a:solidFill>
                <a:srgbClr val="002060"/>
              </a:solidFill>
            </a:endParaRPr>
          </a:p>
        </p:txBody>
      </p:sp>
      <p:sp>
        <p:nvSpPr>
          <p:cNvPr id="7" name="Content Placeholder 6"/>
          <p:cNvSpPr>
            <a:spLocks noGrp="1"/>
          </p:cNvSpPr>
          <p:nvPr>
            <p:ph sz="half" idx="2"/>
          </p:nvPr>
        </p:nvSpPr>
        <p:spPr>
          <a:xfrm>
            <a:off x="5580112" y="1600200"/>
            <a:ext cx="3312368" cy="4525963"/>
          </a:xfrm>
        </p:spPr>
        <p:txBody>
          <a:bodyPr/>
          <a:lstStyle/>
          <a:p>
            <a:pPr marL="14288" indent="-14288"/>
            <a:r>
              <a:rPr lang="en-GB" sz="2000" dirty="0" smtClean="0"/>
              <a:t> Profiling tool </a:t>
            </a:r>
            <a:r>
              <a:rPr lang="en-IE" sz="2000" dirty="0" smtClean="0"/>
              <a:t>to </a:t>
            </a:r>
            <a:r>
              <a:rPr lang="en-IE" sz="2000" dirty="0"/>
              <a:t>facilitate easy comparison between different institutions and inform student choice or strategic decision making by institutions or governments</a:t>
            </a:r>
            <a:r>
              <a:rPr lang="en-IE" sz="2000" dirty="0" smtClean="0"/>
              <a:t>.</a:t>
            </a:r>
          </a:p>
          <a:p>
            <a:pPr marL="14288" indent="-14288"/>
            <a:r>
              <a:rPr lang="en-IE" sz="2000" dirty="0"/>
              <a:t> S</a:t>
            </a:r>
            <a:r>
              <a:rPr lang="en-IE" sz="2000" dirty="0" smtClean="0"/>
              <a:t>imilar initiatives have been developed by Norway, Ireland, Australia </a:t>
            </a:r>
            <a:endParaRPr lang="en-IE" sz="2000" dirty="0"/>
          </a:p>
        </p:txBody>
      </p:sp>
      <p:sp>
        <p:nvSpPr>
          <p:cNvPr id="3" name="Rectangle 2"/>
          <p:cNvSpPr>
            <a:spLocks noChangeArrowheads="1"/>
          </p:cNvSpPr>
          <p:nvPr/>
        </p:nvSpPr>
        <p:spPr bwMode="auto">
          <a:xfrm>
            <a:off x="323528" y="12436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IE" dirty="0"/>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5040560" cy="5003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23528" y="67046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IE" dirty="0"/>
          </a:p>
        </p:txBody>
      </p:sp>
    </p:spTree>
    <p:extLst>
      <p:ext uri="{BB962C8B-B14F-4D97-AF65-F5344CB8AC3E}">
        <p14:creationId xmlns:p14="http://schemas.microsoft.com/office/powerpoint/2010/main" val="1587845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a:srcRect/>
          <a:stretch>
            <a:fillRect/>
          </a:stretch>
        </p:blipFill>
        <p:spPr bwMode="auto">
          <a:xfrm>
            <a:off x="-77788" y="0"/>
            <a:ext cx="9301163" cy="6858000"/>
          </a:xfrm>
          <a:prstGeom prst="rect">
            <a:avLst/>
          </a:prstGeom>
          <a:noFill/>
          <a:ln w="9525">
            <a:noFill/>
            <a:miter lim="800000"/>
            <a:headEnd/>
            <a:tailEnd/>
          </a:ln>
        </p:spPr>
      </p:pic>
    </p:spTree>
    <p:extLst>
      <p:ext uri="{BB962C8B-B14F-4D97-AF65-F5344CB8AC3E}">
        <p14:creationId xmlns:p14="http://schemas.microsoft.com/office/powerpoint/2010/main" val="1523169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IE" altLang="en-US" sz="3800" dirty="0">
                <a:solidFill>
                  <a:srgbClr val="002060"/>
                </a:solidFill>
                <a:ea typeface="Verdana" charset="0"/>
                <a:cs typeface="Verdana" charset="0"/>
              </a:rPr>
              <a:t>Qualifications Frameworks</a:t>
            </a:r>
            <a:endParaRPr lang="en-IE" altLang="en-US" sz="3800" dirty="0">
              <a:solidFill>
                <a:srgbClr val="002060"/>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78133267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2104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646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IE" altLang="en-US" sz="3800" dirty="0" smtClean="0">
                <a:solidFill>
                  <a:srgbClr val="002060"/>
                </a:solidFill>
              </a:rPr>
              <a:t>QA &amp; Learning Outcomes </a:t>
            </a:r>
            <a:endParaRPr lang="en-IE" altLang="en-US" sz="3800" dirty="0">
              <a:solidFill>
                <a:srgbClr val="002060"/>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634149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9431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K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06" y="233784"/>
            <a:ext cx="21240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9238" y="-26008013"/>
            <a:ext cx="2476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22225" y="0"/>
            <a:ext cx="128588"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IE" dirty="0"/>
          </a:p>
        </p:txBody>
      </p:sp>
      <p:pic>
        <p:nvPicPr>
          <p:cNvPr id="1031" name="Picture 7" descr="TEQSA Reform agen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913" y="1912094"/>
            <a:ext cx="22860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872" y="116632"/>
            <a:ext cx="5616624" cy="655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QQI Log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980728"/>
            <a:ext cx="31337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519" y="3717032"/>
            <a:ext cx="4197449" cy="295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047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p:txBody>
          <a:bodyPr/>
          <a:lstStyle/>
          <a:p>
            <a:r>
              <a:rPr lang="en-IE" altLang="en-US" sz="3800">
                <a:solidFill>
                  <a:srgbClr val="002060"/>
                </a:solidFill>
              </a:rPr>
              <a:t>Lessons from Bologna</a:t>
            </a:r>
          </a:p>
        </p:txBody>
      </p:sp>
      <p:sp>
        <p:nvSpPr>
          <p:cNvPr id="27651" name="Content Placeholder 5"/>
          <p:cNvSpPr>
            <a:spLocks noGrp="1"/>
          </p:cNvSpPr>
          <p:nvPr>
            <p:ph idx="1"/>
          </p:nvPr>
        </p:nvSpPr>
        <p:spPr/>
        <p:txBody>
          <a:bodyPr/>
          <a:lstStyle/>
          <a:p>
            <a:pPr algn="just"/>
            <a:r>
              <a:rPr lang="en-US" altLang="en-US" sz="2000" dirty="0"/>
              <a:t>Bologna </a:t>
            </a:r>
            <a:r>
              <a:rPr lang="en-US" altLang="en-US" sz="2000" dirty="0" smtClean="0"/>
              <a:t>places </a:t>
            </a:r>
            <a:r>
              <a:rPr lang="en-US" altLang="en-US" sz="2000" dirty="0"/>
              <a:t>quality within broader educational </a:t>
            </a:r>
            <a:r>
              <a:rPr lang="en-US" altLang="en-US" sz="2000" dirty="0" smtClean="0"/>
              <a:t>framework;</a:t>
            </a:r>
            <a:endParaRPr lang="en-US" altLang="en-US" sz="2000" dirty="0"/>
          </a:p>
          <a:p>
            <a:pPr algn="just"/>
            <a:r>
              <a:rPr lang="en-IE" altLang="en-US" sz="2000" i="1" dirty="0"/>
              <a:t>Big idea</a:t>
            </a:r>
            <a:r>
              <a:rPr lang="en-IE" altLang="en-US" sz="2000" dirty="0"/>
              <a:t> is the “accountability loop”:</a:t>
            </a:r>
          </a:p>
          <a:p>
            <a:pPr lvl="1" algn="just"/>
            <a:r>
              <a:rPr lang="en-IE" altLang="en-US" sz="1800" dirty="0"/>
              <a:t>Qualification framework </a:t>
            </a:r>
            <a:r>
              <a:rPr lang="en-IE" altLang="en-US" sz="1800" i="1" dirty="0"/>
              <a:t>facilitates flexible learning paths</a:t>
            </a:r>
            <a:r>
              <a:rPr lang="en-IE" altLang="en-US" sz="1800" dirty="0"/>
              <a:t> and sets out clear statement of what students must demonstrate at each qualification level</a:t>
            </a:r>
          </a:p>
          <a:p>
            <a:pPr lvl="1" algn="just"/>
            <a:r>
              <a:rPr lang="en-IE" altLang="en-US" sz="1800" dirty="0"/>
              <a:t>“Tuning” </a:t>
            </a:r>
            <a:r>
              <a:rPr lang="en-IE" altLang="en-US" sz="1800" i="1" dirty="0"/>
              <a:t>aids (re-)design, development, implementation, evaluation and enhancement </a:t>
            </a:r>
            <a:r>
              <a:rPr lang="en-IE" altLang="en-US" sz="1800" dirty="0"/>
              <a:t>of quality degree programmes within context </a:t>
            </a:r>
            <a:r>
              <a:rPr lang="en-GB" altLang="en-US" sz="2000" dirty="0"/>
              <a:t>    </a:t>
            </a:r>
            <a:endParaRPr lang="en-IE" altLang="en-US" sz="1800" dirty="0"/>
          </a:p>
          <a:p>
            <a:pPr lvl="1" algn="just"/>
            <a:r>
              <a:rPr lang="en-IE" altLang="en-US" sz="1800" dirty="0"/>
              <a:t>Formalized concept of </a:t>
            </a:r>
            <a:r>
              <a:rPr lang="en-IE" altLang="en-US" sz="1800" i="1" dirty="0"/>
              <a:t>learning outcomes rather than measuring inputs</a:t>
            </a:r>
            <a:r>
              <a:rPr lang="en-IE" altLang="en-US" sz="1800" dirty="0"/>
              <a:t> (e.g. credit hours, classroom teaching, entry grades) </a:t>
            </a:r>
          </a:p>
          <a:p>
            <a:pPr lvl="1" algn="just"/>
            <a:r>
              <a:rPr lang="en-IE" altLang="en-US" sz="1800" dirty="0"/>
              <a:t>QA systems sets evaluation standards and guidelines for </a:t>
            </a:r>
            <a:r>
              <a:rPr lang="en-IE" altLang="en-US" sz="1800" i="1" dirty="0"/>
              <a:t>institutional self-assessment and quality processes, and external monitoring</a:t>
            </a:r>
          </a:p>
          <a:p>
            <a:pPr lvl="1" algn="just"/>
            <a:r>
              <a:rPr lang="en-IE" altLang="en-US" sz="1800" dirty="0"/>
              <a:t>Diploma Supplement provides </a:t>
            </a:r>
            <a:r>
              <a:rPr lang="en-IE" altLang="en-US" sz="1800" i="1" dirty="0"/>
              <a:t>description of academic career</a:t>
            </a:r>
            <a:r>
              <a:rPr lang="en-IE" altLang="en-US" sz="1800" dirty="0"/>
              <a:t> and the </a:t>
            </a:r>
            <a:r>
              <a:rPr lang="en-IE" altLang="en-US" sz="1800" i="1" dirty="0"/>
              <a:t>competencies acquired</a:t>
            </a:r>
          </a:p>
          <a:p>
            <a:endParaRPr lang="en-US" altLang="en-US" sz="2000" dirty="0"/>
          </a:p>
        </p:txBody>
      </p:sp>
    </p:spTree>
    <p:extLst>
      <p:ext uri="{BB962C8B-B14F-4D97-AF65-F5344CB8AC3E}">
        <p14:creationId xmlns:p14="http://schemas.microsoft.com/office/powerpoint/2010/main" val="1602941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784976" cy="1143000"/>
          </a:xfrm>
        </p:spPr>
        <p:txBody>
          <a:bodyPr/>
          <a:lstStyle/>
          <a:p>
            <a:r>
              <a:rPr lang="en-IE" sz="3800" dirty="0" smtClean="0">
                <a:solidFill>
                  <a:srgbClr val="002060"/>
                </a:solidFill>
              </a:rPr>
              <a:t>Measuring &amp; Comparing</a:t>
            </a:r>
            <a:r>
              <a:rPr lang="en-IE" sz="3800" dirty="0">
                <a:solidFill>
                  <a:srgbClr val="002060"/>
                </a:solidFill>
              </a:rPr>
              <a:t/>
            </a:r>
            <a:br>
              <a:rPr lang="en-IE" sz="3800" dirty="0">
                <a:solidFill>
                  <a:srgbClr val="002060"/>
                </a:solidFill>
              </a:rPr>
            </a:br>
            <a:r>
              <a:rPr lang="en-IE" sz="3800" dirty="0" smtClean="0">
                <a:solidFill>
                  <a:srgbClr val="002060"/>
                </a:solidFill>
              </a:rPr>
              <a:t>Achievements of Learning Outcomes</a:t>
            </a:r>
            <a:endParaRPr lang="en-IE" sz="3800" dirty="0">
              <a:solidFill>
                <a:srgbClr val="002060"/>
              </a:solidFill>
            </a:endParaRPr>
          </a:p>
        </p:txBody>
      </p:sp>
      <p:sp>
        <p:nvSpPr>
          <p:cNvPr id="3" name="Content Placeholder 2"/>
          <p:cNvSpPr>
            <a:spLocks noGrp="1"/>
          </p:cNvSpPr>
          <p:nvPr>
            <p:ph idx="1"/>
          </p:nvPr>
        </p:nvSpPr>
        <p:spPr/>
        <p:txBody>
          <a:bodyPr/>
          <a:lstStyle/>
          <a:p>
            <a:r>
              <a:rPr lang="en-IE" sz="2000" dirty="0" smtClean="0"/>
              <a:t>CALOHEE is a EU funded project drawing on the Tuning experience beginning 2017;</a:t>
            </a:r>
          </a:p>
          <a:p>
            <a:r>
              <a:rPr lang="en-IE" sz="2000" dirty="0" smtClean="0"/>
              <a:t>Seeks to study whether students enrolled in HE around Europe develop the appropriate competences by looking at study programmes, and whether they deliver their promises; </a:t>
            </a:r>
          </a:p>
          <a:p>
            <a:pPr lvl="1"/>
            <a:r>
              <a:rPr lang="en-IE" sz="2000" dirty="0" smtClean="0"/>
              <a:t>Unlike AHELO which looks at institutional level, this project looks at the programme level</a:t>
            </a:r>
          </a:p>
          <a:p>
            <a:r>
              <a:rPr lang="en-IE" sz="2000" dirty="0" smtClean="0"/>
              <a:t>Will focus on 5 domain: Engineering (Civil Engineering), Health Care (Nursing), Humanities(History), Natural Sciences </a:t>
            </a:r>
            <a:r>
              <a:rPr lang="en-IE" sz="2000" dirty="0"/>
              <a:t>(Physics</a:t>
            </a:r>
            <a:r>
              <a:rPr lang="en-IE" sz="2000" dirty="0" smtClean="0"/>
              <a:t>), and Social Sciences </a:t>
            </a:r>
            <a:r>
              <a:rPr lang="en-IE" sz="2000" dirty="0"/>
              <a:t>(Education</a:t>
            </a:r>
            <a:r>
              <a:rPr lang="en-IE" sz="2000" dirty="0" smtClean="0"/>
              <a:t>).</a:t>
            </a:r>
            <a:endParaRPr lang="en-IE" sz="2000" dirty="0"/>
          </a:p>
        </p:txBody>
      </p:sp>
    </p:spTree>
    <p:extLst>
      <p:ext uri="{BB962C8B-B14F-4D97-AF65-F5344CB8AC3E}">
        <p14:creationId xmlns:p14="http://schemas.microsoft.com/office/powerpoint/2010/main" val="161903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AHELO</a:t>
            </a:r>
            <a:endParaRPr lang="en-IE" sz="3800" dirty="0">
              <a:solidFill>
                <a:srgbClr val="002060"/>
              </a:solidFill>
            </a:endParaRPr>
          </a:p>
        </p:txBody>
      </p:sp>
      <p:sp>
        <p:nvSpPr>
          <p:cNvPr id="3" name="Content Placeholder 2"/>
          <p:cNvSpPr>
            <a:spLocks noGrp="1"/>
          </p:cNvSpPr>
          <p:nvPr>
            <p:ph sz="half" idx="1"/>
          </p:nvPr>
        </p:nvSpPr>
        <p:spPr>
          <a:xfrm>
            <a:off x="457200" y="1600200"/>
            <a:ext cx="4690864" cy="5141168"/>
          </a:xfrm>
        </p:spPr>
        <p:txBody>
          <a:bodyPr/>
          <a:lstStyle/>
          <a:p>
            <a:r>
              <a:rPr lang="en-IE" altLang="en-US" sz="2000" b="1" dirty="0">
                <a:ea typeface="ＭＳ Ｐゴシック" charset="-128"/>
              </a:rPr>
              <a:t>Assessment of Learning </a:t>
            </a:r>
            <a:r>
              <a:rPr lang="en-IE" altLang="en-US" sz="2000" b="1" dirty="0" smtClean="0">
                <a:ea typeface="ＭＳ Ｐゴシック" charset="-128"/>
              </a:rPr>
              <a:t>Outcomes </a:t>
            </a:r>
            <a:r>
              <a:rPr lang="en-IE" altLang="en-US" sz="2000" dirty="0" smtClean="0">
                <a:ea typeface="ＭＳ Ｐゴシック" charset="-128"/>
              </a:rPr>
              <a:t>developed by OECD in response to criticism of rankings;</a:t>
            </a:r>
          </a:p>
          <a:p>
            <a:r>
              <a:rPr lang="en-IE" altLang="en-US" sz="2000" dirty="0" smtClean="0">
                <a:ea typeface="ＭＳ Ｐゴシック" charset="-128"/>
              </a:rPr>
              <a:t>Attention </a:t>
            </a:r>
            <a:r>
              <a:rPr lang="en-IE" altLang="en-US" sz="2000" dirty="0">
                <a:ea typeface="ＭＳ Ｐゴシック" charset="-128"/>
              </a:rPr>
              <a:t>on outputs of learning, </a:t>
            </a:r>
            <a:endParaRPr lang="en-IE" altLang="en-US" sz="2000" dirty="0" smtClean="0">
              <a:ea typeface="ＭＳ Ｐゴシック" charset="-128"/>
            </a:endParaRPr>
          </a:p>
          <a:p>
            <a:pPr lvl="1"/>
            <a:r>
              <a:rPr lang="en-IE" sz="1800" b="1" dirty="0" smtClean="0"/>
              <a:t>Generic </a:t>
            </a:r>
            <a:r>
              <a:rPr lang="en-IE" sz="1800" b="1" dirty="0"/>
              <a:t>skills</a:t>
            </a:r>
            <a:r>
              <a:rPr lang="en-IE" sz="1800" dirty="0"/>
              <a:t> common to all students (such as critical thinking</a:t>
            </a:r>
            <a:r>
              <a:rPr lang="en-IE" sz="1800" dirty="0" smtClean="0"/>
              <a:t>, analytical </a:t>
            </a:r>
            <a:r>
              <a:rPr lang="en-IE" sz="1800" dirty="0"/>
              <a:t>reasoning, problem-solving, and written communication</a:t>
            </a:r>
            <a:r>
              <a:rPr lang="en-IE" sz="1800" dirty="0" smtClean="0"/>
              <a:t>).</a:t>
            </a:r>
            <a:endParaRPr lang="en-IE" sz="1800" dirty="0"/>
          </a:p>
          <a:p>
            <a:pPr lvl="1"/>
            <a:r>
              <a:rPr lang="en-IE" sz="1800" b="1" dirty="0"/>
              <a:t>Discipline-specific skills</a:t>
            </a:r>
            <a:r>
              <a:rPr lang="en-IE" sz="1800" dirty="0"/>
              <a:t> in economics and engineering</a:t>
            </a:r>
          </a:p>
          <a:p>
            <a:pPr lvl="1"/>
            <a:r>
              <a:rPr lang="en-IE" sz="1800" b="1" dirty="0"/>
              <a:t>Contextual questionnaires</a:t>
            </a:r>
            <a:r>
              <a:rPr lang="en-IE" sz="1800" dirty="0"/>
              <a:t> are also being given at the student, faculty and institution level to link the data to student backgrounds and learning environments</a:t>
            </a:r>
            <a:r>
              <a:rPr lang="en-IE" sz="1800" dirty="0" smtClean="0"/>
              <a:t>.</a:t>
            </a:r>
          </a:p>
          <a:p>
            <a:pPr lvl="1"/>
            <a:endParaRPr lang="en-IE" sz="2000" dirty="0"/>
          </a:p>
          <a:p>
            <a:pPr lvl="1"/>
            <a:endParaRPr lang="en-IE" sz="2000" dirty="0"/>
          </a:p>
          <a:p>
            <a:endParaRPr lang="en-IE" sz="2000" dirty="0"/>
          </a:p>
        </p:txBody>
      </p:sp>
      <p:pic>
        <p:nvPicPr>
          <p:cNvPr id="8" name="Content Placeholder 7"/>
          <p:cNvPicPr>
            <a:picLocks noGrp="1" noChangeAspect="1"/>
          </p:cNvPicPr>
          <p:nvPr>
            <p:ph sz="half" idx="2"/>
          </p:nvPr>
        </p:nvPicPr>
        <p:blipFill>
          <a:blip r:embed="rId3"/>
          <a:stretch>
            <a:fillRect/>
          </a:stretch>
        </p:blipFill>
        <p:spPr>
          <a:xfrm>
            <a:off x="5364089" y="1600200"/>
            <a:ext cx="3528392" cy="4997152"/>
          </a:xfrm>
          <a:prstGeom prst="rect">
            <a:avLst/>
          </a:prstGeom>
        </p:spPr>
      </p:pic>
    </p:spTree>
    <p:extLst>
      <p:ext uri="{BB962C8B-B14F-4D97-AF65-F5344CB8AC3E}">
        <p14:creationId xmlns:p14="http://schemas.microsoft.com/office/powerpoint/2010/main" val="1859308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p:txBody>
          <a:bodyPr/>
          <a:lstStyle/>
          <a:p>
            <a:pPr eaLnBrk="1" hangingPunct="1"/>
            <a:r>
              <a:rPr lang="en-IE" altLang="en-US" sz="3800" dirty="0">
                <a:solidFill>
                  <a:srgbClr val="002060"/>
                </a:solidFill>
              </a:rPr>
              <a:t>Themes</a:t>
            </a:r>
            <a:endParaRPr lang="en-US" altLang="en-US" sz="3800" dirty="0">
              <a:solidFill>
                <a:srgbClr val="002060"/>
              </a:solidFill>
            </a:endParaRPr>
          </a:p>
        </p:txBody>
      </p:sp>
      <p:sp>
        <p:nvSpPr>
          <p:cNvPr id="8194" name="Rectangle 3"/>
          <p:cNvSpPr>
            <a:spLocks noGrp="1" noChangeArrowheads="1"/>
          </p:cNvSpPr>
          <p:nvPr>
            <p:ph idx="1"/>
          </p:nvPr>
        </p:nvSpPr>
        <p:spPr/>
        <p:txBody>
          <a:bodyPr/>
          <a:lstStyle/>
          <a:p>
            <a:pPr>
              <a:lnSpc>
                <a:spcPct val="150000"/>
              </a:lnSpc>
              <a:spcBef>
                <a:spcPts val="600"/>
              </a:spcBef>
            </a:pPr>
            <a:r>
              <a:rPr lang="en-IE" altLang="en-US" sz="2400" dirty="0" smtClean="0"/>
              <a:t>Rankings and their Legacy</a:t>
            </a:r>
          </a:p>
          <a:p>
            <a:pPr>
              <a:lnSpc>
                <a:spcPct val="150000"/>
              </a:lnSpc>
              <a:spcBef>
                <a:spcPts val="600"/>
              </a:spcBef>
            </a:pPr>
            <a:r>
              <a:rPr lang="en-IE" altLang="en-US" sz="2400" dirty="0" smtClean="0"/>
              <a:t>New Forms of Accountability</a:t>
            </a:r>
          </a:p>
          <a:p>
            <a:pPr>
              <a:lnSpc>
                <a:spcPct val="150000"/>
              </a:lnSpc>
              <a:spcBef>
                <a:spcPts val="600"/>
              </a:spcBef>
            </a:pPr>
            <a:r>
              <a:rPr lang="en-IE" altLang="en-US" sz="2400" dirty="0" smtClean="0"/>
              <a:t>Implications for Higher Education</a:t>
            </a:r>
            <a:endParaRPr lang="en-IE" alt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Teaching Excellence Framework (UK)</a:t>
            </a:r>
            <a:endParaRPr lang="en-IE" sz="3800" dirty="0">
              <a:solidFill>
                <a:srgbClr val="002060"/>
              </a:solidFill>
            </a:endParaRPr>
          </a:p>
        </p:txBody>
      </p:sp>
      <p:sp>
        <p:nvSpPr>
          <p:cNvPr id="3" name="Content Placeholder 2"/>
          <p:cNvSpPr>
            <a:spLocks noGrp="1"/>
          </p:cNvSpPr>
          <p:nvPr>
            <p:ph sz="half" idx="1"/>
          </p:nvPr>
        </p:nvSpPr>
        <p:spPr>
          <a:xfrm>
            <a:off x="457200" y="1600200"/>
            <a:ext cx="4690864" cy="4637112"/>
          </a:xfrm>
        </p:spPr>
        <p:txBody>
          <a:bodyPr/>
          <a:lstStyle/>
          <a:p>
            <a:r>
              <a:rPr lang="en-IE" sz="2000" dirty="0" smtClean="0"/>
              <a:t>TEF will replace QAA;</a:t>
            </a:r>
          </a:p>
          <a:p>
            <a:r>
              <a:rPr lang="en-IE" sz="2000" dirty="0" smtClean="0"/>
              <a:t>New Office of Student (</a:t>
            </a:r>
            <a:r>
              <a:rPr lang="en-IE" sz="2000" dirty="0" err="1" smtClean="0"/>
              <a:t>OfS</a:t>
            </a:r>
            <a:r>
              <a:rPr lang="en-IE" sz="2000" dirty="0" smtClean="0"/>
              <a:t>);</a:t>
            </a:r>
          </a:p>
          <a:p>
            <a:r>
              <a:rPr lang="en-IE" sz="2000" dirty="0" smtClean="0"/>
              <a:t>Spotlight on teaching, and encourage excellent teaching;</a:t>
            </a:r>
          </a:p>
          <a:p>
            <a:r>
              <a:rPr lang="en-IE" sz="2000" dirty="0" smtClean="0"/>
              <a:t>Provide extensive information to students and employers;</a:t>
            </a:r>
          </a:p>
          <a:p>
            <a:r>
              <a:rPr lang="en-IE" sz="2000" dirty="0" smtClean="0"/>
              <a:t>Metrics:</a:t>
            </a:r>
          </a:p>
          <a:p>
            <a:pPr lvl="1"/>
            <a:r>
              <a:rPr lang="en-IE" sz="1800" dirty="0" smtClean="0"/>
              <a:t>Teaching quality</a:t>
            </a:r>
          </a:p>
          <a:p>
            <a:pPr lvl="1"/>
            <a:r>
              <a:rPr lang="en-IE" sz="1800" dirty="0" smtClean="0"/>
              <a:t>Learning environment</a:t>
            </a:r>
          </a:p>
          <a:p>
            <a:pPr lvl="1"/>
            <a:r>
              <a:rPr lang="en-IE" sz="1800" dirty="0" smtClean="0"/>
              <a:t>Student outcomes and learning gain</a:t>
            </a:r>
          </a:p>
          <a:p>
            <a:r>
              <a:rPr lang="en-IE" sz="2000" dirty="0" smtClean="0"/>
              <a:t>Institutions which perform against TEF can raise tuition fee;</a:t>
            </a:r>
          </a:p>
          <a:p>
            <a:pPr lvl="1"/>
            <a:r>
              <a:rPr lang="en-IE" sz="1800" dirty="0" smtClean="0"/>
              <a:t>Institutions which do not - will fail.</a:t>
            </a:r>
            <a:endParaRPr lang="en-IE" sz="1800" dirty="0"/>
          </a:p>
        </p:txBody>
      </p:sp>
      <p:pic>
        <p:nvPicPr>
          <p:cNvPr id="4" name="Content Placeholder 3"/>
          <p:cNvPicPr>
            <a:picLocks noGrp="1" noChangeAspect="1"/>
          </p:cNvPicPr>
          <p:nvPr>
            <p:ph sz="half" idx="2"/>
          </p:nvPr>
        </p:nvPicPr>
        <p:blipFill>
          <a:blip r:embed="rId3"/>
          <a:stretch>
            <a:fillRect/>
          </a:stretch>
        </p:blipFill>
        <p:spPr>
          <a:xfrm>
            <a:off x="5292725" y="1844824"/>
            <a:ext cx="3527747" cy="4032447"/>
          </a:xfrm>
          <a:prstGeom prst="rect">
            <a:avLst/>
          </a:prstGeom>
        </p:spPr>
      </p:pic>
    </p:spTree>
    <p:extLst>
      <p:ext uri="{BB962C8B-B14F-4D97-AF65-F5344CB8AC3E}">
        <p14:creationId xmlns:p14="http://schemas.microsoft.com/office/powerpoint/2010/main" val="1351462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IE" altLang="en-US" sz="3800" dirty="0">
                <a:solidFill>
                  <a:srgbClr val="002060"/>
                </a:solidFill>
                <a:ea typeface="Verdana" charset="0"/>
                <a:cs typeface="Verdana" charset="0"/>
              </a:rPr>
              <a:t>Scorecards &amp; Websites</a:t>
            </a:r>
            <a:endParaRPr lang="en-IE" altLang="en-US" sz="3800" dirty="0">
              <a:solidFill>
                <a:srgbClr val="002060"/>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1928169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2322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9512" y="332656"/>
            <a:ext cx="8712968" cy="6408712"/>
          </a:xfrm>
          <a:prstGeom prst="rect">
            <a:avLst/>
          </a:prstGeom>
        </p:spPr>
      </p:pic>
    </p:spTree>
    <p:extLst>
      <p:ext uri="{BB962C8B-B14F-4D97-AF65-F5344CB8AC3E}">
        <p14:creationId xmlns:p14="http://schemas.microsoft.com/office/powerpoint/2010/main" val="2079440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814446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lstStyle/>
          <a:p>
            <a:endParaRPr lang="en-US" altLang="en-US"/>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911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Quality Indicators for Learning and Teaching (Australia)</a:t>
            </a:r>
            <a:endParaRPr lang="en-IE" sz="3800" dirty="0">
              <a:solidFill>
                <a:srgbClr val="002060"/>
              </a:solidFill>
            </a:endParaRPr>
          </a:p>
        </p:txBody>
      </p:sp>
      <p:sp>
        <p:nvSpPr>
          <p:cNvPr id="3" name="Content Placeholder 2"/>
          <p:cNvSpPr>
            <a:spLocks noGrp="1"/>
          </p:cNvSpPr>
          <p:nvPr>
            <p:ph sz="half" idx="1"/>
          </p:nvPr>
        </p:nvSpPr>
        <p:spPr>
          <a:xfrm>
            <a:off x="457200" y="1600200"/>
            <a:ext cx="4474840" cy="4525963"/>
          </a:xfrm>
        </p:spPr>
        <p:txBody>
          <a:bodyPr/>
          <a:lstStyle/>
          <a:p>
            <a:r>
              <a:rPr lang="en-IE" sz="2000" dirty="0" smtClean="0"/>
              <a:t>Purpose </a:t>
            </a:r>
            <a:r>
              <a:rPr lang="en-IE" sz="2000" dirty="0"/>
              <a:t>built website </a:t>
            </a:r>
            <a:r>
              <a:rPr lang="en-IE" sz="2000" dirty="0" smtClean="0"/>
              <a:t>known </a:t>
            </a:r>
            <a:r>
              <a:rPr lang="en-IE" sz="2000" dirty="0"/>
              <a:t>as QILT (</a:t>
            </a:r>
            <a:r>
              <a:rPr lang="en-IE" sz="2000" u="sng" dirty="0">
                <a:hlinkClick r:id="rId3"/>
              </a:rPr>
              <a:t>www.qilt.edu.au)</a:t>
            </a:r>
            <a:r>
              <a:rPr lang="en-IE" sz="2000" u="sng" dirty="0">
                <a:hlinkClick r:id="rId4"/>
              </a:rPr>
              <a:t>.</a:t>
            </a:r>
          </a:p>
          <a:p>
            <a:pPr lvl="1"/>
            <a:r>
              <a:rPr lang="en-IE" sz="2000" dirty="0" smtClean="0"/>
              <a:t>Replaces My-</a:t>
            </a:r>
            <a:r>
              <a:rPr lang="en-IE" sz="2000" dirty="0" err="1" smtClean="0"/>
              <a:t>Uni</a:t>
            </a:r>
            <a:r>
              <a:rPr lang="en-IE" sz="2000" dirty="0" smtClean="0"/>
              <a:t> </a:t>
            </a:r>
          </a:p>
          <a:p>
            <a:r>
              <a:rPr lang="en-IE" sz="2000" dirty="0"/>
              <a:t>H</a:t>
            </a:r>
            <a:r>
              <a:rPr lang="en-IE" sz="2000" dirty="0" smtClean="0"/>
              <a:t>elps </a:t>
            </a:r>
            <a:r>
              <a:rPr lang="en-IE" sz="2000" dirty="0"/>
              <a:t>students and </a:t>
            </a:r>
            <a:r>
              <a:rPr lang="en-IE" sz="2000" dirty="0" smtClean="0"/>
              <a:t>families </a:t>
            </a:r>
            <a:r>
              <a:rPr lang="en-IE" sz="2000" dirty="0"/>
              <a:t>make informed </a:t>
            </a:r>
            <a:r>
              <a:rPr lang="en-IE" sz="2000" dirty="0" smtClean="0"/>
              <a:t>choices;</a:t>
            </a:r>
          </a:p>
          <a:p>
            <a:r>
              <a:rPr lang="en-IE" sz="2000" dirty="0" smtClean="0"/>
              <a:t>Data on:</a:t>
            </a:r>
            <a:endParaRPr lang="en-IE" sz="2000" dirty="0"/>
          </a:p>
          <a:p>
            <a:pPr marL="622300" lvl="1" indent="-288925"/>
            <a:r>
              <a:rPr lang="en-IE" sz="1800" dirty="0" smtClean="0"/>
              <a:t>Overall satisfaction of current students</a:t>
            </a:r>
          </a:p>
          <a:p>
            <a:pPr marL="622300" lvl="1" indent="-288925"/>
            <a:r>
              <a:rPr lang="en-IE" sz="1800" dirty="0" smtClean="0"/>
              <a:t>Overall satisfaction of recent graduates</a:t>
            </a:r>
          </a:p>
          <a:p>
            <a:pPr marL="622300" lvl="1" indent="-288925"/>
            <a:r>
              <a:rPr lang="en-IE" sz="1800" dirty="0" smtClean="0"/>
              <a:t>Outcomes of students moving into full-time employment after graduation</a:t>
            </a:r>
          </a:p>
          <a:p>
            <a:pPr marL="622300" lvl="1" indent="-288925"/>
            <a:r>
              <a:rPr lang="en-IE" sz="1800" dirty="0"/>
              <a:t>M</a:t>
            </a:r>
            <a:r>
              <a:rPr lang="en-IE" sz="1800" dirty="0" smtClean="0"/>
              <a:t>edian salary received by recent graduates.</a:t>
            </a:r>
            <a:endParaRPr lang="en-IE" sz="1800" dirty="0"/>
          </a:p>
        </p:txBody>
      </p:sp>
      <p:pic>
        <p:nvPicPr>
          <p:cNvPr id="5" name="Content Placeholder 4"/>
          <p:cNvPicPr>
            <a:picLocks noGrp="1" noChangeAspect="1"/>
          </p:cNvPicPr>
          <p:nvPr>
            <p:ph sz="half" idx="2"/>
          </p:nvPr>
        </p:nvPicPr>
        <p:blipFill>
          <a:blip r:embed="rId5"/>
          <a:stretch>
            <a:fillRect/>
          </a:stretch>
        </p:blipFill>
        <p:spPr>
          <a:xfrm>
            <a:off x="5076825" y="1600200"/>
            <a:ext cx="3887663" cy="5069160"/>
          </a:xfrm>
          <a:prstGeom prst="rect">
            <a:avLst/>
          </a:prstGeom>
        </p:spPr>
      </p:pic>
    </p:spTree>
    <p:extLst>
      <p:ext uri="{BB962C8B-B14F-4D97-AF65-F5344CB8AC3E}">
        <p14:creationId xmlns:p14="http://schemas.microsoft.com/office/powerpoint/2010/main" val="470321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IE" altLang="en-US" sz="3800" dirty="0" smtClean="0">
                <a:solidFill>
                  <a:srgbClr val="002060"/>
                </a:solidFill>
              </a:rPr>
              <a:t>Global Intelligence</a:t>
            </a:r>
            <a:endParaRPr lang="en-IE" altLang="en-US" sz="3800" dirty="0">
              <a:solidFill>
                <a:srgbClr val="002060"/>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6652322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2074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Global Initiatives</a:t>
            </a:r>
            <a:endParaRPr lang="en-IE" sz="3800" dirty="0">
              <a:solidFill>
                <a:srgbClr val="002060"/>
              </a:solidFill>
            </a:endParaRPr>
          </a:p>
        </p:txBody>
      </p:sp>
      <p:sp>
        <p:nvSpPr>
          <p:cNvPr id="3" name="Content Placeholder 2"/>
          <p:cNvSpPr>
            <a:spLocks noGrp="1"/>
          </p:cNvSpPr>
          <p:nvPr>
            <p:ph idx="1"/>
          </p:nvPr>
        </p:nvSpPr>
        <p:spPr>
          <a:xfrm>
            <a:off x="457200" y="1600200"/>
            <a:ext cx="8229600" cy="4709120"/>
          </a:xfrm>
        </p:spPr>
        <p:txBody>
          <a:bodyPr/>
          <a:lstStyle/>
          <a:p>
            <a:pPr marL="342900" lvl="1" indent="-342900" defTabSz="914400" eaLnBrk="0" hangingPunct="0">
              <a:spcBef>
                <a:spcPct val="30000"/>
              </a:spcBef>
              <a:buFont typeface="Arial" panose="020B0604020202020204" pitchFamily="34" charset="0"/>
              <a:buChar char="•"/>
              <a:defRPr/>
            </a:pPr>
            <a:r>
              <a:rPr lang="en-IE" sz="2000" i="1" dirty="0" smtClean="0"/>
              <a:t>Global Institutional Profiles Project – </a:t>
            </a:r>
            <a:r>
              <a:rPr lang="en-IE" sz="2000" i="1" dirty="0"/>
              <a:t>T</a:t>
            </a:r>
            <a:r>
              <a:rPr lang="en-IE" sz="2000" i="1" dirty="0" smtClean="0"/>
              <a:t>homson Reuters</a:t>
            </a:r>
          </a:p>
          <a:p>
            <a:pPr marL="742950" lvl="2" indent="-342900" defTabSz="914400" eaLnBrk="0" hangingPunct="0">
              <a:spcBef>
                <a:spcPct val="30000"/>
              </a:spcBef>
              <a:buFont typeface="LucidaGrande" charset="0"/>
              <a:buChar char="-"/>
              <a:defRPr/>
            </a:pPr>
            <a:r>
              <a:rPr lang="en-IE" sz="1800" dirty="0" smtClean="0"/>
              <a:t>Data profiles </a:t>
            </a:r>
            <a:r>
              <a:rPr lang="en-IE" sz="1800" dirty="0"/>
              <a:t>of </a:t>
            </a:r>
            <a:r>
              <a:rPr lang="en-IE" sz="1800" dirty="0" smtClean="0"/>
              <a:t>700+ globally </a:t>
            </a:r>
            <a:r>
              <a:rPr lang="en-IE" sz="1800" dirty="0"/>
              <a:t>significant institutions, combining reputational assessment, scholarly outputs, funding levels, faculty characteristics and much more in one comprehensive database. </a:t>
            </a:r>
            <a:endParaRPr lang="en-IE" sz="1800" dirty="0" smtClean="0"/>
          </a:p>
          <a:p>
            <a:pPr marL="342900" lvl="1" indent="-342900" defTabSz="914400" eaLnBrk="0" hangingPunct="0">
              <a:spcBef>
                <a:spcPct val="30000"/>
              </a:spcBef>
              <a:buFont typeface="Arial" panose="020B0604020202020204" pitchFamily="34" charset="0"/>
              <a:buChar char="•"/>
              <a:defRPr/>
            </a:pPr>
            <a:r>
              <a:rPr lang="en-IE" sz="2000" i="1" dirty="0" smtClean="0"/>
              <a:t>Global </a:t>
            </a:r>
            <a:r>
              <a:rPr lang="en-IE" sz="2000" i="1" dirty="0"/>
              <a:t>Research University Profiles (GRUP) </a:t>
            </a:r>
            <a:r>
              <a:rPr lang="en-IE" sz="2000" i="1" dirty="0" smtClean="0"/>
              <a:t>– ARWU </a:t>
            </a:r>
          </a:p>
          <a:p>
            <a:pPr marL="742950" lvl="2" indent="-342900" defTabSz="914400" eaLnBrk="0" hangingPunct="0">
              <a:spcBef>
                <a:spcPct val="30000"/>
              </a:spcBef>
              <a:buFont typeface="LucidaGrande" charset="0"/>
              <a:buChar char="-"/>
              <a:defRPr/>
            </a:pPr>
            <a:r>
              <a:rPr lang="en-IE" sz="1800" dirty="0" smtClean="0"/>
              <a:t>Comprehensive </a:t>
            </a:r>
            <a:r>
              <a:rPr lang="en-IE" sz="1800" dirty="0"/>
              <a:t>database and benchmarking tool covering 1200 research universities </a:t>
            </a:r>
            <a:r>
              <a:rPr lang="en-IE" sz="1800" dirty="0" smtClean="0"/>
              <a:t>across 40 </a:t>
            </a:r>
            <a:r>
              <a:rPr lang="en-IE" sz="1800" dirty="0"/>
              <a:t>indicators, allowing users to learn about </a:t>
            </a:r>
            <a:r>
              <a:rPr lang="en-IE" sz="1800" dirty="0" smtClean="0"/>
              <a:t>performance </a:t>
            </a:r>
            <a:r>
              <a:rPr lang="en-IE" sz="1800" dirty="0"/>
              <a:t>of </a:t>
            </a:r>
            <a:r>
              <a:rPr lang="en-IE" sz="1800" dirty="0" smtClean="0"/>
              <a:t>local </a:t>
            </a:r>
            <a:r>
              <a:rPr lang="en-IE" sz="1800" dirty="0"/>
              <a:t>and international peers for various </a:t>
            </a:r>
            <a:r>
              <a:rPr lang="en-IE" sz="1800" dirty="0" smtClean="0"/>
              <a:t>purposes.</a:t>
            </a:r>
          </a:p>
          <a:p>
            <a:pPr marL="342900" lvl="1" indent="-342900" defTabSz="914400" eaLnBrk="0" hangingPunct="0">
              <a:spcBef>
                <a:spcPct val="30000"/>
              </a:spcBef>
              <a:buFont typeface="Arial" panose="020B0604020202020204" pitchFamily="34" charset="0"/>
              <a:buChar char="•"/>
              <a:defRPr/>
            </a:pPr>
            <a:r>
              <a:rPr lang="en-IE" sz="2000" i="1" dirty="0" smtClean="0"/>
              <a:t>Times Higher Education Global Profiles Project – THE</a:t>
            </a:r>
          </a:p>
          <a:p>
            <a:pPr marL="742950" lvl="2" indent="-342900" defTabSz="914400" eaLnBrk="0" hangingPunct="0">
              <a:spcBef>
                <a:spcPct val="30000"/>
              </a:spcBef>
              <a:buFont typeface="LucidaGrande" charset="0"/>
              <a:buChar char="-"/>
              <a:defRPr/>
            </a:pPr>
            <a:r>
              <a:rPr lang="en-IE" sz="1800" dirty="0" smtClean="0"/>
              <a:t>Previously association with TR, now with Scopus – plans to develop its own global database.</a:t>
            </a:r>
          </a:p>
          <a:p>
            <a:pPr marL="342900" lvl="1" indent="-342900" defTabSz="914400" eaLnBrk="0" hangingPunct="0">
              <a:spcBef>
                <a:spcPct val="30000"/>
              </a:spcBef>
              <a:buFont typeface="Arial" panose="020B0604020202020204" pitchFamily="34" charset="0"/>
              <a:buChar char="•"/>
              <a:defRPr/>
            </a:pPr>
            <a:r>
              <a:rPr lang="en-IE" sz="2000" i="1" dirty="0"/>
              <a:t>European Tertiary Education Register (ETER) – European Union</a:t>
            </a:r>
          </a:p>
          <a:p>
            <a:pPr marL="742950" lvl="2" indent="-342900" defTabSz="914400" eaLnBrk="0" hangingPunct="0">
              <a:spcBef>
                <a:spcPct val="30000"/>
              </a:spcBef>
              <a:buFont typeface="LucidaGrande" charset="0"/>
              <a:buChar char="-"/>
              <a:defRPr/>
            </a:pPr>
            <a:r>
              <a:rPr lang="en-IE" sz="1800" dirty="0"/>
              <a:t>Database of European HEIs , 36 countries and 2,673 HEIs; under headings e.g. staff and students, subject domains, research activity and expenditures.</a:t>
            </a:r>
          </a:p>
          <a:p>
            <a:pPr marL="742950" lvl="2" indent="-342900" defTabSz="914400" eaLnBrk="0" hangingPunct="0">
              <a:spcBef>
                <a:spcPct val="30000"/>
              </a:spcBef>
              <a:buFont typeface="LucidaGrande" charset="0"/>
              <a:buChar char="-"/>
              <a:defRPr/>
            </a:pPr>
            <a:endParaRPr lang="en-IE" sz="1800" dirty="0" smtClean="0"/>
          </a:p>
          <a:p>
            <a:pPr marL="742950" lvl="2" indent="-342900" defTabSz="914400" eaLnBrk="0" hangingPunct="0">
              <a:spcBef>
                <a:spcPct val="30000"/>
              </a:spcBef>
              <a:buFont typeface="Arial" panose="020B0604020202020204" pitchFamily="34" charset="0"/>
              <a:buChar char="•"/>
              <a:defRPr/>
            </a:pPr>
            <a:endParaRPr lang="en-IE" sz="2000" dirty="0" smtClean="0"/>
          </a:p>
          <a:p>
            <a:pPr marL="742950" lvl="2" indent="-342900" defTabSz="914400" eaLnBrk="0" hangingPunct="0">
              <a:spcBef>
                <a:spcPct val="30000"/>
              </a:spcBef>
              <a:buFont typeface="Arial" panose="020B0604020202020204" pitchFamily="34" charset="0"/>
              <a:buChar char="•"/>
              <a:defRPr/>
            </a:pPr>
            <a:endParaRPr lang="en-IE" sz="1600" dirty="0"/>
          </a:p>
          <a:p>
            <a:pPr marL="342900" lvl="1" indent="-342900" defTabSz="914400" eaLnBrk="0" hangingPunct="0">
              <a:spcBef>
                <a:spcPct val="30000"/>
              </a:spcBef>
              <a:buFont typeface="Arial" panose="020B0604020202020204" pitchFamily="34" charset="0"/>
              <a:buChar char="•"/>
              <a:defRPr/>
            </a:pPr>
            <a:endParaRPr lang="en-IE" sz="2000" dirty="0"/>
          </a:p>
          <a:p>
            <a:pPr marL="742950" lvl="2" indent="-342900" defTabSz="914400" eaLnBrk="0" hangingPunct="0">
              <a:spcBef>
                <a:spcPct val="30000"/>
              </a:spcBef>
              <a:buFont typeface="Arial" panose="020B0604020202020204" pitchFamily="34" charset="0"/>
              <a:buChar char="•"/>
              <a:defRPr/>
            </a:pPr>
            <a:r>
              <a:rPr lang="en-IE" sz="1600" dirty="0"/>
              <a:t>Canada</a:t>
            </a:r>
          </a:p>
          <a:p>
            <a:pPr marL="742950" lvl="2" indent="-342900" defTabSz="914400" eaLnBrk="0" hangingPunct="0">
              <a:spcBef>
                <a:spcPct val="30000"/>
              </a:spcBef>
              <a:buFont typeface="Arial" panose="020B0604020202020204" pitchFamily="34" charset="0"/>
              <a:buChar char="•"/>
              <a:defRPr/>
            </a:pPr>
            <a:r>
              <a:rPr lang="en-IE" sz="1600" dirty="0" err="1"/>
              <a:t>Eumida</a:t>
            </a:r>
            <a:r>
              <a:rPr lang="en-IE" sz="1600" dirty="0"/>
              <a:t> Project </a:t>
            </a:r>
          </a:p>
          <a:p>
            <a:endParaRPr lang="en-IE" dirty="0"/>
          </a:p>
        </p:txBody>
      </p:sp>
    </p:spTree>
    <p:extLst>
      <p:ext uri="{BB962C8B-B14F-4D97-AF65-F5344CB8AC3E}">
        <p14:creationId xmlns:p14="http://schemas.microsoft.com/office/powerpoint/2010/main" val="1870393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IE" altLang="en-US" sz="3800" dirty="0" smtClean="0">
                <a:solidFill>
                  <a:srgbClr val="002060"/>
                </a:solidFill>
                <a:ea typeface="Verdana" charset="0"/>
                <a:cs typeface="Verdana" charset="0"/>
              </a:rPr>
              <a:t>Social Networking</a:t>
            </a:r>
            <a:endParaRPr lang="en-IE" altLang="en-US" sz="3800" dirty="0">
              <a:solidFill>
                <a:srgbClr val="002060"/>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3766215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1525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IE" sz="3800" dirty="0" smtClean="0">
                <a:solidFill>
                  <a:srgbClr val="002060"/>
                </a:solidFill>
              </a:rPr>
              <a:t>Student “TripAdvisor”</a:t>
            </a:r>
          </a:p>
        </p:txBody>
      </p:sp>
      <p:pic>
        <p:nvPicPr>
          <p:cNvPr id="18435" name="Picture 2"/>
          <p:cNvPicPr>
            <a:picLocks noChangeAspect="1" noChangeArrowheads="1"/>
          </p:cNvPicPr>
          <p:nvPr/>
        </p:nvPicPr>
        <p:blipFill>
          <a:blip r:embed="rId3"/>
          <a:srcRect/>
          <a:stretch>
            <a:fillRect/>
          </a:stretch>
        </p:blipFill>
        <p:spPr bwMode="auto">
          <a:xfrm>
            <a:off x="194083" y="1556792"/>
            <a:ext cx="4809965" cy="53012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56792"/>
            <a:ext cx="4578232" cy="514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41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smtClean="0"/>
              <a:t>1. Rankings </a:t>
            </a:r>
            <a:r>
              <a:rPr lang="en-IE" altLang="en-US" dirty="0"/>
              <a:t>and their Legacy</a:t>
            </a:r>
            <a:br>
              <a:rPr lang="en-IE" altLang="en-US" dirty="0"/>
            </a:br>
            <a:endParaRPr lang="en-IE" dirty="0"/>
          </a:p>
        </p:txBody>
      </p:sp>
    </p:spTree>
    <p:extLst>
      <p:ext uri="{BB962C8B-B14F-4D97-AF65-F5344CB8AC3E}">
        <p14:creationId xmlns:p14="http://schemas.microsoft.com/office/powerpoint/2010/main" val="871949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3. </a:t>
            </a:r>
            <a:r>
              <a:rPr lang="en-IE" altLang="en-US" dirty="0"/>
              <a:t>Implications for Higher Education</a:t>
            </a:r>
            <a:br>
              <a:rPr lang="en-IE" altLang="en-US" dirty="0"/>
            </a:br>
            <a:r>
              <a:rPr lang="en-IE" dirty="0" smtClean="0"/>
              <a:t/>
            </a:r>
            <a:br>
              <a:rPr lang="en-IE" dirty="0" smtClean="0"/>
            </a:br>
            <a:endParaRPr lang="en-IE"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IE" altLang="en-US" sz="3800">
                <a:solidFill>
                  <a:srgbClr val="002060"/>
                </a:solidFill>
              </a:rPr>
              <a:t>Shape of Things to Come</a:t>
            </a:r>
            <a:endParaRPr lang="en-IE" altLang="en-US" sz="3200">
              <a:solidFill>
                <a:srgbClr val="002060"/>
              </a:solidFill>
            </a:endParaRPr>
          </a:p>
        </p:txBody>
      </p:sp>
      <p:sp>
        <p:nvSpPr>
          <p:cNvPr id="20483" name="Content Placeholder 2"/>
          <p:cNvSpPr>
            <a:spLocks noGrp="1"/>
          </p:cNvSpPr>
          <p:nvPr>
            <p:ph idx="1"/>
          </p:nvPr>
        </p:nvSpPr>
        <p:spPr>
          <a:xfrm>
            <a:off x="457200" y="1628800"/>
            <a:ext cx="8229600" cy="4708525"/>
          </a:xfrm>
        </p:spPr>
        <p:txBody>
          <a:bodyPr/>
          <a:lstStyle/>
          <a:p>
            <a:pPr marL="0" lvl="1" indent="0" algn="just" defTabSz="180975">
              <a:spcBef>
                <a:spcPts val="478"/>
              </a:spcBef>
              <a:spcAft>
                <a:spcPts val="0"/>
              </a:spcAft>
              <a:buNone/>
              <a:defRPr/>
            </a:pPr>
            <a:r>
              <a:rPr lang="en-GB" sz="2000" dirty="0" smtClean="0"/>
              <a:t>Brief survey </a:t>
            </a:r>
            <a:r>
              <a:rPr lang="en-US" sz="2000" dirty="0" smtClean="0"/>
              <a:t>of </a:t>
            </a:r>
            <a:r>
              <a:rPr lang="en-US" sz="2000" dirty="0"/>
              <a:t>recent developments shows what is coming down the </a:t>
            </a:r>
            <a:r>
              <a:rPr lang="en-US" sz="2000" dirty="0" smtClean="0"/>
              <a:t>track – what is happening internationally, and puts US experience in broader context.  </a:t>
            </a:r>
            <a:endParaRPr lang="en-US" sz="2000" dirty="0"/>
          </a:p>
          <a:p>
            <a:pPr marL="0" indent="180975" algn="just" defTabSz="180975" eaLnBrk="1" hangingPunct="1">
              <a:spcBef>
                <a:spcPts val="478"/>
              </a:spcBef>
              <a:spcAft>
                <a:spcPts val="0"/>
              </a:spcAft>
              <a:buFont typeface="Arial" pitchFamily="34" charset="0"/>
              <a:buChar char="•"/>
              <a:defRPr/>
            </a:pPr>
            <a:endParaRPr lang="en-US" sz="2000" dirty="0" smtClean="0">
              <a:ea typeface="Verdana" pitchFamily="34" charset="0"/>
              <a:cs typeface="Verdana" pitchFamily="34" charset="0"/>
            </a:endParaRPr>
          </a:p>
          <a:p>
            <a:pPr marL="0" indent="180975" algn="just" defTabSz="180975" eaLnBrk="1" hangingPunct="1">
              <a:spcBef>
                <a:spcPts val="478"/>
              </a:spcBef>
              <a:spcAft>
                <a:spcPts val="0"/>
              </a:spcAft>
              <a:buFont typeface="Arial" pitchFamily="34" charset="0"/>
              <a:buChar char="•"/>
              <a:defRPr/>
            </a:pPr>
            <a:r>
              <a:rPr lang="en-US" sz="2000" dirty="0" smtClean="0">
                <a:ea typeface="Verdana" pitchFamily="34" charset="0"/>
                <a:cs typeface="Verdana" pitchFamily="34" charset="0"/>
              </a:rPr>
              <a:t>HE has always been competitive, but it </a:t>
            </a:r>
            <a:r>
              <a:rPr lang="en-US" sz="2000" dirty="0" smtClean="0"/>
              <a:t>must now learn to survive in this more complex, and globally competitive environment in which: </a:t>
            </a:r>
          </a:p>
          <a:p>
            <a:pPr marL="800100" lvl="4" indent="-342900" algn="just">
              <a:spcBef>
                <a:spcPts val="478"/>
              </a:spcBef>
              <a:spcAft>
                <a:spcPts val="0"/>
              </a:spcAft>
              <a:buFont typeface="LucidaGrande" charset="0"/>
              <a:buChar char="-"/>
              <a:defRPr/>
            </a:pPr>
            <a:r>
              <a:rPr lang="en-US" dirty="0" smtClean="0"/>
              <a:t>Quality and Excellence are key mantra; </a:t>
            </a:r>
          </a:p>
          <a:p>
            <a:pPr marL="800100" lvl="4" indent="-342900" algn="just">
              <a:spcBef>
                <a:spcPts val="478"/>
              </a:spcBef>
              <a:spcAft>
                <a:spcPts val="0"/>
              </a:spcAft>
              <a:buFont typeface="LucidaGrande" charset="0"/>
              <a:buChar char="-"/>
              <a:defRPr/>
            </a:pPr>
            <a:r>
              <a:rPr lang="en-US" dirty="0" smtClean="0"/>
              <a:t>Greater public scrutiny and transparency are </a:t>
            </a:r>
            <a:r>
              <a:rPr lang="en-US" dirty="0" err="1" smtClean="0"/>
              <a:t>normalised</a:t>
            </a:r>
            <a:r>
              <a:rPr lang="en-US" dirty="0" smtClean="0"/>
              <a:t>; </a:t>
            </a:r>
          </a:p>
          <a:p>
            <a:pPr marL="800100" lvl="4" indent="-342900" algn="just">
              <a:spcBef>
                <a:spcPts val="478"/>
              </a:spcBef>
              <a:spcAft>
                <a:spcPts val="0"/>
              </a:spcAft>
              <a:buFont typeface="LucidaGrande" charset="0"/>
              <a:buChar char="-"/>
              <a:defRPr/>
            </a:pPr>
            <a:r>
              <a:rPr lang="en-US" dirty="0" smtClean="0"/>
              <a:t>National prominence is no longer sufficient; </a:t>
            </a:r>
          </a:p>
          <a:p>
            <a:pPr marL="800100" lvl="4" indent="-342900" algn="just">
              <a:spcBef>
                <a:spcPts val="478"/>
              </a:spcBef>
              <a:spcAft>
                <a:spcPts val="0"/>
              </a:spcAft>
              <a:buFont typeface="LucidaGrande" charset="0"/>
              <a:buChar char="-"/>
              <a:defRPr/>
            </a:pPr>
            <a:r>
              <a:rPr lang="en-US" dirty="0" smtClean="0"/>
              <a:t>Survival no longer guaranteed.</a:t>
            </a:r>
          </a:p>
          <a:p>
            <a:pPr marL="342900" lvl="2" indent="-342900" algn="just">
              <a:spcBef>
                <a:spcPts val="478"/>
              </a:spcBef>
              <a:spcAft>
                <a:spcPts val="0"/>
              </a:spcAft>
              <a:defRPr/>
            </a:pPr>
            <a:r>
              <a:rPr lang="en-IE" sz="2000" dirty="0" smtClean="0"/>
              <a:t>There is likely to be a “savage sorting of winners and losers</a:t>
            </a:r>
            <a:r>
              <a:rPr lang="en-IE" sz="2000" dirty="0"/>
              <a:t>” </a:t>
            </a:r>
            <a:r>
              <a:rPr lang="en-IE" sz="1400" dirty="0" smtClean="0"/>
              <a:t>(</a:t>
            </a:r>
            <a:r>
              <a:rPr lang="en-IE" sz="1400" dirty="0" err="1" smtClean="0"/>
              <a:t>Sassen</a:t>
            </a:r>
            <a:r>
              <a:rPr lang="en-IE" sz="1400" dirty="0" smtClean="0"/>
              <a:t>,  2011)</a:t>
            </a:r>
            <a:endParaRPr lang="en-GB" sz="1400" dirty="0" smtClean="0">
              <a:ea typeface="Verdana" pitchFamily="34" charset="0"/>
              <a:cs typeface="Verdana" pitchFamily="34" charset="0"/>
            </a:endParaRPr>
          </a:p>
          <a:p>
            <a:pPr eaLnBrk="1" hangingPunct="1">
              <a:lnSpc>
                <a:spcPct val="200000"/>
              </a:lnSpc>
              <a:defRPr/>
            </a:pPr>
            <a:endParaRPr lang="en-GB" dirty="0" smtClean="0"/>
          </a:p>
          <a:p>
            <a:pPr eaLnBrk="1" hangingPunct="1">
              <a:lnSpc>
                <a:spcPct val="200000"/>
              </a:lnSpc>
              <a:defRPr/>
            </a:pPr>
            <a:endParaRPr lang="en-GB" dirty="0" smtClean="0"/>
          </a:p>
          <a:p>
            <a:pPr eaLnBrk="1" hangingPunct="1">
              <a:lnSpc>
                <a:spcPct val="200000"/>
              </a:lnSpc>
              <a:defRPr/>
            </a:pPr>
            <a:endParaRPr lang="en-GB" dirty="0" smtClean="0"/>
          </a:p>
          <a:p>
            <a:pPr eaLnBrk="1" hangingPunct="1">
              <a:lnSpc>
                <a:spcPct val="150000"/>
              </a:lnSpc>
              <a:defRPr/>
            </a:pPr>
            <a:endParaRPr lang="en-GB" dirty="0" smtClean="0"/>
          </a:p>
          <a:p>
            <a:pPr eaLnBrk="1" hangingPunct="1">
              <a:lnSpc>
                <a:spcPct val="150000"/>
              </a:lnSpc>
              <a:defRPr/>
            </a:pPr>
            <a:endParaRPr lang="en-GB" dirty="0" smtClean="0"/>
          </a:p>
          <a:p>
            <a:pPr eaLnBrk="1" hangingPunct="1">
              <a:lnSpc>
                <a:spcPct val="150000"/>
              </a:lnSpc>
              <a:defRPr/>
            </a:pPr>
            <a:endParaRPr lang="en-IE" sz="1600" dirty="0" smtClean="0"/>
          </a:p>
        </p:txBody>
      </p:sp>
    </p:spTree>
    <p:extLst>
      <p:ext uri="{BB962C8B-B14F-4D97-AF65-F5344CB8AC3E}">
        <p14:creationId xmlns:p14="http://schemas.microsoft.com/office/powerpoint/2010/main" val="17220468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lstStyle/>
          <a:p>
            <a:r>
              <a:rPr lang="en-IE" sz="3800" dirty="0" smtClean="0">
                <a:solidFill>
                  <a:srgbClr val="002060"/>
                </a:solidFill>
              </a:rPr>
              <a:t>Would the Debate Happened Otherwise?</a:t>
            </a:r>
            <a:endParaRPr lang="en-IE" sz="3800" dirty="0">
              <a:solidFill>
                <a:srgbClr val="002060"/>
              </a:solidFill>
            </a:endParaRPr>
          </a:p>
        </p:txBody>
      </p:sp>
      <p:sp>
        <p:nvSpPr>
          <p:cNvPr id="3" name="Content Placeholder 2"/>
          <p:cNvSpPr>
            <a:spLocks noGrp="1"/>
          </p:cNvSpPr>
          <p:nvPr>
            <p:ph idx="1"/>
          </p:nvPr>
        </p:nvSpPr>
        <p:spPr/>
        <p:txBody>
          <a:bodyPr/>
          <a:lstStyle/>
          <a:p>
            <a:pPr algn="just"/>
            <a:r>
              <a:rPr lang="en-IE" sz="2000" dirty="0" smtClean="0"/>
              <a:t>Academy has been slow to engage meaningfully in discussion about quality;</a:t>
            </a:r>
          </a:p>
          <a:p>
            <a:pPr marL="800100" lvl="1" indent="-342900" algn="just">
              <a:buFont typeface="LucidaGrande" charset="0"/>
              <a:buChar char="-"/>
            </a:pPr>
            <a:r>
              <a:rPr lang="en-IE" sz="2000" dirty="0" smtClean="0"/>
              <a:t>Efforts at obfuscation, “gaming” and boycott have not helped;</a:t>
            </a:r>
            <a:endParaRPr lang="en-US" sz="2000" dirty="0"/>
          </a:p>
          <a:p>
            <a:pPr marL="800100" lvl="3" indent="-342900">
              <a:buFont typeface="LucidaGrande" charset="0"/>
              <a:buChar char="-"/>
            </a:pPr>
            <a:r>
              <a:rPr lang="en-US" dirty="0" smtClean="0"/>
              <a:t>Too much emphasis on process;</a:t>
            </a:r>
          </a:p>
          <a:p>
            <a:pPr marL="800100" lvl="3" indent="-342900">
              <a:buFont typeface="LucidaGrande" charset="0"/>
              <a:buChar char="-"/>
            </a:pPr>
            <a:r>
              <a:rPr lang="en-US" dirty="0" smtClean="0"/>
              <a:t>Complaints about excessive </a:t>
            </a:r>
            <a:r>
              <a:rPr lang="en-US" dirty="0"/>
              <a:t>bureaucracy, form-filling</a:t>
            </a:r>
            <a:r>
              <a:rPr lang="en-US" dirty="0" smtClean="0"/>
              <a:t>, and cost of compliance;</a:t>
            </a:r>
            <a:endParaRPr lang="en-US" dirty="0"/>
          </a:p>
          <a:p>
            <a:pPr marL="800100" lvl="3" indent="-342900">
              <a:buFont typeface="LucidaGrande" charset="0"/>
              <a:buChar char="-"/>
            </a:pPr>
            <a:r>
              <a:rPr lang="en-US" dirty="0" smtClean="0"/>
              <a:t>Pointed to the </a:t>
            </a:r>
            <a:r>
              <a:rPr lang="en-US" dirty="0" err="1" smtClean="0"/>
              <a:t>l’Oreal</a:t>
            </a:r>
            <a:r>
              <a:rPr lang="en-US" dirty="0" smtClean="0"/>
              <a:t> factor: because we’re worth it;</a:t>
            </a:r>
          </a:p>
          <a:p>
            <a:pPr algn="just"/>
            <a:r>
              <a:rPr lang="en-IE" sz="2000" dirty="0" smtClean="0"/>
              <a:t>Information deficit has created opportunities for the public and governments – and commercial interests – to define quality for their own purposes.</a:t>
            </a:r>
          </a:p>
          <a:p>
            <a:pPr algn="just"/>
            <a:endParaRPr lang="en-IE" sz="2000" dirty="0" smtClean="0"/>
          </a:p>
          <a:p>
            <a:pPr lvl="1"/>
            <a:endParaRPr lang="en-IE" sz="2000" dirty="0" smtClean="0"/>
          </a:p>
          <a:p>
            <a:pPr lvl="1"/>
            <a:endParaRPr lang="en-IE" sz="2000" dirty="0" smtClean="0"/>
          </a:p>
          <a:p>
            <a:endParaRPr lang="en-IE"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Be Careful What You Ask For</a:t>
            </a:r>
            <a:endParaRPr lang="en-IE" sz="3800" dirty="0">
              <a:solidFill>
                <a:srgbClr val="002060"/>
              </a:solidFill>
            </a:endParaRPr>
          </a:p>
        </p:txBody>
      </p:sp>
      <p:sp>
        <p:nvSpPr>
          <p:cNvPr id="3" name="Content Placeholder 2"/>
          <p:cNvSpPr>
            <a:spLocks noGrp="1"/>
          </p:cNvSpPr>
          <p:nvPr>
            <p:ph idx="1"/>
          </p:nvPr>
        </p:nvSpPr>
        <p:spPr/>
        <p:txBody>
          <a:bodyPr/>
          <a:lstStyle/>
          <a:p>
            <a:pPr marL="342900" lvl="2" indent="-342900"/>
            <a:r>
              <a:rPr lang="en-US" sz="2000" dirty="0" smtClean="0"/>
              <a:t>Public discourse in recent </a:t>
            </a:r>
            <a:r>
              <a:rPr lang="en-US" sz="2000" dirty="0"/>
              <a:t>years has focused attention </a:t>
            </a:r>
            <a:r>
              <a:rPr lang="en-US" sz="2000" dirty="0" smtClean="0"/>
              <a:t>on:</a:t>
            </a:r>
          </a:p>
          <a:p>
            <a:pPr marL="800100" lvl="3" indent="-342900"/>
            <a:r>
              <a:rPr lang="en-US" dirty="0" smtClean="0"/>
              <a:t>Meeting needs </a:t>
            </a:r>
            <a:r>
              <a:rPr lang="en-US" dirty="0"/>
              <a:t>of national economies, </a:t>
            </a:r>
            <a:endParaRPr lang="en-US" dirty="0" smtClean="0"/>
          </a:p>
          <a:p>
            <a:pPr marL="800100" lvl="3" indent="-342900"/>
            <a:r>
              <a:rPr lang="en-US" dirty="0"/>
              <a:t>Concerns about graduate employability and </a:t>
            </a:r>
            <a:r>
              <a:rPr lang="en-US" dirty="0" smtClean="0"/>
              <a:t>affordability</a:t>
            </a:r>
            <a:endParaRPr lang="en-US" dirty="0"/>
          </a:p>
          <a:p>
            <a:pPr marL="800100" lvl="3" indent="-342900"/>
            <a:r>
              <a:rPr lang="en-US" dirty="0" smtClean="0"/>
              <a:t>Response to </a:t>
            </a:r>
            <a:r>
              <a:rPr lang="en-US" dirty="0"/>
              <a:t>concerns about </a:t>
            </a:r>
            <a:r>
              <a:rPr lang="en-US" dirty="0" smtClean="0"/>
              <a:t>value and impact;</a:t>
            </a:r>
            <a:endParaRPr lang="en-US" sz="2000" dirty="0"/>
          </a:p>
          <a:p>
            <a:pPr marL="342900" lvl="2" indent="-342900"/>
            <a:r>
              <a:rPr lang="en-US" sz="2000" dirty="0" smtClean="0"/>
              <a:t>Noticeable </a:t>
            </a:r>
            <a:r>
              <a:rPr lang="en-US" sz="2000" dirty="0"/>
              <a:t>shift to measuring </a:t>
            </a:r>
            <a:r>
              <a:rPr lang="en-GB" sz="2000" dirty="0"/>
              <a:t>teaching and learning outcomes that allow </a:t>
            </a:r>
            <a:r>
              <a:rPr lang="en-GB" sz="2000" dirty="0" smtClean="0"/>
              <a:t>public </a:t>
            </a:r>
            <a:r>
              <a:rPr lang="en-GB" sz="2000" dirty="0"/>
              <a:t>to judge whether graduates have the threshold qualities </a:t>
            </a:r>
            <a:r>
              <a:rPr lang="en-GB" sz="2000" dirty="0" smtClean="0"/>
              <a:t>expected</a:t>
            </a:r>
            <a:r>
              <a:rPr lang="en-US" sz="2000" dirty="0"/>
              <a:t>;</a:t>
            </a:r>
            <a:endParaRPr lang="en-US" sz="2000" dirty="0" smtClean="0"/>
          </a:p>
          <a:p>
            <a:pPr marL="342900" lvl="2" indent="-342900"/>
            <a:r>
              <a:rPr lang="en-GB" sz="2000" dirty="0"/>
              <a:t>Rankings initially filled this gap but they focus too narrowly on </a:t>
            </a:r>
            <a:r>
              <a:rPr lang="en-US" sz="2000" dirty="0"/>
              <a:t>elite universities and </a:t>
            </a:r>
            <a:r>
              <a:rPr lang="en-US" sz="2000" dirty="0" smtClean="0"/>
              <a:t>research;</a:t>
            </a:r>
          </a:p>
          <a:p>
            <a:pPr marL="342900" lvl="2" indent="-342900"/>
            <a:r>
              <a:rPr lang="en-US" sz="2000" dirty="0" smtClean="0"/>
              <a:t>Arguably – many of the new developments are a response to the over-emphasis on research rather than T&amp;L.</a:t>
            </a:r>
            <a:endParaRPr lang="en-US" sz="2000" dirty="0"/>
          </a:p>
          <a:p>
            <a:pPr marL="342900" lvl="2" indent="-342900"/>
            <a:endParaRPr lang="en-US" sz="2000" dirty="0" smtClean="0"/>
          </a:p>
          <a:p>
            <a:pPr marL="342900" lvl="2" indent="-342900"/>
            <a:endParaRPr lang="en-US" sz="2000" dirty="0"/>
          </a:p>
          <a:p>
            <a:endParaRPr lang="en-IE" sz="2000" dirty="0"/>
          </a:p>
        </p:txBody>
      </p:sp>
    </p:spTree>
    <p:extLst>
      <p:ext uri="{BB962C8B-B14F-4D97-AF65-F5344CB8AC3E}">
        <p14:creationId xmlns:p14="http://schemas.microsoft.com/office/powerpoint/2010/main" val="1725063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Start Driving the </a:t>
            </a:r>
            <a:r>
              <a:rPr lang="en-IE" sz="3800" dirty="0" smtClean="0">
                <a:solidFill>
                  <a:srgbClr val="002060"/>
                </a:solidFill>
              </a:rPr>
              <a:t>Bus</a:t>
            </a:r>
            <a:endParaRPr lang="en-IE" sz="3800" dirty="0">
              <a:solidFill>
                <a:srgbClr val="002060"/>
              </a:solidFill>
            </a:endParaRPr>
          </a:p>
        </p:txBody>
      </p:sp>
      <p:sp>
        <p:nvSpPr>
          <p:cNvPr id="3" name="Content Placeholder 2"/>
          <p:cNvSpPr>
            <a:spLocks noGrp="1"/>
          </p:cNvSpPr>
          <p:nvPr>
            <p:ph idx="1"/>
          </p:nvPr>
        </p:nvSpPr>
        <p:spPr/>
        <p:txBody>
          <a:bodyPr/>
          <a:lstStyle/>
          <a:p>
            <a:pPr marL="342900" lvl="2" indent="-342900" algn="just"/>
            <a:r>
              <a:rPr lang="en-US" sz="2000" dirty="0"/>
              <a:t>Institutional</a:t>
            </a:r>
            <a:r>
              <a:rPr lang="en-GB" sz="2000" dirty="0"/>
              <a:t> and country-based evaluations are rapidly being overtaken by international efforts. </a:t>
            </a:r>
            <a:endParaRPr lang="en-GB" sz="2000" dirty="0" smtClean="0"/>
          </a:p>
          <a:p>
            <a:pPr marL="342900" lvl="2" indent="-342900" algn="just"/>
            <a:r>
              <a:rPr lang="en-IE" altLang="en-US" sz="2000" dirty="0" smtClean="0"/>
              <a:t>Public/p</a:t>
            </a:r>
            <a:r>
              <a:rPr lang="en-GB" altLang="en-US" sz="2000" dirty="0" err="1" smtClean="0"/>
              <a:t>olitical</a:t>
            </a:r>
            <a:r>
              <a:rPr lang="en-GB" altLang="en-US" sz="2000" dirty="0" smtClean="0"/>
              <a:t> </a:t>
            </a:r>
            <a:r>
              <a:rPr lang="en-GB" altLang="en-US" sz="2000" dirty="0"/>
              <a:t>support for </a:t>
            </a:r>
            <a:r>
              <a:rPr lang="en-GB" altLang="en-US" sz="2000" dirty="0" smtClean="0"/>
              <a:t>universities and colleges </a:t>
            </a:r>
            <a:r>
              <a:rPr lang="en-GB" altLang="en-US" sz="2000" dirty="0" smtClean="0"/>
              <a:t>only maintained </a:t>
            </a:r>
            <a:r>
              <a:rPr lang="en-GB" altLang="en-US" sz="2000" dirty="0"/>
              <a:t>by </a:t>
            </a:r>
            <a:r>
              <a:rPr lang="en-GB" altLang="en-US" sz="2000" dirty="0" smtClean="0"/>
              <a:t>assurances </a:t>
            </a:r>
            <a:r>
              <a:rPr lang="en-GB" altLang="en-US" sz="2000" dirty="0"/>
              <a:t>of quality because </a:t>
            </a:r>
            <a:r>
              <a:rPr lang="en-IE" altLang="en-US" sz="2000" dirty="0" smtClean="0"/>
              <a:t>society, students and others have </a:t>
            </a:r>
            <a:r>
              <a:rPr lang="en-IE" altLang="en-US" sz="2000" dirty="0"/>
              <a:t>a right to know whether </a:t>
            </a:r>
            <a:r>
              <a:rPr lang="en-IE" altLang="en-US" sz="2000" dirty="0" smtClean="0"/>
              <a:t>the </a:t>
            </a:r>
            <a:r>
              <a:rPr lang="en-IE" altLang="en-US" sz="2000" dirty="0"/>
              <a:t>institutions are capable of meeting </a:t>
            </a:r>
            <a:r>
              <a:rPr lang="en-IE" altLang="en-US" sz="2000" dirty="0" smtClean="0"/>
              <a:t>expectations</a:t>
            </a:r>
            <a:r>
              <a:rPr lang="en-IE" altLang="en-US" sz="2000" dirty="0"/>
              <a:t>. </a:t>
            </a:r>
            <a:endParaRPr lang="en-IE" sz="2000" dirty="0"/>
          </a:p>
          <a:p>
            <a:pPr marL="342900" lvl="1" indent="-342900" algn="just">
              <a:buFont typeface="Arial" charset="0"/>
              <a:buChar char="•"/>
            </a:pPr>
            <a:r>
              <a:rPr lang="en-IE" sz="2000" dirty="0" smtClean="0"/>
              <a:t>Little doubt </a:t>
            </a:r>
            <a:r>
              <a:rPr lang="en-IE" sz="2000" dirty="0" smtClean="0"/>
              <a:t>that determining </a:t>
            </a:r>
            <a:r>
              <a:rPr lang="en-IE" sz="2000" dirty="0" smtClean="0"/>
              <a:t>and measuring quality is complex;</a:t>
            </a:r>
          </a:p>
          <a:p>
            <a:pPr marL="742950" lvl="2" indent="-342900" algn="just">
              <a:buFont typeface="LucidaGrande" charset="0"/>
              <a:buChar char="-"/>
            </a:pPr>
            <a:r>
              <a:rPr lang="en-IE" sz="2000" dirty="0" smtClean="0"/>
              <a:t>Lots </a:t>
            </a:r>
            <a:r>
              <a:rPr lang="en-IE" sz="2000" dirty="0"/>
              <a:t>of “good practice” but no agreed </a:t>
            </a:r>
            <a:r>
              <a:rPr lang="en-IE" sz="2000" dirty="0" smtClean="0"/>
              <a:t>definition;</a:t>
            </a:r>
          </a:p>
          <a:p>
            <a:pPr marL="742950" lvl="2" indent="-342900" algn="just">
              <a:buFont typeface="LucidaGrande" charset="0"/>
              <a:buChar char="-"/>
            </a:pPr>
            <a:r>
              <a:rPr lang="en-IE" sz="2000" dirty="0"/>
              <a:t>D</a:t>
            </a:r>
            <a:r>
              <a:rPr lang="en-IE" sz="2000" dirty="0" smtClean="0"/>
              <a:t>ifficult </a:t>
            </a:r>
            <a:r>
              <a:rPr lang="en-IE" sz="2000" dirty="0"/>
              <a:t>to compare </a:t>
            </a:r>
            <a:r>
              <a:rPr lang="en-IE" sz="2000" dirty="0" smtClean="0"/>
              <a:t>diverse institutions across </a:t>
            </a:r>
            <a:r>
              <a:rPr lang="en-IE" sz="2000" dirty="0" smtClean="0"/>
              <a:t>jurisdictions;</a:t>
            </a:r>
            <a:endParaRPr lang="en-IE" sz="2000" dirty="0" smtClean="0"/>
          </a:p>
          <a:p>
            <a:pPr marL="342900" lvl="1" indent="-342900" algn="just">
              <a:buFont typeface="Arial" charset="0"/>
              <a:buChar char="•"/>
            </a:pPr>
            <a:r>
              <a:rPr lang="en-IE" sz="2000" dirty="0" smtClean="0"/>
              <a:t>BUT – however</a:t>
            </a:r>
            <a:r>
              <a:rPr lang="en-US" sz="2000" dirty="0" smtClean="0"/>
              <a:t> </a:t>
            </a:r>
            <a:r>
              <a:rPr lang="en-US" sz="2000" dirty="0" smtClean="0"/>
              <a:t>worthy, </a:t>
            </a:r>
            <a:r>
              <a:rPr lang="en-US" sz="2000" dirty="0"/>
              <a:t>criticisms of </a:t>
            </a:r>
            <a:r>
              <a:rPr lang="en-US" sz="2000" dirty="0" smtClean="0"/>
              <a:t>government/international </a:t>
            </a:r>
            <a:r>
              <a:rPr lang="en-US" sz="2000" dirty="0"/>
              <a:t>efforts </a:t>
            </a:r>
            <a:r>
              <a:rPr lang="en-US" sz="2000" dirty="0" smtClean="0"/>
              <a:t>are – they miss </a:t>
            </a:r>
            <a:r>
              <a:rPr lang="en-US" sz="2000" dirty="0"/>
              <a:t>the ‘politics’ of the situation. </a:t>
            </a:r>
            <a:endParaRPr lang="en-IE" sz="2000" dirty="0" smtClean="0"/>
          </a:p>
          <a:p>
            <a:pPr marL="342900" lvl="1" indent="-342900" algn="just">
              <a:buFont typeface="Arial" charset="0"/>
              <a:buChar char="•"/>
            </a:pPr>
            <a:r>
              <a:rPr lang="en-IE" sz="2000" dirty="0" smtClean="0"/>
              <a:t> Challenge </a:t>
            </a:r>
            <a:r>
              <a:rPr lang="en-IE" sz="2000" dirty="0"/>
              <a:t>is how does HE respond? </a:t>
            </a:r>
            <a:r>
              <a:rPr lang="en-IE" sz="2000" dirty="0" smtClean="0"/>
              <a:t>Can </a:t>
            </a:r>
            <a:r>
              <a:rPr lang="en-IE" sz="2000" dirty="0"/>
              <a:t>we afford to wait</a:t>
            </a:r>
            <a:r>
              <a:rPr lang="en-IE" sz="2000" dirty="0" smtClean="0"/>
              <a:t>?</a:t>
            </a:r>
            <a:endParaRPr lang="en-IE" sz="2000" dirty="0"/>
          </a:p>
          <a:p>
            <a:pPr marL="0" lvl="2" indent="0" algn="ctr">
              <a:buNone/>
            </a:pPr>
            <a:endParaRPr lang="en-IE" sz="2000" b="1" dirty="0" smtClean="0"/>
          </a:p>
          <a:p>
            <a:pPr marL="0" lvl="2" indent="0" algn="ctr">
              <a:buNone/>
            </a:pPr>
            <a:r>
              <a:rPr lang="en-IE" sz="2000" b="1" dirty="0" smtClean="0"/>
              <a:t>If </a:t>
            </a:r>
            <a:r>
              <a:rPr lang="en-IE" sz="2000" b="1" dirty="0" smtClean="0"/>
              <a:t>don’t cook own dinner – don’t complain what’s served to you. </a:t>
            </a:r>
            <a:endParaRPr lang="en-IE" sz="2000" b="1" dirty="0"/>
          </a:p>
          <a:p>
            <a:endParaRPr lang="en-IE" sz="2000" dirty="0"/>
          </a:p>
        </p:txBody>
      </p:sp>
    </p:spTree>
    <p:extLst>
      <p:ext uri="{BB962C8B-B14F-4D97-AF65-F5344CB8AC3E}">
        <p14:creationId xmlns:p14="http://schemas.microsoft.com/office/powerpoint/2010/main" val="14121816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57200" y="1600200"/>
            <a:ext cx="4038600" cy="4525963"/>
          </a:xfrm>
        </p:spPr>
        <p:txBody>
          <a:bodyPr/>
          <a:lstStyle/>
          <a:p>
            <a:pPr marL="0" indent="0" eaLnBrk="1" hangingPunct="1">
              <a:lnSpc>
                <a:spcPct val="80000"/>
              </a:lnSpc>
              <a:buFont typeface="Arial" panose="020B0604020202020204" pitchFamily="34" charset="0"/>
              <a:buNone/>
              <a:defRPr/>
            </a:pPr>
            <a:endParaRPr lang="en-IE" sz="1800" dirty="0" smtClean="0">
              <a:solidFill>
                <a:srgbClr val="002060"/>
              </a:solidFill>
            </a:endParaRPr>
          </a:p>
          <a:p>
            <a:pPr marL="0" indent="0" eaLnBrk="1" hangingPunct="1">
              <a:lnSpc>
                <a:spcPct val="80000"/>
              </a:lnSpc>
              <a:buFont typeface="Arial" panose="020B0604020202020204" pitchFamily="34" charset="0"/>
              <a:buNone/>
              <a:defRPr/>
            </a:pPr>
            <a:endParaRPr lang="en-IE" sz="1800" dirty="0" smtClean="0">
              <a:solidFill>
                <a:srgbClr val="002060"/>
              </a:solidFill>
            </a:endParaRPr>
          </a:p>
          <a:p>
            <a:pPr marL="0" indent="0" eaLnBrk="1" hangingPunct="1">
              <a:lnSpc>
                <a:spcPct val="80000"/>
              </a:lnSpc>
              <a:buFont typeface="Arial" panose="020B0604020202020204" pitchFamily="34" charset="0"/>
              <a:buNone/>
              <a:defRPr/>
            </a:pPr>
            <a:endParaRPr lang="en-IE" sz="1800" dirty="0">
              <a:solidFill>
                <a:srgbClr val="002060"/>
              </a:solidFill>
            </a:endParaRPr>
          </a:p>
          <a:p>
            <a:pPr marL="0" indent="0" eaLnBrk="1" hangingPunct="1">
              <a:lnSpc>
                <a:spcPct val="80000"/>
              </a:lnSpc>
              <a:buFont typeface="Arial" panose="020B0604020202020204" pitchFamily="34" charset="0"/>
              <a:buNone/>
              <a:defRPr/>
            </a:pPr>
            <a:endParaRPr lang="en-IE" sz="1800" dirty="0" smtClean="0">
              <a:solidFill>
                <a:srgbClr val="002060"/>
              </a:solidFill>
              <a:hlinkClick r:id="rId3"/>
            </a:endParaRPr>
          </a:p>
          <a:p>
            <a:pPr marL="0" indent="0" eaLnBrk="1" hangingPunct="1">
              <a:lnSpc>
                <a:spcPct val="80000"/>
              </a:lnSpc>
              <a:buFont typeface="Arial" panose="020B0604020202020204" pitchFamily="34" charset="0"/>
              <a:buNone/>
              <a:defRPr/>
            </a:pPr>
            <a:endParaRPr lang="en-IE" sz="1800" dirty="0">
              <a:solidFill>
                <a:srgbClr val="002060"/>
              </a:solidFill>
              <a:hlinkClick r:id="rId3"/>
            </a:endParaRPr>
          </a:p>
          <a:p>
            <a:pPr marL="0" indent="0">
              <a:lnSpc>
                <a:spcPct val="80000"/>
              </a:lnSpc>
              <a:buNone/>
              <a:defRPr/>
            </a:pPr>
            <a:r>
              <a:rPr lang="en-IE" sz="2000" dirty="0">
                <a:solidFill>
                  <a:srgbClr val="002060"/>
                </a:solidFill>
              </a:rPr>
              <a:t>Higher Education Policy Research Unit (HEPRU) </a:t>
            </a:r>
          </a:p>
          <a:p>
            <a:pPr marL="0" indent="0" eaLnBrk="1" hangingPunct="1">
              <a:lnSpc>
                <a:spcPct val="80000"/>
              </a:lnSpc>
              <a:buFont typeface="Arial" panose="020B0604020202020204" pitchFamily="34" charset="0"/>
              <a:buNone/>
              <a:defRPr/>
            </a:pPr>
            <a:endParaRPr lang="en-IE" sz="2000" dirty="0" smtClean="0">
              <a:solidFill>
                <a:srgbClr val="002060"/>
              </a:solidFill>
              <a:hlinkClick r:id="rId3"/>
            </a:endParaRPr>
          </a:p>
          <a:p>
            <a:pPr marL="0" indent="0" eaLnBrk="1" hangingPunct="1">
              <a:lnSpc>
                <a:spcPct val="80000"/>
              </a:lnSpc>
              <a:buFont typeface="Arial" panose="020B0604020202020204" pitchFamily="34" charset="0"/>
              <a:buNone/>
              <a:defRPr/>
            </a:pPr>
            <a:r>
              <a:rPr lang="en-IE" sz="2000" dirty="0" smtClean="0">
                <a:solidFill>
                  <a:srgbClr val="002060"/>
                </a:solidFill>
                <a:hlinkClick r:id="rId3"/>
              </a:rPr>
              <a:t>Ellen.hazelkorn@dit.ie</a:t>
            </a:r>
            <a:r>
              <a:rPr lang="en-IE" sz="2000" dirty="0" smtClean="0">
                <a:solidFill>
                  <a:srgbClr val="002060"/>
                </a:solidFill>
              </a:rPr>
              <a:t> </a:t>
            </a:r>
          </a:p>
          <a:p>
            <a:pPr marL="0" indent="0">
              <a:buFont typeface="Arial" charset="0"/>
              <a:buNone/>
              <a:defRPr/>
            </a:pPr>
            <a:r>
              <a:rPr lang="en-US" sz="2000" u="sng" dirty="0" smtClean="0">
                <a:hlinkClick r:id="rId4"/>
              </a:rPr>
              <a:t>http</a:t>
            </a:r>
            <a:r>
              <a:rPr lang="en-US" sz="2000" u="sng" dirty="0">
                <a:hlinkClick r:id="rId4"/>
              </a:rPr>
              <a:t>://</a:t>
            </a:r>
            <a:r>
              <a:rPr lang="en-US" sz="2000" u="sng" dirty="0" smtClean="0">
                <a:hlinkClick r:id="rId4"/>
              </a:rPr>
              <a:t>www.dit.ie/hepru</a:t>
            </a:r>
            <a:r>
              <a:rPr lang="en-US" sz="2000" u="sng" dirty="0" smtClean="0"/>
              <a:t> </a:t>
            </a:r>
            <a:endParaRPr lang="en-US" sz="2000" u="sng" dirty="0"/>
          </a:p>
          <a:p>
            <a:pPr marL="0" indent="0">
              <a:buFont typeface="Arial" charset="0"/>
              <a:buNone/>
              <a:defRPr/>
            </a:pPr>
            <a:r>
              <a:rPr lang="en-US" sz="2000" u="sng" dirty="0">
                <a:hlinkClick r:id="rId5"/>
              </a:rPr>
              <a:t>https://</a:t>
            </a:r>
            <a:r>
              <a:rPr lang="en-US" sz="2000" u="sng" dirty="0" smtClean="0">
                <a:hlinkClick r:id="rId5"/>
              </a:rPr>
              <a:t>www.researchgate.net/profile/Ellen_Hazelkorn</a:t>
            </a:r>
            <a:r>
              <a:rPr lang="en-US" sz="2000" u="sng" dirty="0" smtClean="0"/>
              <a:t> </a:t>
            </a:r>
            <a:r>
              <a:rPr lang="en-US" sz="2000" u="sng" dirty="0"/>
              <a:t> </a:t>
            </a:r>
            <a:r>
              <a:rPr lang="en-US" sz="2000" u="sng" dirty="0" smtClean="0"/>
              <a:t> </a:t>
            </a:r>
            <a:r>
              <a:rPr lang="en-US" sz="2000" dirty="0"/>
              <a:t/>
            </a:r>
            <a:br>
              <a:rPr lang="en-US" sz="2000" dirty="0"/>
            </a:br>
            <a:endParaRPr lang="en-US" sz="2000" dirty="0"/>
          </a:p>
          <a:p>
            <a:pPr marL="0" indent="0" eaLnBrk="1" hangingPunct="1">
              <a:lnSpc>
                <a:spcPct val="80000"/>
              </a:lnSpc>
              <a:buFont typeface="Arial" panose="020B0604020202020204" pitchFamily="34" charset="0"/>
              <a:buNone/>
              <a:defRPr/>
            </a:pPr>
            <a:endParaRPr lang="en-IE" sz="18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002060"/>
              </a:solidFill>
            </a:endParaRPr>
          </a:p>
          <a:p>
            <a:pPr eaLnBrk="1" hangingPunct="1">
              <a:lnSpc>
                <a:spcPct val="80000"/>
              </a:lnSpc>
              <a:buFont typeface="Arial" panose="020B0604020202020204" pitchFamily="34" charset="0"/>
              <a:buNone/>
              <a:defRPr/>
            </a:pPr>
            <a:endParaRPr lang="en-IE" sz="2400" dirty="0" smtClean="0">
              <a:solidFill>
                <a:srgbClr val="898989"/>
              </a:solidFill>
            </a:endParaRPr>
          </a:p>
          <a:p>
            <a:pPr eaLnBrk="1" hangingPunct="1">
              <a:lnSpc>
                <a:spcPct val="80000"/>
              </a:lnSpc>
              <a:buFont typeface="Arial" panose="020B0604020202020204" pitchFamily="34" charset="0"/>
              <a:buNone/>
              <a:defRPr/>
            </a:pPr>
            <a:r>
              <a:rPr lang="en-US" sz="2400" dirty="0" smtClean="0"/>
              <a:t/>
            </a:r>
            <a:br>
              <a:rPr lang="en-US" sz="2400" dirty="0" smtClean="0"/>
            </a:br>
            <a:r>
              <a:rPr lang="en-US" sz="2400" dirty="0" smtClean="0"/>
              <a:t>R</a:t>
            </a:r>
            <a:endParaRPr lang="en-US" sz="2400" dirty="0"/>
          </a:p>
        </p:txBody>
      </p:sp>
      <p:pic>
        <p:nvPicPr>
          <p:cNvPr id="71682" name="Picture 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495800" y="1600200"/>
            <a:ext cx="4252913"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IE" altLang="en-US" sz="3800" dirty="0">
                <a:solidFill>
                  <a:srgbClr val="002060"/>
                </a:solidFill>
              </a:rPr>
              <a:t>Rankings’ Legacy</a:t>
            </a:r>
          </a:p>
        </p:txBody>
      </p:sp>
      <p:sp>
        <p:nvSpPr>
          <p:cNvPr id="6147" name="Content Placeholder 2"/>
          <p:cNvSpPr>
            <a:spLocks noGrp="1"/>
          </p:cNvSpPr>
          <p:nvPr>
            <p:ph idx="1"/>
          </p:nvPr>
        </p:nvSpPr>
        <p:spPr/>
        <p:txBody>
          <a:bodyPr/>
          <a:lstStyle/>
          <a:p>
            <a:pPr algn="just"/>
            <a:r>
              <a:rPr lang="en-GB" altLang="en-US" sz="2000" dirty="0" smtClean="0"/>
              <a:t>Global </a:t>
            </a:r>
            <a:r>
              <a:rPr lang="en-GB" altLang="en-US" sz="2000" dirty="0"/>
              <a:t>rankings </a:t>
            </a:r>
            <a:r>
              <a:rPr lang="en-GB" altLang="en-US" sz="2000" dirty="0" smtClean="0"/>
              <a:t>have  become a game-changer; </a:t>
            </a:r>
            <a:endParaRPr lang="en-GB" altLang="en-US" sz="2000" dirty="0"/>
          </a:p>
          <a:p>
            <a:pPr algn="just"/>
            <a:r>
              <a:rPr lang="en-GB" altLang="en-US" sz="2000" dirty="0" smtClean="0"/>
              <a:t>Immediately </a:t>
            </a:r>
            <a:r>
              <a:rPr lang="en-GB" altLang="en-US" sz="2000" dirty="0"/>
              <a:t>– and subsequently – attracted attention of policymakers and the academy:</a:t>
            </a:r>
          </a:p>
          <a:p>
            <a:pPr lvl="1" algn="just"/>
            <a:r>
              <a:rPr lang="en-IE" altLang="en-US" sz="2000" dirty="0"/>
              <a:t>Choice of indicators  has set parameters for what constitutes quality;</a:t>
            </a:r>
          </a:p>
          <a:p>
            <a:pPr lvl="1" algn="just"/>
            <a:r>
              <a:rPr lang="en-IE" altLang="en-US" sz="2000" dirty="0"/>
              <a:t>Visible measure of global competitiveness and multi-polar character;</a:t>
            </a:r>
          </a:p>
          <a:p>
            <a:pPr lvl="1" algn="just"/>
            <a:r>
              <a:rPr lang="en-IE" altLang="en-US" sz="2000" dirty="0"/>
              <a:t>“Top 100” has transformed “world-class” into a strategy, a  language, a topic of study;</a:t>
            </a:r>
          </a:p>
          <a:p>
            <a:pPr lvl="1" algn="just"/>
            <a:r>
              <a:rPr lang="en-IE" altLang="en-US" sz="2000" dirty="0"/>
              <a:t>D</a:t>
            </a:r>
            <a:r>
              <a:rPr lang="en-IE" altLang="en-US" sz="2000" dirty="0" smtClean="0"/>
              <a:t>riven </a:t>
            </a:r>
            <a:r>
              <a:rPr lang="en-IE" altLang="en-US" sz="2000" dirty="0"/>
              <a:t>profound transformation </a:t>
            </a:r>
            <a:r>
              <a:rPr lang="en-IE" altLang="en-US" sz="2000" dirty="0" smtClean="0"/>
              <a:t>of </a:t>
            </a:r>
            <a:r>
              <a:rPr lang="en-IE" altLang="en-US" sz="2000" dirty="0"/>
              <a:t>our HEIs and HE systems;</a:t>
            </a:r>
          </a:p>
          <a:p>
            <a:pPr lvl="1" algn="just"/>
            <a:r>
              <a:rPr lang="en-IE" altLang="en-US" sz="2000" dirty="0" smtClean="0"/>
              <a:t>Placed HE/R&amp;D </a:t>
            </a:r>
            <a:r>
              <a:rPr lang="en-IE" altLang="en-US" sz="2000" dirty="0"/>
              <a:t>investment </a:t>
            </a:r>
            <a:r>
              <a:rPr lang="en-IE" altLang="en-US" sz="2000" dirty="0" smtClean="0"/>
              <a:t>high </a:t>
            </a:r>
            <a:r>
              <a:rPr lang="en-IE" altLang="en-US" sz="2000" dirty="0"/>
              <a:t>on political and policy agenda.</a:t>
            </a:r>
          </a:p>
          <a:p>
            <a:pPr algn="just"/>
            <a:r>
              <a:rPr lang="en-IE" altLang="en-US" sz="2000" dirty="0"/>
              <a:t>Today,  less about student choice and more about </a:t>
            </a:r>
            <a:r>
              <a:rPr lang="en-IE" altLang="en-US" sz="2000" dirty="0" smtClean="0"/>
              <a:t>geopolitical </a:t>
            </a:r>
            <a:r>
              <a:rPr lang="en-IE" altLang="en-US" sz="2000" dirty="0"/>
              <a:t>positioning.</a:t>
            </a:r>
          </a:p>
          <a:p>
            <a:pPr algn="just">
              <a:buFont typeface="Arial" charset="0"/>
              <a:buNone/>
            </a:pPr>
            <a:r>
              <a:rPr lang="en-IE" altLang="en-US" sz="2000" dirty="0"/>
              <a:t>And in the process, a whole industry has been created. </a:t>
            </a:r>
          </a:p>
          <a:p>
            <a:endParaRPr lang="en-IE" altLang="en-US" dirty="0"/>
          </a:p>
        </p:txBody>
      </p:sp>
    </p:spTree>
    <p:extLst>
      <p:ext uri="{BB962C8B-B14F-4D97-AF65-F5344CB8AC3E}">
        <p14:creationId xmlns:p14="http://schemas.microsoft.com/office/powerpoint/2010/main" val="518995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IE" sz="3800" dirty="0" smtClean="0">
                <a:latin typeface="+mn-lt"/>
                <a:ea typeface="Calibri" pitchFamily="34" charset="0"/>
                <a:cs typeface="Arial" pitchFamily="34" charset="0"/>
              </a:rPr>
              <a:t/>
            </a:r>
            <a:br>
              <a:rPr lang="en-IE" sz="3800" dirty="0" smtClean="0">
                <a:latin typeface="+mn-lt"/>
                <a:ea typeface="Calibri" pitchFamily="34" charset="0"/>
                <a:cs typeface="Arial" pitchFamily="34" charset="0"/>
              </a:rPr>
            </a:br>
            <a:r>
              <a:rPr lang="en-IE" sz="3800" dirty="0" smtClean="0">
                <a:solidFill>
                  <a:srgbClr val="002060"/>
                </a:solidFill>
                <a:latin typeface="+mn-lt"/>
                <a:ea typeface="Calibri" pitchFamily="34" charset="0"/>
                <a:cs typeface="Arial" pitchFamily="34" charset="0"/>
              </a:rPr>
              <a:t>World Order According to Rankings </a:t>
            </a:r>
            <a:br>
              <a:rPr lang="en-IE" sz="3800" dirty="0" smtClean="0">
                <a:solidFill>
                  <a:srgbClr val="002060"/>
                </a:solidFill>
                <a:latin typeface="+mn-lt"/>
                <a:ea typeface="Calibri" pitchFamily="34" charset="0"/>
                <a:cs typeface="Arial" pitchFamily="34" charset="0"/>
              </a:rPr>
            </a:br>
            <a:r>
              <a:rPr lang="en-IE" sz="2800" dirty="0" smtClean="0">
                <a:solidFill>
                  <a:srgbClr val="002060"/>
                </a:solidFill>
              </a:rPr>
              <a:t>Top 100, 2004-2015 </a:t>
            </a:r>
            <a:r>
              <a:rPr lang="en-IE" sz="2800" dirty="0" smtClean="0">
                <a:latin typeface="Arial" pitchFamily="34" charset="0"/>
                <a:cs typeface="Arial" pitchFamily="34" charset="0"/>
              </a:rPr>
              <a:t/>
            </a:r>
            <a:br>
              <a:rPr lang="en-IE" sz="2800" dirty="0" smtClean="0">
                <a:latin typeface="Arial" pitchFamily="34" charset="0"/>
                <a:cs typeface="Arial" pitchFamily="34" charset="0"/>
              </a:rPr>
            </a:br>
            <a:endParaRPr lang="en-IE" dirty="0"/>
          </a:p>
        </p:txBody>
      </p:sp>
      <p:pic>
        <p:nvPicPr>
          <p:cNvPr id="3" name="Picture 2"/>
          <p:cNvPicPr>
            <a:picLocks noChangeAspect="1"/>
          </p:cNvPicPr>
          <p:nvPr/>
        </p:nvPicPr>
        <p:blipFill>
          <a:blip r:embed="rId3"/>
          <a:stretch>
            <a:fillRect/>
          </a:stretch>
        </p:blipFill>
        <p:spPr>
          <a:xfrm>
            <a:off x="0" y="1417638"/>
            <a:ext cx="9144000" cy="5440362"/>
          </a:xfrm>
          <a:prstGeom prst="rect">
            <a:avLst/>
          </a:prstGeom>
        </p:spPr>
      </p:pic>
      <p:sp>
        <p:nvSpPr>
          <p:cNvPr id="5" name="Oval 4"/>
          <p:cNvSpPr/>
          <p:nvPr/>
        </p:nvSpPr>
        <p:spPr>
          <a:xfrm>
            <a:off x="2195736" y="1556792"/>
            <a:ext cx="1152128" cy="5301208"/>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2" name="Oval 11"/>
          <p:cNvSpPr/>
          <p:nvPr/>
        </p:nvSpPr>
        <p:spPr>
          <a:xfrm flipH="1">
            <a:off x="5093804" y="1628800"/>
            <a:ext cx="1152128" cy="5301208"/>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3" name="Oval 12"/>
          <p:cNvSpPr/>
          <p:nvPr/>
        </p:nvSpPr>
        <p:spPr>
          <a:xfrm>
            <a:off x="3275856" y="1417638"/>
            <a:ext cx="1080120" cy="559276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993388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3"/>
          <p:cNvSpPr>
            <a:spLocks noGrp="1"/>
          </p:cNvSpPr>
          <p:nvPr>
            <p:ph type="title"/>
          </p:nvPr>
        </p:nvSpPr>
        <p:spPr/>
        <p:txBody>
          <a:bodyPr/>
          <a:lstStyle/>
          <a:p>
            <a:r>
              <a:rPr lang="en-IE" altLang="en-US" sz="3800" dirty="0">
                <a:solidFill>
                  <a:srgbClr val="002060"/>
                </a:solidFill>
              </a:rPr>
              <a:t>Measuring an </a:t>
            </a:r>
            <a:r>
              <a:rPr lang="en-IE" altLang="en-US" sz="3800" dirty="0" smtClean="0">
                <a:solidFill>
                  <a:srgbClr val="002060"/>
                </a:solidFill>
              </a:rPr>
              <a:t>Elite</a:t>
            </a:r>
            <a:endParaRPr lang="en-IE" altLang="en-US" sz="3800" dirty="0">
              <a:solidFill>
                <a:srgbClr val="002060"/>
              </a:solidFill>
            </a:endParaRPr>
          </a:p>
        </p:txBody>
      </p:sp>
      <p:sp>
        <p:nvSpPr>
          <p:cNvPr id="26626" name="Content Placeholder 6"/>
          <p:cNvSpPr>
            <a:spLocks noGrp="1"/>
          </p:cNvSpPr>
          <p:nvPr>
            <p:ph idx="1"/>
          </p:nvPr>
        </p:nvSpPr>
        <p:spPr>
          <a:xfrm>
            <a:off x="457200" y="1600200"/>
            <a:ext cx="8229600" cy="5141168"/>
          </a:xfrm>
        </p:spPr>
        <p:txBody>
          <a:bodyPr/>
          <a:lstStyle/>
          <a:p>
            <a:r>
              <a:rPr lang="en-IE" sz="2000" dirty="0" smtClean="0"/>
              <a:t>Over </a:t>
            </a:r>
            <a:r>
              <a:rPr lang="en-IE" sz="2000" dirty="0"/>
              <a:t>18,000 HEIs world-wide, </a:t>
            </a:r>
            <a:r>
              <a:rPr lang="en-IE" sz="2000" dirty="0" smtClean="0"/>
              <a:t>but global rankings </a:t>
            </a:r>
            <a:r>
              <a:rPr lang="en-IE" sz="2000" dirty="0"/>
              <a:t>focus </a:t>
            </a:r>
            <a:r>
              <a:rPr lang="en-IE" sz="2000" dirty="0" smtClean="0"/>
              <a:t>on characteristics </a:t>
            </a:r>
            <a:r>
              <a:rPr lang="en-IE" sz="2000" dirty="0"/>
              <a:t>and performance of the top 100 universities; </a:t>
            </a:r>
          </a:p>
          <a:p>
            <a:pPr lvl="1">
              <a:buFont typeface="LucidaGrande" charset="0"/>
              <a:buChar char="-"/>
            </a:pPr>
            <a:r>
              <a:rPr lang="en-GB" altLang="en-US" sz="2000" dirty="0" smtClean="0"/>
              <a:t>less </a:t>
            </a:r>
            <a:r>
              <a:rPr lang="en-GB" altLang="en-US" sz="2000" dirty="0"/>
              <a:t>than 0.5 </a:t>
            </a:r>
            <a:r>
              <a:rPr lang="en-GB" altLang="en-US" sz="2000" dirty="0" smtClean="0"/>
              <a:t>percent of total; </a:t>
            </a:r>
            <a:endParaRPr lang="en-GB" altLang="en-US" sz="2000" dirty="0"/>
          </a:p>
          <a:p>
            <a:pPr lvl="1">
              <a:buFont typeface="LucidaGrande" charset="0"/>
              <a:buChar char="-"/>
            </a:pPr>
            <a:r>
              <a:rPr lang="en-GB" altLang="en-US" sz="2000" dirty="0" smtClean="0"/>
              <a:t> </a:t>
            </a:r>
            <a:r>
              <a:rPr lang="en-GB" altLang="en-US" sz="2000" dirty="0"/>
              <a:t>~0.4 percent of total world population of 196m tertiary students </a:t>
            </a:r>
            <a:r>
              <a:rPr lang="en-GB" altLang="en-US" sz="1400" dirty="0"/>
              <a:t>(UIS, 2012). </a:t>
            </a:r>
          </a:p>
          <a:p>
            <a:r>
              <a:rPr lang="en-GB" altLang="en-US" sz="2000" dirty="0"/>
              <a:t>As demand for HE grows worldwide, selectivity is accelerating</a:t>
            </a:r>
            <a:r>
              <a:rPr lang="en-GB" altLang="en-US" sz="2000" dirty="0" smtClean="0"/>
              <a:t>.</a:t>
            </a:r>
            <a:endParaRPr lang="en-GB" altLang="en-US" sz="2000" dirty="0"/>
          </a:p>
          <a:p>
            <a:pPr lvl="1"/>
            <a:endParaRPr lang="en-GB" altLang="en-US" dirty="0">
              <a:ea typeface="MS PGothic" charset="-128"/>
            </a:endParaRPr>
          </a:p>
          <a:p>
            <a:pPr lvl="1"/>
            <a:endParaRPr lang="en-GB" altLang="en-US" dirty="0">
              <a:ea typeface="MS PGothic" charset="-128"/>
            </a:endParaRPr>
          </a:p>
        </p:txBody>
      </p:sp>
      <p:pic>
        <p:nvPicPr>
          <p:cNvPr id="266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45024"/>
            <a:ext cx="9144000"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790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IE" altLang="en-US" sz="3800" dirty="0" smtClean="0">
                <a:solidFill>
                  <a:srgbClr val="002060"/>
                </a:solidFill>
              </a:rPr>
              <a:t>Influence of Rankings </a:t>
            </a:r>
            <a:endParaRPr lang="en-IE" altLang="en-US" sz="3800" dirty="0">
              <a:solidFill>
                <a:srgbClr val="002060"/>
              </a:solidFill>
            </a:endParaRPr>
          </a:p>
        </p:txBody>
      </p:sp>
      <p:sp>
        <p:nvSpPr>
          <p:cNvPr id="36867" name="Content Placeholder 2"/>
          <p:cNvSpPr>
            <a:spLocks noGrp="1"/>
          </p:cNvSpPr>
          <p:nvPr>
            <p:ph idx="1"/>
          </p:nvPr>
        </p:nvSpPr>
        <p:spPr/>
        <p:txBody>
          <a:bodyPr/>
          <a:lstStyle/>
          <a:p>
            <a:r>
              <a:rPr lang="en-IE" altLang="en-US" sz="2000" dirty="0"/>
              <a:t>Restructuring of national systems;</a:t>
            </a:r>
          </a:p>
          <a:p>
            <a:r>
              <a:rPr lang="en-IE" altLang="en-US" sz="2000" dirty="0"/>
              <a:t>Reshaping of national priorities;</a:t>
            </a:r>
          </a:p>
          <a:p>
            <a:r>
              <a:rPr lang="en-IE" altLang="en-US" sz="2000" dirty="0"/>
              <a:t>Refocusing of institutional priorities;</a:t>
            </a:r>
          </a:p>
          <a:p>
            <a:r>
              <a:rPr lang="en-IE" altLang="en-US" sz="2000" dirty="0"/>
              <a:t>Reorganising the HEI, institutional departments and hierarchy of disciplines;</a:t>
            </a:r>
          </a:p>
          <a:p>
            <a:r>
              <a:rPr lang="en-IE" altLang="en-US" sz="2000" dirty="0"/>
              <a:t>Emphasis on research vs. teaching; postgraduate vs. undergraduate – with implications for the academic profession;</a:t>
            </a:r>
          </a:p>
          <a:p>
            <a:r>
              <a:rPr lang="en-IE" altLang="en-US" sz="2000" dirty="0"/>
              <a:t>Changes in research practice: language, publication, orientation, basic/applied, etc.</a:t>
            </a:r>
          </a:p>
          <a:p>
            <a:r>
              <a:rPr lang="en-IE" altLang="en-US" sz="2000" dirty="0"/>
              <a:t>Influence on stakeholders – students, governments, business/employers, investors, public, etc. </a:t>
            </a:r>
          </a:p>
          <a:p>
            <a:endParaRPr lang="en-IE" altLang="en-US" dirty="0"/>
          </a:p>
        </p:txBody>
      </p:sp>
    </p:spTree>
    <p:extLst>
      <p:ext uri="{BB962C8B-B14F-4D97-AF65-F5344CB8AC3E}">
        <p14:creationId xmlns:p14="http://schemas.microsoft.com/office/powerpoint/2010/main" val="297959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800" dirty="0" smtClean="0">
                <a:solidFill>
                  <a:srgbClr val="002060"/>
                </a:solidFill>
              </a:rPr>
              <a:t>Measuring Quality</a:t>
            </a:r>
            <a:endParaRPr lang="en-IE" sz="3800" dirty="0">
              <a:solidFill>
                <a:srgbClr val="002060"/>
              </a:solidFill>
            </a:endParaRPr>
          </a:p>
        </p:txBody>
      </p:sp>
      <p:sp>
        <p:nvSpPr>
          <p:cNvPr id="3" name="Content Placeholder 2"/>
          <p:cNvSpPr>
            <a:spLocks noGrp="1"/>
          </p:cNvSpPr>
          <p:nvPr>
            <p:ph idx="1"/>
          </p:nvPr>
        </p:nvSpPr>
        <p:spPr/>
        <p:txBody>
          <a:bodyPr/>
          <a:lstStyle/>
          <a:p>
            <a:pPr algn="just"/>
            <a:r>
              <a:rPr lang="en-IE" sz="2000" dirty="0" smtClean="0"/>
              <a:t>Despite all the criticism, rankings have succeeded in placing HE within a wider comparative and international framework;</a:t>
            </a:r>
          </a:p>
          <a:p>
            <a:pPr marL="342900" lvl="2" indent="-342900" algn="just"/>
            <a:r>
              <a:rPr lang="en-IE" sz="2000" dirty="0" smtClean="0"/>
              <a:t>Quality and excellence are key differentiators in national/global market;</a:t>
            </a:r>
          </a:p>
          <a:p>
            <a:pPr lvl="1" algn="just">
              <a:spcBef>
                <a:spcPts val="475"/>
              </a:spcBef>
            </a:pPr>
            <a:r>
              <a:rPr lang="en-IE" altLang="en-US" sz="2000" dirty="0" smtClean="0"/>
              <a:t>National </a:t>
            </a:r>
            <a:r>
              <a:rPr lang="en-IE" altLang="en-US" sz="2000" dirty="0"/>
              <a:t>geo-political </a:t>
            </a:r>
            <a:r>
              <a:rPr lang="en-IE" altLang="en-US" sz="2000" i="1" dirty="0"/>
              <a:t>positioning and pride</a:t>
            </a:r>
            <a:r>
              <a:rPr lang="en-IE" altLang="en-US" sz="2000" dirty="0"/>
              <a:t>;</a:t>
            </a:r>
          </a:p>
          <a:p>
            <a:pPr lvl="1" algn="just">
              <a:spcBef>
                <a:spcPts val="475"/>
              </a:spcBef>
            </a:pPr>
            <a:r>
              <a:rPr lang="en-GB" altLang="en-US" sz="2000" dirty="0"/>
              <a:t>Beacon to attract/retain </a:t>
            </a:r>
            <a:r>
              <a:rPr lang="en-GB" altLang="en-US" sz="2000" i="1" dirty="0"/>
              <a:t>investment, business and talent</a:t>
            </a:r>
            <a:r>
              <a:rPr lang="en-GB" altLang="en-US" sz="2000" dirty="0"/>
              <a:t>;</a:t>
            </a:r>
          </a:p>
          <a:p>
            <a:pPr lvl="1" algn="just">
              <a:spcBef>
                <a:spcPts val="475"/>
              </a:spcBef>
            </a:pPr>
            <a:r>
              <a:rPr lang="en-GB" altLang="en-US" sz="2000" dirty="0"/>
              <a:t>Institutional </a:t>
            </a:r>
            <a:r>
              <a:rPr lang="en-GB" altLang="en-US" sz="2000" i="1" dirty="0"/>
              <a:t>reputation and status;</a:t>
            </a:r>
          </a:p>
          <a:p>
            <a:pPr lvl="1" algn="just">
              <a:spcBef>
                <a:spcPts val="475"/>
              </a:spcBef>
            </a:pPr>
            <a:r>
              <a:rPr lang="en-IE" altLang="en-US" sz="2000" dirty="0"/>
              <a:t>Performance </a:t>
            </a:r>
            <a:r>
              <a:rPr lang="en-IE" altLang="en-US" sz="2000" i="1" dirty="0"/>
              <a:t>assessment of scientific-scholarly research;</a:t>
            </a:r>
            <a:endParaRPr lang="en-IE" altLang="en-US" sz="2000" dirty="0"/>
          </a:p>
          <a:p>
            <a:pPr lvl="1" algn="just">
              <a:spcBef>
                <a:spcPts val="475"/>
              </a:spcBef>
            </a:pPr>
            <a:r>
              <a:rPr lang="en-GB" altLang="en-US" sz="2000" dirty="0"/>
              <a:t>Link between qualification and </a:t>
            </a:r>
            <a:r>
              <a:rPr lang="en-GB" altLang="en-US" sz="2000" i="1" dirty="0"/>
              <a:t>career opportunities and life-style;</a:t>
            </a:r>
          </a:p>
          <a:p>
            <a:pPr lvl="1" algn="just">
              <a:spcBef>
                <a:spcPts val="475"/>
              </a:spcBef>
            </a:pPr>
            <a:r>
              <a:rPr lang="en-GB" altLang="en-US" sz="2000" dirty="0"/>
              <a:t>Value-for-money and return-on-(public) </a:t>
            </a:r>
            <a:r>
              <a:rPr lang="en-GB" altLang="en-US" sz="2000" i="1" dirty="0"/>
              <a:t>investment;</a:t>
            </a:r>
          </a:p>
          <a:p>
            <a:pPr algn="just"/>
            <a:r>
              <a:rPr lang="pt-BR" altLang="en-US" sz="2000" dirty="0"/>
              <a:t>“</a:t>
            </a:r>
            <a:r>
              <a:rPr lang="en-IE" altLang="en-US" sz="2000" dirty="0"/>
              <a:t>All the things wrong with the rankings matter considerably less than the plain fact that the rankings matter” </a:t>
            </a:r>
            <a:r>
              <a:rPr lang="en-IE" altLang="en-US" sz="1400" dirty="0"/>
              <a:t>(Locke, 2011, 226) </a:t>
            </a:r>
          </a:p>
          <a:p>
            <a:pPr algn="just"/>
            <a:endParaRPr lang="en-IE" altLang="en-US" sz="2000" dirty="0"/>
          </a:p>
          <a:p>
            <a:pPr marL="342900" lvl="2" indent="-342900" algn="just">
              <a:spcBef>
                <a:spcPts val="475"/>
              </a:spcBef>
              <a:buFont typeface="Arial" panose="020B0604020202020204" pitchFamily="34" charset="0"/>
              <a:buChar char="•"/>
            </a:pPr>
            <a:endParaRPr lang="en-IE" altLang="en-US" sz="2000" dirty="0"/>
          </a:p>
          <a:p>
            <a:pPr marL="342900" lvl="2" indent="-342900" algn="just"/>
            <a:endParaRPr lang="en-IE" sz="2000" dirty="0" smtClean="0"/>
          </a:p>
          <a:p>
            <a:endParaRPr lang="en-IE" sz="20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EPRU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HEPRU Template</Template>
  <TotalTime>2212</TotalTime>
  <Words>4025</Words>
  <Application>Microsoft Macintosh PowerPoint</Application>
  <PresentationFormat>On-screen Show (4:3)</PresentationFormat>
  <Paragraphs>481</Paragraphs>
  <Slides>45</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Calibri</vt:lpstr>
      <vt:lpstr>LucidaGrande</vt:lpstr>
      <vt:lpstr>MS PGothic</vt:lpstr>
      <vt:lpstr>ＭＳ Ｐゴシック</vt:lpstr>
      <vt:lpstr>Times New Roman</vt:lpstr>
      <vt:lpstr>Verdana</vt:lpstr>
      <vt:lpstr>Arial</vt:lpstr>
      <vt:lpstr>HEPRU Template</vt:lpstr>
      <vt:lpstr>Rankings and the Emergence of New Forms of Accountability </vt:lpstr>
      <vt:lpstr>Which are the Best Universities &amp; Colleges?</vt:lpstr>
      <vt:lpstr>Themes</vt:lpstr>
      <vt:lpstr>1. Rankings and their Legacy </vt:lpstr>
      <vt:lpstr>Rankings’ Legacy</vt:lpstr>
      <vt:lpstr> World Order According to Rankings  Top 100, 2004-2015  </vt:lpstr>
      <vt:lpstr>Measuring an Elite</vt:lpstr>
      <vt:lpstr>Influence of Rankings </vt:lpstr>
      <vt:lpstr>Measuring Quality</vt:lpstr>
      <vt:lpstr>Global Significance</vt:lpstr>
      <vt:lpstr>Quality now a Geopolitical Issue</vt:lpstr>
      <vt:lpstr>2. New Forms of Accountability</vt:lpstr>
      <vt:lpstr>Alternative Rankings/Alternatives to Rankings</vt:lpstr>
      <vt:lpstr>Transparency &amp; Accountability Instruments</vt:lpstr>
      <vt:lpstr>Rankings</vt:lpstr>
      <vt:lpstr> Global Rankings  </vt:lpstr>
      <vt:lpstr>Select National Rankings (red = government sponsored)</vt:lpstr>
      <vt:lpstr>U-Multirank</vt:lpstr>
      <vt:lpstr>PowerPoint Presentation</vt:lpstr>
      <vt:lpstr>Classification &amp; Profiling</vt:lpstr>
      <vt:lpstr>U-Map</vt:lpstr>
      <vt:lpstr>PowerPoint Presentation</vt:lpstr>
      <vt:lpstr>Qualifications Frameworks</vt:lpstr>
      <vt:lpstr>PowerPoint Presentation</vt:lpstr>
      <vt:lpstr>QA &amp; Learning Outcomes </vt:lpstr>
      <vt:lpstr>PowerPoint Presentation</vt:lpstr>
      <vt:lpstr>Lessons from Bologna</vt:lpstr>
      <vt:lpstr>Measuring &amp; Comparing Achievements of Learning Outcomes</vt:lpstr>
      <vt:lpstr>AHELO</vt:lpstr>
      <vt:lpstr>Teaching Excellence Framework (UK)</vt:lpstr>
      <vt:lpstr>Scorecards &amp; Websites</vt:lpstr>
      <vt:lpstr>PowerPoint Presentation</vt:lpstr>
      <vt:lpstr>PowerPoint Presentation</vt:lpstr>
      <vt:lpstr>PowerPoint Presentation</vt:lpstr>
      <vt:lpstr>Quality Indicators for Learning and Teaching (Australia)</vt:lpstr>
      <vt:lpstr>Global Intelligence</vt:lpstr>
      <vt:lpstr>Global Initiatives</vt:lpstr>
      <vt:lpstr>Social Networking</vt:lpstr>
      <vt:lpstr>Student “TripAdvisor”</vt:lpstr>
      <vt:lpstr>3. Implications for Higher Education  </vt:lpstr>
      <vt:lpstr>Shape of Things to Come</vt:lpstr>
      <vt:lpstr>Would the Debate Happened Otherwise?</vt:lpstr>
      <vt:lpstr>Be Careful What You Ask For</vt:lpstr>
      <vt:lpstr>Start Driving the Bus</vt:lpstr>
      <vt:lpstr>PowerPoint Presentation</vt:lpstr>
    </vt:vector>
  </TitlesOfParts>
  <Company>Dublin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on a Decade of Rankings</dc:title>
  <dc:creator>ellen.hazelkorn</dc:creator>
  <cp:lastModifiedBy>Ellen Hazelkorn</cp:lastModifiedBy>
  <cp:revision>352</cp:revision>
  <cp:lastPrinted>2014-01-26T15:03:37Z</cp:lastPrinted>
  <dcterms:created xsi:type="dcterms:W3CDTF">2013-11-03T15:17:07Z</dcterms:created>
  <dcterms:modified xsi:type="dcterms:W3CDTF">2015-11-29T14:59:28Z</dcterms:modified>
</cp:coreProperties>
</file>