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87" r:id="rId2"/>
    <p:sldId id="308" r:id="rId3"/>
    <p:sldId id="319" r:id="rId4"/>
    <p:sldId id="317" r:id="rId5"/>
    <p:sldId id="329" r:id="rId6"/>
    <p:sldId id="321" r:id="rId7"/>
    <p:sldId id="288" r:id="rId8"/>
    <p:sldId id="327" r:id="rId9"/>
    <p:sldId id="309" r:id="rId10"/>
    <p:sldId id="330" r:id="rId11"/>
    <p:sldId id="296" r:id="rId12"/>
    <p:sldId id="295" r:id="rId13"/>
    <p:sldId id="303" r:id="rId14"/>
    <p:sldId id="302" r:id="rId15"/>
    <p:sldId id="290" r:id="rId16"/>
    <p:sldId id="294" r:id="rId17"/>
    <p:sldId id="298" r:id="rId18"/>
    <p:sldId id="291" r:id="rId19"/>
    <p:sldId id="305" r:id="rId20"/>
    <p:sldId id="320" r:id="rId21"/>
    <p:sldId id="326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icrosoft Inc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0C"/>
    <a:srgbClr val="005389"/>
    <a:srgbClr val="005A8B"/>
    <a:srgbClr val="6CA7BC"/>
    <a:srgbClr val="7BACB7"/>
    <a:srgbClr val="004364"/>
    <a:srgbClr val="D47600"/>
    <a:srgbClr val="A79E70"/>
    <a:srgbClr val="FFFFFF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6" autoAdjust="0"/>
    <p:restoredTop sz="91424" autoAdjust="0"/>
  </p:normalViewPr>
  <p:slideViewPr>
    <p:cSldViewPr>
      <p:cViewPr varScale="1">
        <p:scale>
          <a:sx n="93" d="100"/>
          <a:sy n="93" d="100"/>
        </p:scale>
        <p:origin x="2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5BDE3-899A-470E-889F-53112C8A570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12CFEA-A1B8-4267-AF75-A1CD31A0733C}">
      <dgm:prSet phldrT="[Text]"/>
      <dgm:spPr/>
      <dgm:t>
        <a:bodyPr/>
        <a:lstStyle/>
        <a:p>
          <a:r>
            <a:rPr lang="en-US" dirty="0" smtClean="0"/>
            <a:t>On ground</a:t>
          </a:r>
          <a:endParaRPr lang="en-US" dirty="0"/>
        </a:p>
      </dgm:t>
    </dgm:pt>
    <dgm:pt modelId="{3BE15B9D-50F8-47E8-BC89-48A8F8028F37}" type="parTrans" cxnId="{2BB2EED8-22BC-475B-B355-01E49FAC7AA1}">
      <dgm:prSet/>
      <dgm:spPr/>
      <dgm:t>
        <a:bodyPr/>
        <a:lstStyle/>
        <a:p>
          <a:endParaRPr lang="en-US"/>
        </a:p>
      </dgm:t>
    </dgm:pt>
    <dgm:pt modelId="{7BBD51DE-EC70-447D-A6D4-4781BC1EE95C}" type="sibTrans" cxnId="{2BB2EED8-22BC-475B-B355-01E49FAC7AA1}">
      <dgm:prSet/>
      <dgm:spPr/>
      <dgm:t>
        <a:bodyPr/>
        <a:lstStyle/>
        <a:p>
          <a:endParaRPr lang="en-US"/>
        </a:p>
      </dgm:t>
    </dgm:pt>
    <dgm:pt modelId="{06A5EA6F-8292-49A2-93BC-BB8D52A00146}">
      <dgm:prSet phldrT="[Text]"/>
      <dgm:spPr/>
      <dgm:t>
        <a:bodyPr/>
        <a:lstStyle/>
        <a:p>
          <a:r>
            <a:rPr lang="en-US" dirty="0" smtClean="0"/>
            <a:t>Online </a:t>
          </a:r>
          <a:endParaRPr lang="en-US" dirty="0"/>
        </a:p>
      </dgm:t>
    </dgm:pt>
    <dgm:pt modelId="{EC724171-FBCD-43D5-A8C8-FCD6D05A9050}" type="parTrans" cxnId="{42D0B4FE-E316-4E30-839C-46E7AF60D400}">
      <dgm:prSet/>
      <dgm:spPr/>
      <dgm:t>
        <a:bodyPr/>
        <a:lstStyle/>
        <a:p>
          <a:endParaRPr lang="en-US"/>
        </a:p>
      </dgm:t>
    </dgm:pt>
    <dgm:pt modelId="{B6979641-BE75-4D9F-B4C0-865B21E51762}" type="sibTrans" cxnId="{42D0B4FE-E316-4E30-839C-46E7AF60D400}">
      <dgm:prSet/>
      <dgm:spPr/>
      <dgm:t>
        <a:bodyPr/>
        <a:lstStyle/>
        <a:p>
          <a:endParaRPr lang="en-US"/>
        </a:p>
      </dgm:t>
    </dgm:pt>
    <dgm:pt modelId="{8A960EFF-9476-47CA-ABF7-20EC235BA7DA}" type="pres">
      <dgm:prSet presAssocID="{9FF5BDE3-899A-470E-889F-53112C8A570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AF041A-72F7-4164-9AA5-0077E635957A}" type="pres">
      <dgm:prSet presAssocID="{9FF5BDE3-899A-470E-889F-53112C8A5705}" presName="ribbon" presStyleLbl="node1" presStyleIdx="0" presStyleCnt="1" custLinFactNeighborX="-12687" custLinFactNeighborY="33333"/>
      <dgm:spPr>
        <a:solidFill>
          <a:schemeClr val="tx2">
            <a:lumMod val="50000"/>
          </a:schemeClr>
        </a:solidFill>
      </dgm:spPr>
    </dgm:pt>
    <dgm:pt modelId="{953C7061-1C3B-4203-AE56-426D6785A0D3}" type="pres">
      <dgm:prSet presAssocID="{9FF5BDE3-899A-470E-889F-53112C8A5705}" presName="leftArrowText" presStyleLbl="node1" presStyleIdx="0" presStyleCnt="1" custLinFactNeighborX="-31313" custLinFactNeighborY="-17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1D8A2-7059-44BA-B180-FA708CBDF897}" type="pres">
      <dgm:prSet presAssocID="{9FF5BDE3-899A-470E-889F-53112C8A5705}" presName="rightArrowText" presStyleLbl="node1" presStyleIdx="0" presStyleCnt="1" custLinFactNeighborX="-29915" custLinFactNeighborY="-3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0B4FE-E316-4E30-839C-46E7AF60D400}" srcId="{9FF5BDE3-899A-470E-889F-53112C8A5705}" destId="{06A5EA6F-8292-49A2-93BC-BB8D52A00146}" srcOrd="1" destOrd="0" parTransId="{EC724171-FBCD-43D5-A8C8-FCD6D05A9050}" sibTransId="{B6979641-BE75-4D9F-B4C0-865B21E51762}"/>
    <dgm:cxn modelId="{5AA911AC-22FE-4200-B303-8A7F80B54516}" type="presOf" srcId="{06A5EA6F-8292-49A2-93BC-BB8D52A00146}" destId="{71C1D8A2-7059-44BA-B180-FA708CBDF897}" srcOrd="0" destOrd="0" presId="urn:microsoft.com/office/officeart/2005/8/layout/arrow6"/>
    <dgm:cxn modelId="{D434E208-7B26-48DC-AF3E-94B3D3C725F1}" type="presOf" srcId="{9FF5BDE3-899A-470E-889F-53112C8A5705}" destId="{8A960EFF-9476-47CA-ABF7-20EC235BA7DA}" srcOrd="0" destOrd="0" presId="urn:microsoft.com/office/officeart/2005/8/layout/arrow6"/>
    <dgm:cxn modelId="{5CDDE184-5787-4870-A29D-623388ADE4C9}" type="presOf" srcId="{8712CFEA-A1B8-4267-AF75-A1CD31A0733C}" destId="{953C7061-1C3B-4203-AE56-426D6785A0D3}" srcOrd="0" destOrd="0" presId="urn:microsoft.com/office/officeart/2005/8/layout/arrow6"/>
    <dgm:cxn modelId="{2BB2EED8-22BC-475B-B355-01E49FAC7AA1}" srcId="{9FF5BDE3-899A-470E-889F-53112C8A5705}" destId="{8712CFEA-A1B8-4267-AF75-A1CD31A0733C}" srcOrd="0" destOrd="0" parTransId="{3BE15B9D-50F8-47E8-BC89-48A8F8028F37}" sibTransId="{7BBD51DE-EC70-447D-A6D4-4781BC1EE95C}"/>
    <dgm:cxn modelId="{43D5B661-EBF5-41C2-B1D8-28FA0080E291}" type="presParOf" srcId="{8A960EFF-9476-47CA-ABF7-20EC235BA7DA}" destId="{98AF041A-72F7-4164-9AA5-0077E635957A}" srcOrd="0" destOrd="0" presId="urn:microsoft.com/office/officeart/2005/8/layout/arrow6"/>
    <dgm:cxn modelId="{64A842CA-540C-4955-917F-C369F584028E}" type="presParOf" srcId="{8A960EFF-9476-47CA-ABF7-20EC235BA7DA}" destId="{953C7061-1C3B-4203-AE56-426D6785A0D3}" srcOrd="1" destOrd="0" presId="urn:microsoft.com/office/officeart/2005/8/layout/arrow6"/>
    <dgm:cxn modelId="{F29261C3-EE94-47C6-9B10-1340D3DCA38B}" type="presParOf" srcId="{8A960EFF-9476-47CA-ABF7-20EC235BA7DA}" destId="{71C1D8A2-7059-44BA-B180-FA708CBDF89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B3F64-E697-4883-BFA6-500188BAD4E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2177C-A61B-418E-9865-2CDC5B867C0C}">
      <dgm:prSet phldrT="[Text]" custT="1"/>
      <dgm:spPr/>
      <dgm:t>
        <a:bodyPr/>
        <a:lstStyle/>
        <a:p>
          <a:r>
            <a:rPr lang="en-US" sz="1100" b="1" dirty="0" smtClean="0"/>
            <a:t>MINE DATA</a:t>
          </a:r>
          <a:endParaRPr lang="en-US" sz="1100" b="1" dirty="0"/>
        </a:p>
      </dgm:t>
    </dgm:pt>
    <dgm:pt modelId="{0470A02E-18AD-480A-9FA1-4A33272A248F}" type="parTrans" cxnId="{2B1CD86F-822A-4DB1-8520-D8F7DEACA53A}">
      <dgm:prSet/>
      <dgm:spPr/>
      <dgm:t>
        <a:bodyPr/>
        <a:lstStyle/>
        <a:p>
          <a:endParaRPr lang="en-US"/>
        </a:p>
      </dgm:t>
    </dgm:pt>
    <dgm:pt modelId="{3EC6A2D7-37DD-4EC3-B353-816CB59C5C32}" type="sibTrans" cxnId="{2B1CD86F-822A-4DB1-8520-D8F7DEACA53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F8184F53-C21C-493D-B1F0-6C7353A0C9B2}">
      <dgm:prSet phldrT="[Text]" custT="1"/>
      <dgm:spPr/>
      <dgm:t>
        <a:bodyPr/>
        <a:lstStyle/>
        <a:p>
          <a:r>
            <a:rPr lang="en-US" sz="1100" b="1" dirty="0" smtClean="0"/>
            <a:t>ANALYZE DATA</a:t>
          </a:r>
          <a:endParaRPr lang="en-US" sz="1100" b="1" dirty="0"/>
        </a:p>
      </dgm:t>
    </dgm:pt>
    <dgm:pt modelId="{D494E338-F1DF-429E-B4B6-B34FBAE12C72}" type="parTrans" cxnId="{463DD4E8-8491-460B-B5B2-BF9361645B2A}">
      <dgm:prSet/>
      <dgm:spPr/>
      <dgm:t>
        <a:bodyPr/>
        <a:lstStyle/>
        <a:p>
          <a:endParaRPr lang="en-US"/>
        </a:p>
      </dgm:t>
    </dgm:pt>
    <dgm:pt modelId="{7933795B-A5EC-42D1-9546-8B862FF37D40}" type="sibTrans" cxnId="{463DD4E8-8491-460B-B5B2-BF9361645B2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C6948690-5160-4C6D-A9F2-F89F2138DFBB}">
      <dgm:prSet phldrT="[Text]" custT="1"/>
      <dgm:spPr/>
      <dgm:t>
        <a:bodyPr/>
        <a:lstStyle/>
        <a:p>
          <a:r>
            <a:rPr lang="en-US" sz="1100" b="1" dirty="0" smtClean="0"/>
            <a:t>INTERVENE</a:t>
          </a:r>
          <a:endParaRPr lang="en-US" sz="1100" b="1" dirty="0"/>
        </a:p>
      </dgm:t>
    </dgm:pt>
    <dgm:pt modelId="{17BA6817-E4BB-4A64-88D1-32AC3CB8200A}" type="parTrans" cxnId="{82F59B01-D77C-4FB3-8C48-303917E0BCBF}">
      <dgm:prSet/>
      <dgm:spPr/>
      <dgm:t>
        <a:bodyPr/>
        <a:lstStyle/>
        <a:p>
          <a:endParaRPr lang="en-US"/>
        </a:p>
      </dgm:t>
    </dgm:pt>
    <dgm:pt modelId="{37770987-2F2D-45D1-8F46-C5FE54E25F08}" type="sibTrans" cxnId="{82F59B01-D77C-4FB3-8C48-303917E0BCBF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6B486BC7-5B79-4E58-90AE-7451E4FDD666}">
      <dgm:prSet phldrT="[Text]" custT="1"/>
      <dgm:spPr/>
      <dgm:t>
        <a:bodyPr/>
        <a:lstStyle/>
        <a:p>
          <a:r>
            <a:rPr lang="en-US" sz="1100" b="1" dirty="0" smtClean="0"/>
            <a:t>FOLLOW-UP</a:t>
          </a:r>
          <a:endParaRPr lang="en-US" sz="1100" b="1" dirty="0"/>
        </a:p>
      </dgm:t>
    </dgm:pt>
    <dgm:pt modelId="{5F2692B4-DD1C-4308-AB2D-8645C5CE2C59}" type="parTrans" cxnId="{97A25C62-43D1-4C75-A2AD-71E5FAB3B2DF}">
      <dgm:prSet/>
      <dgm:spPr/>
      <dgm:t>
        <a:bodyPr/>
        <a:lstStyle/>
        <a:p>
          <a:endParaRPr lang="en-US"/>
        </a:p>
      </dgm:t>
    </dgm:pt>
    <dgm:pt modelId="{7CFBB2EC-E8B9-4881-9C65-D440D05C2199}" type="sibTrans" cxnId="{97A25C62-43D1-4C75-A2AD-71E5FAB3B2DF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BCE7C41-AACE-4BF7-9C90-2AAAA3038275}">
      <dgm:prSet phldrT="[Text]" custT="1"/>
      <dgm:spPr/>
      <dgm:t>
        <a:bodyPr/>
        <a:lstStyle/>
        <a:p>
          <a:r>
            <a:rPr lang="en-US" sz="1100" b="1" dirty="0" smtClean="0"/>
            <a:t>IDENTIFY</a:t>
          </a:r>
        </a:p>
        <a:p>
          <a:r>
            <a:rPr lang="en-US" sz="1100" b="1" dirty="0" smtClean="0"/>
            <a:t>DATA</a:t>
          </a:r>
          <a:endParaRPr lang="en-US" sz="1100" b="1" dirty="0"/>
        </a:p>
      </dgm:t>
    </dgm:pt>
    <dgm:pt modelId="{8ED479E3-F381-4BEE-AD1C-CAC07C79F48D}" type="parTrans" cxnId="{D8BB5266-4B88-4119-91AE-666B79415A8E}">
      <dgm:prSet/>
      <dgm:spPr/>
      <dgm:t>
        <a:bodyPr/>
        <a:lstStyle/>
        <a:p>
          <a:endParaRPr lang="en-US"/>
        </a:p>
      </dgm:t>
    </dgm:pt>
    <dgm:pt modelId="{EE83DEEE-E588-4948-A6AE-C012317135AF}" type="sibTrans" cxnId="{D8BB5266-4B88-4119-91AE-666B79415A8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74A9B3C-9565-404E-A5EE-50E9120E5EB4}" type="pres">
      <dgm:prSet presAssocID="{B8BB3F64-E697-4883-BFA6-500188BAD4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C108E9-F65A-4CF5-B522-FCC58E15FC44}" type="pres">
      <dgm:prSet presAssocID="{3892177C-A61B-418E-9865-2CDC5B867C0C}" presName="dummy" presStyleCnt="0"/>
      <dgm:spPr/>
    </dgm:pt>
    <dgm:pt modelId="{4C2767DE-C5D7-42EF-B460-3DC68C9117F2}" type="pres">
      <dgm:prSet presAssocID="{3892177C-A61B-418E-9865-2CDC5B867C0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A8F59-04A6-46B2-AA2F-D0BD9C48431B}" type="pres">
      <dgm:prSet presAssocID="{3EC6A2D7-37DD-4EC3-B353-816CB59C5C32}" presName="sibTrans" presStyleLbl="node1" presStyleIdx="0" presStyleCnt="5"/>
      <dgm:spPr/>
      <dgm:t>
        <a:bodyPr/>
        <a:lstStyle/>
        <a:p>
          <a:endParaRPr lang="en-US"/>
        </a:p>
      </dgm:t>
    </dgm:pt>
    <dgm:pt modelId="{5D13A437-3BCF-4B19-9AA8-7CBDF7835A14}" type="pres">
      <dgm:prSet presAssocID="{F8184F53-C21C-493D-B1F0-6C7353A0C9B2}" presName="dummy" presStyleCnt="0"/>
      <dgm:spPr/>
    </dgm:pt>
    <dgm:pt modelId="{22CC7F0A-EDBC-4FCE-88B2-260B22D674AE}" type="pres">
      <dgm:prSet presAssocID="{F8184F53-C21C-493D-B1F0-6C7353A0C9B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AB0CB-60CB-4DE4-9EBD-AD2590389DB7}" type="pres">
      <dgm:prSet presAssocID="{7933795B-A5EC-42D1-9546-8B862FF37D40}" presName="sibTrans" presStyleLbl="node1" presStyleIdx="1" presStyleCnt="5"/>
      <dgm:spPr/>
      <dgm:t>
        <a:bodyPr/>
        <a:lstStyle/>
        <a:p>
          <a:endParaRPr lang="en-US"/>
        </a:p>
      </dgm:t>
    </dgm:pt>
    <dgm:pt modelId="{8E4C8D47-C19D-46FA-92CA-5E5BB20A804C}" type="pres">
      <dgm:prSet presAssocID="{C6948690-5160-4C6D-A9F2-F89F2138DFBB}" presName="dummy" presStyleCnt="0"/>
      <dgm:spPr/>
    </dgm:pt>
    <dgm:pt modelId="{F8CEE533-FC78-4B1B-9082-8664D13F6B01}" type="pres">
      <dgm:prSet presAssocID="{C6948690-5160-4C6D-A9F2-F89F2138DFBB}" presName="node" presStyleLbl="revTx" presStyleIdx="2" presStyleCnt="5" custScaleX="162282" custScaleY="105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83936-E8BA-4845-894B-50D0B1C6AC80}" type="pres">
      <dgm:prSet presAssocID="{37770987-2F2D-45D1-8F46-C5FE54E25F08}" presName="sibTrans" presStyleLbl="node1" presStyleIdx="2" presStyleCnt="5"/>
      <dgm:spPr/>
      <dgm:t>
        <a:bodyPr/>
        <a:lstStyle/>
        <a:p>
          <a:endParaRPr lang="en-US"/>
        </a:p>
      </dgm:t>
    </dgm:pt>
    <dgm:pt modelId="{DC7E2C90-41D6-49D9-94AB-452A4B3BD9C0}" type="pres">
      <dgm:prSet presAssocID="{6B486BC7-5B79-4E58-90AE-7451E4FDD666}" presName="dummy" presStyleCnt="0"/>
      <dgm:spPr/>
    </dgm:pt>
    <dgm:pt modelId="{DBC6B890-845B-4476-9933-4E35D877D9F3}" type="pres">
      <dgm:prSet presAssocID="{6B486BC7-5B79-4E58-90AE-7451E4FDD66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C7560-8A28-4476-8B00-36ED86757558}" type="pres">
      <dgm:prSet presAssocID="{7CFBB2EC-E8B9-4881-9C65-D440D05C2199}" presName="sibTrans" presStyleLbl="node1" presStyleIdx="3" presStyleCnt="5"/>
      <dgm:spPr/>
      <dgm:t>
        <a:bodyPr/>
        <a:lstStyle/>
        <a:p>
          <a:endParaRPr lang="en-US"/>
        </a:p>
      </dgm:t>
    </dgm:pt>
    <dgm:pt modelId="{0F54BD12-EEAA-4E8D-8FE1-749FE88B2342}" type="pres">
      <dgm:prSet presAssocID="{7BCE7C41-AACE-4BF7-9C90-2AAAA3038275}" presName="dummy" presStyleCnt="0"/>
      <dgm:spPr/>
    </dgm:pt>
    <dgm:pt modelId="{6058394C-BD4F-4C47-A89E-E6729AC95F19}" type="pres">
      <dgm:prSet presAssocID="{7BCE7C41-AACE-4BF7-9C90-2AAAA3038275}" presName="node" presStyleLbl="revTx" presStyleIdx="4" presStyleCnt="5" custRadScaleRad="98154" custRadScaleInc="-47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4805F-5840-4A7A-AAEE-78EF78343BD5}" type="pres">
      <dgm:prSet presAssocID="{EE83DEEE-E588-4948-A6AE-C012317135AF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2F59B01-D77C-4FB3-8C48-303917E0BCBF}" srcId="{B8BB3F64-E697-4883-BFA6-500188BAD4E5}" destId="{C6948690-5160-4C6D-A9F2-F89F2138DFBB}" srcOrd="2" destOrd="0" parTransId="{17BA6817-E4BB-4A64-88D1-32AC3CB8200A}" sibTransId="{37770987-2F2D-45D1-8F46-C5FE54E25F08}"/>
    <dgm:cxn modelId="{C1876AED-9D13-40B6-8AA1-C34745F419BF}" type="presOf" srcId="{EE83DEEE-E588-4948-A6AE-C012317135AF}" destId="{B954805F-5840-4A7A-AAEE-78EF78343BD5}" srcOrd="0" destOrd="0" presId="urn:microsoft.com/office/officeart/2005/8/layout/cycle1"/>
    <dgm:cxn modelId="{62A7C0B9-769E-4965-A6A5-73B0092EC4EB}" type="presOf" srcId="{3892177C-A61B-418E-9865-2CDC5B867C0C}" destId="{4C2767DE-C5D7-42EF-B460-3DC68C9117F2}" srcOrd="0" destOrd="0" presId="urn:microsoft.com/office/officeart/2005/8/layout/cycle1"/>
    <dgm:cxn modelId="{918B3F67-AF30-42A2-AB22-7E4AA8CA30AF}" type="presOf" srcId="{7BCE7C41-AACE-4BF7-9C90-2AAAA3038275}" destId="{6058394C-BD4F-4C47-A89E-E6729AC95F19}" srcOrd="0" destOrd="0" presId="urn:microsoft.com/office/officeart/2005/8/layout/cycle1"/>
    <dgm:cxn modelId="{A1893A78-26A8-4770-9D02-BEA5B73EEF06}" type="presOf" srcId="{7933795B-A5EC-42D1-9546-8B862FF37D40}" destId="{C40AB0CB-60CB-4DE4-9EBD-AD2590389DB7}" srcOrd="0" destOrd="0" presId="urn:microsoft.com/office/officeart/2005/8/layout/cycle1"/>
    <dgm:cxn modelId="{48B2A662-741C-405E-8A02-A7286D4CF1FC}" type="presOf" srcId="{B8BB3F64-E697-4883-BFA6-500188BAD4E5}" destId="{474A9B3C-9565-404E-A5EE-50E9120E5EB4}" srcOrd="0" destOrd="0" presId="urn:microsoft.com/office/officeart/2005/8/layout/cycle1"/>
    <dgm:cxn modelId="{021DC4CD-5B21-4C69-9F39-A6ADA3BE23B2}" type="presOf" srcId="{7CFBB2EC-E8B9-4881-9C65-D440D05C2199}" destId="{29CC7560-8A28-4476-8B00-36ED86757558}" srcOrd="0" destOrd="0" presId="urn:microsoft.com/office/officeart/2005/8/layout/cycle1"/>
    <dgm:cxn modelId="{7582FFB1-7CF5-42F3-84C6-A523A70AB14B}" type="presOf" srcId="{37770987-2F2D-45D1-8F46-C5FE54E25F08}" destId="{76A83936-E8BA-4845-894B-50D0B1C6AC80}" srcOrd="0" destOrd="0" presId="urn:microsoft.com/office/officeart/2005/8/layout/cycle1"/>
    <dgm:cxn modelId="{D0A10518-1DFE-43F2-B49B-B744005FD448}" type="presOf" srcId="{F8184F53-C21C-493D-B1F0-6C7353A0C9B2}" destId="{22CC7F0A-EDBC-4FCE-88B2-260B22D674AE}" srcOrd="0" destOrd="0" presId="urn:microsoft.com/office/officeart/2005/8/layout/cycle1"/>
    <dgm:cxn modelId="{2B1CD86F-822A-4DB1-8520-D8F7DEACA53A}" srcId="{B8BB3F64-E697-4883-BFA6-500188BAD4E5}" destId="{3892177C-A61B-418E-9865-2CDC5B867C0C}" srcOrd="0" destOrd="0" parTransId="{0470A02E-18AD-480A-9FA1-4A33272A248F}" sibTransId="{3EC6A2D7-37DD-4EC3-B353-816CB59C5C32}"/>
    <dgm:cxn modelId="{463DD4E8-8491-460B-B5B2-BF9361645B2A}" srcId="{B8BB3F64-E697-4883-BFA6-500188BAD4E5}" destId="{F8184F53-C21C-493D-B1F0-6C7353A0C9B2}" srcOrd="1" destOrd="0" parTransId="{D494E338-F1DF-429E-B4B6-B34FBAE12C72}" sibTransId="{7933795B-A5EC-42D1-9546-8B862FF37D40}"/>
    <dgm:cxn modelId="{D8BB5266-4B88-4119-91AE-666B79415A8E}" srcId="{B8BB3F64-E697-4883-BFA6-500188BAD4E5}" destId="{7BCE7C41-AACE-4BF7-9C90-2AAAA3038275}" srcOrd="4" destOrd="0" parTransId="{8ED479E3-F381-4BEE-AD1C-CAC07C79F48D}" sibTransId="{EE83DEEE-E588-4948-A6AE-C012317135AF}"/>
    <dgm:cxn modelId="{7A71DBB4-693B-4933-821E-458794B140FD}" type="presOf" srcId="{3EC6A2D7-37DD-4EC3-B353-816CB59C5C32}" destId="{2B0A8F59-04A6-46B2-AA2F-D0BD9C48431B}" srcOrd="0" destOrd="0" presId="urn:microsoft.com/office/officeart/2005/8/layout/cycle1"/>
    <dgm:cxn modelId="{97A25C62-43D1-4C75-A2AD-71E5FAB3B2DF}" srcId="{B8BB3F64-E697-4883-BFA6-500188BAD4E5}" destId="{6B486BC7-5B79-4E58-90AE-7451E4FDD666}" srcOrd="3" destOrd="0" parTransId="{5F2692B4-DD1C-4308-AB2D-8645C5CE2C59}" sibTransId="{7CFBB2EC-E8B9-4881-9C65-D440D05C2199}"/>
    <dgm:cxn modelId="{50A3C164-7B93-4B16-BAC6-FC083D789B08}" type="presOf" srcId="{C6948690-5160-4C6D-A9F2-F89F2138DFBB}" destId="{F8CEE533-FC78-4B1B-9082-8664D13F6B01}" srcOrd="0" destOrd="0" presId="urn:microsoft.com/office/officeart/2005/8/layout/cycle1"/>
    <dgm:cxn modelId="{58E56F71-161E-45C1-A7AE-199713D64458}" type="presOf" srcId="{6B486BC7-5B79-4E58-90AE-7451E4FDD666}" destId="{DBC6B890-845B-4476-9933-4E35D877D9F3}" srcOrd="0" destOrd="0" presId="urn:microsoft.com/office/officeart/2005/8/layout/cycle1"/>
    <dgm:cxn modelId="{3D093C1B-515D-423B-98B3-2E091AB95276}" type="presParOf" srcId="{474A9B3C-9565-404E-A5EE-50E9120E5EB4}" destId="{C9C108E9-F65A-4CF5-B522-FCC58E15FC44}" srcOrd="0" destOrd="0" presId="urn:microsoft.com/office/officeart/2005/8/layout/cycle1"/>
    <dgm:cxn modelId="{8BFDC202-FB27-4FCB-A9CA-E83389EA74E2}" type="presParOf" srcId="{474A9B3C-9565-404E-A5EE-50E9120E5EB4}" destId="{4C2767DE-C5D7-42EF-B460-3DC68C9117F2}" srcOrd="1" destOrd="0" presId="urn:microsoft.com/office/officeart/2005/8/layout/cycle1"/>
    <dgm:cxn modelId="{ECA7D11E-283F-44D9-B284-B13F1D76949D}" type="presParOf" srcId="{474A9B3C-9565-404E-A5EE-50E9120E5EB4}" destId="{2B0A8F59-04A6-46B2-AA2F-D0BD9C48431B}" srcOrd="2" destOrd="0" presId="urn:microsoft.com/office/officeart/2005/8/layout/cycle1"/>
    <dgm:cxn modelId="{151DC8F3-B817-481C-8D06-DA97D55EF61C}" type="presParOf" srcId="{474A9B3C-9565-404E-A5EE-50E9120E5EB4}" destId="{5D13A437-3BCF-4B19-9AA8-7CBDF7835A14}" srcOrd="3" destOrd="0" presId="urn:microsoft.com/office/officeart/2005/8/layout/cycle1"/>
    <dgm:cxn modelId="{1B1C578C-E7A0-455D-B643-289FDA230276}" type="presParOf" srcId="{474A9B3C-9565-404E-A5EE-50E9120E5EB4}" destId="{22CC7F0A-EDBC-4FCE-88B2-260B22D674AE}" srcOrd="4" destOrd="0" presId="urn:microsoft.com/office/officeart/2005/8/layout/cycle1"/>
    <dgm:cxn modelId="{F549EFA8-5998-4533-9E1D-6D8E5EFD5858}" type="presParOf" srcId="{474A9B3C-9565-404E-A5EE-50E9120E5EB4}" destId="{C40AB0CB-60CB-4DE4-9EBD-AD2590389DB7}" srcOrd="5" destOrd="0" presId="urn:microsoft.com/office/officeart/2005/8/layout/cycle1"/>
    <dgm:cxn modelId="{349426EB-26DF-4DB9-9A87-4445A63D403E}" type="presParOf" srcId="{474A9B3C-9565-404E-A5EE-50E9120E5EB4}" destId="{8E4C8D47-C19D-46FA-92CA-5E5BB20A804C}" srcOrd="6" destOrd="0" presId="urn:microsoft.com/office/officeart/2005/8/layout/cycle1"/>
    <dgm:cxn modelId="{96F9CE2D-037B-4F6F-8C70-C4185EDFB3DF}" type="presParOf" srcId="{474A9B3C-9565-404E-A5EE-50E9120E5EB4}" destId="{F8CEE533-FC78-4B1B-9082-8664D13F6B01}" srcOrd="7" destOrd="0" presId="urn:microsoft.com/office/officeart/2005/8/layout/cycle1"/>
    <dgm:cxn modelId="{90CA840D-F6FF-41AA-A069-635875D5CBA6}" type="presParOf" srcId="{474A9B3C-9565-404E-A5EE-50E9120E5EB4}" destId="{76A83936-E8BA-4845-894B-50D0B1C6AC80}" srcOrd="8" destOrd="0" presId="urn:microsoft.com/office/officeart/2005/8/layout/cycle1"/>
    <dgm:cxn modelId="{283252CC-E71C-4755-B6B7-B6DE84B0B0B3}" type="presParOf" srcId="{474A9B3C-9565-404E-A5EE-50E9120E5EB4}" destId="{DC7E2C90-41D6-49D9-94AB-452A4B3BD9C0}" srcOrd="9" destOrd="0" presId="urn:microsoft.com/office/officeart/2005/8/layout/cycle1"/>
    <dgm:cxn modelId="{A0D5C880-9D66-40FE-AAC1-C760EFA58436}" type="presParOf" srcId="{474A9B3C-9565-404E-A5EE-50E9120E5EB4}" destId="{DBC6B890-845B-4476-9933-4E35D877D9F3}" srcOrd="10" destOrd="0" presId="urn:microsoft.com/office/officeart/2005/8/layout/cycle1"/>
    <dgm:cxn modelId="{55C1E00D-3691-4E8E-9DEE-FF613CA50093}" type="presParOf" srcId="{474A9B3C-9565-404E-A5EE-50E9120E5EB4}" destId="{29CC7560-8A28-4476-8B00-36ED86757558}" srcOrd="11" destOrd="0" presId="urn:microsoft.com/office/officeart/2005/8/layout/cycle1"/>
    <dgm:cxn modelId="{9D8B1CC0-8C87-4211-8822-4EACEA7D4742}" type="presParOf" srcId="{474A9B3C-9565-404E-A5EE-50E9120E5EB4}" destId="{0F54BD12-EEAA-4E8D-8FE1-749FE88B2342}" srcOrd="12" destOrd="0" presId="urn:microsoft.com/office/officeart/2005/8/layout/cycle1"/>
    <dgm:cxn modelId="{D891002A-D9B1-43B9-9B96-B0094FEF42F0}" type="presParOf" srcId="{474A9B3C-9565-404E-A5EE-50E9120E5EB4}" destId="{6058394C-BD4F-4C47-A89E-E6729AC95F19}" srcOrd="13" destOrd="0" presId="urn:microsoft.com/office/officeart/2005/8/layout/cycle1"/>
    <dgm:cxn modelId="{C648B224-E637-44C4-ABF6-09F383C9372D}" type="presParOf" srcId="{474A9B3C-9565-404E-A5EE-50E9120E5EB4}" destId="{B954805F-5840-4A7A-AAEE-78EF78343BD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F041A-72F7-4164-9AA5-0077E635957A}">
      <dsp:nvSpPr>
        <dsp:cNvPr id="0" name=""/>
        <dsp:cNvSpPr/>
      </dsp:nvSpPr>
      <dsp:spPr>
        <a:xfrm>
          <a:off x="1881675" y="0"/>
          <a:ext cx="2286000" cy="914400"/>
        </a:xfrm>
        <a:prstGeom prst="leftRightRibb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C7061-1C3B-4203-AE56-426D6785A0D3}">
      <dsp:nvSpPr>
        <dsp:cNvPr id="0" name=""/>
        <dsp:cNvSpPr/>
      </dsp:nvSpPr>
      <dsp:spPr>
        <a:xfrm>
          <a:off x="2209800" y="152403"/>
          <a:ext cx="754379" cy="4480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 ground</a:t>
          </a:r>
          <a:endParaRPr lang="en-US" sz="1300" kern="1200" dirty="0"/>
        </a:p>
      </dsp:txBody>
      <dsp:txXfrm>
        <a:off x="2209800" y="152403"/>
        <a:ext cx="754379" cy="448056"/>
      </dsp:txXfrm>
    </dsp:sp>
    <dsp:sp modelId="{71C1D8A2-7059-44BA-B180-FA708CBDF897}">
      <dsp:nvSpPr>
        <dsp:cNvPr id="0" name=""/>
        <dsp:cNvSpPr/>
      </dsp:nvSpPr>
      <dsp:spPr>
        <a:xfrm>
          <a:off x="3047995" y="304800"/>
          <a:ext cx="891540" cy="4480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Online </a:t>
          </a:r>
          <a:endParaRPr lang="en-US" sz="1300" kern="1200" dirty="0"/>
        </a:p>
      </dsp:txBody>
      <dsp:txXfrm>
        <a:off x="3047995" y="304800"/>
        <a:ext cx="891540" cy="448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3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3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3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36" charset="-128"/>
                <a:cs typeface="+mn-cs"/>
              </a:defRPr>
            </a:lvl1pPr>
          </a:lstStyle>
          <a:p>
            <a:pPr>
              <a:defRPr/>
            </a:pPr>
            <a:fld id="{C936EC74-E293-4AF3-80A5-D7528BCA4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6EC74-E293-4AF3-80A5-D7528BCA46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6EC74-E293-4AF3-80A5-D7528BCA46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6EC74-E293-4AF3-80A5-D7528BCA46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848600" cy="1143000"/>
          </a:xfrm>
        </p:spPr>
        <p:txBody>
          <a:bodyPr anchor="b"/>
          <a:lstStyle>
            <a:lvl1pPr>
              <a:defRPr sz="4000">
                <a:solidFill>
                  <a:srgbClr val="005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5A8B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ヒラギノ角ゴ Pro W3" pitchFamily="36" charset="-128"/>
                <a:cs typeface="+mn-cs"/>
              </a:defRPr>
            </a:lvl1pPr>
          </a:lstStyle>
          <a:p>
            <a:pPr>
              <a:defRPr/>
            </a:pPr>
            <a:fld id="{1B0B609D-970E-40B6-8536-82EC0048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 screen for ppt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-17463" y="0"/>
            <a:ext cx="9237663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100">
              <a:ea typeface="ヒラギノ角ゴ Pro W3" pitchFamily="36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57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Font typeface="Lucida Grande"/>
        <a:buChar char="▸"/>
        <a:defRPr sz="2000">
          <a:solidFill>
            <a:srgbClr val="005A8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Font typeface="Lucida Grande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SzPct val="75000"/>
        <a:buFont typeface="Lucida Grande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Font typeface="Lucida Grande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Font typeface="Lucida Grande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762000"/>
            <a:ext cx="6019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2" y="2241438"/>
            <a:ext cx="7696200" cy="4419600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400" b="1" dirty="0" smtClean="0"/>
              <a:t>Online </a:t>
            </a:r>
            <a:r>
              <a:rPr lang="en-US" sz="2400" b="1" dirty="0"/>
              <a:t>Student Retention: 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Data </a:t>
            </a:r>
            <a:r>
              <a:rPr lang="en-US" sz="2400" b="1" dirty="0"/>
              <a:t>Driven Challenges and </a:t>
            </a:r>
            <a:r>
              <a:rPr lang="en-US" sz="2400" b="1" dirty="0" smtClean="0"/>
              <a:t>Strategies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1200" b="1" dirty="0" smtClean="0"/>
          </a:p>
          <a:p>
            <a:pPr marL="0" indent="0" algn="ctr">
              <a:buNone/>
            </a:pPr>
            <a:r>
              <a:rPr lang="en-US" sz="1200" b="1" dirty="0" smtClean="0"/>
              <a:t>Philip DiSalvio, Dean</a:t>
            </a:r>
          </a:p>
          <a:p>
            <a:pPr marL="0" indent="0" algn="ctr">
              <a:buNone/>
            </a:pPr>
            <a:r>
              <a:rPr lang="en-US" sz="1200" b="1" dirty="0" smtClean="0"/>
              <a:t>College of Advancing and Professional Studies</a:t>
            </a:r>
          </a:p>
          <a:p>
            <a:pPr marL="0" indent="0" algn="ctr">
              <a:buNone/>
            </a:pPr>
            <a:r>
              <a:rPr lang="en-US" sz="1200" b="1" dirty="0" smtClean="0"/>
              <a:t>University of Massachusetts Boston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62800" cy="990600"/>
          </a:xfrm>
        </p:spPr>
        <p:txBody>
          <a:bodyPr/>
          <a:lstStyle/>
          <a:p>
            <a:pPr algn="ctr"/>
            <a:r>
              <a:rPr lang="en-US" dirty="0"/>
              <a:t>130</a:t>
            </a:r>
            <a:r>
              <a:rPr lang="en-US" baseline="30000" dirty="0"/>
              <a:t>th</a:t>
            </a:r>
            <a:r>
              <a:rPr lang="en-US" dirty="0"/>
              <a:t> NEASC Annual Meeting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Conference</a:t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December 9-11 2015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dirty="0"/>
          </a:p>
        </p:txBody>
      </p:sp>
      <p:pic>
        <p:nvPicPr>
          <p:cNvPr id="1026" name="Picture 2" descr="http://www.massachusetts.edu/sites/massachusetts.edu/files/styles/header/public/header-media/boston23434.jpg?itok=tjV1nMZ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71796"/>
            <a:ext cx="3352800" cy="167183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E72B2C2-5B55-4CCB-B41C-676FD4D7BBA4" descr="1E72B2C2-5B55-4CCB-B41C-676FD4D7BB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2" y="800100"/>
            <a:ext cx="7696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6572" y="247651"/>
            <a:ext cx="8290248" cy="55244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pitchFamily="1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pitchFamily="1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pitchFamily="1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pitchFamily="1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389"/>
                </a:solidFill>
                <a:latin typeface="Arial Bold" pitchFamily="1" charset="0"/>
                <a:ea typeface="ヒラギノ角ゴ Pro W3" charset="-128"/>
                <a:cs typeface="ヒラギノ角ゴ Pro W3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389"/>
                </a:solidFill>
                <a:latin typeface="Arial Bold" pitchFamily="1" charset="0"/>
                <a:ea typeface="ヒラギノ角ゴ Pro W3" charset="-128"/>
                <a:cs typeface="ヒラギノ角ゴ Pro W3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389"/>
                </a:solidFill>
                <a:latin typeface="Arial Bold" pitchFamily="1" charset="0"/>
                <a:ea typeface="ヒラギノ角ゴ Pro W3" charset="-128"/>
                <a:cs typeface="ヒラギノ角ゴ Pro W3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389"/>
                </a:solidFill>
                <a:latin typeface="Arial Bold" pitchFamily="1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sz="2000" kern="0" dirty="0" smtClean="0"/>
              <a:t>Student at-a-glance Bb </a:t>
            </a:r>
            <a:r>
              <a:rPr lang="en-US" sz="1400" kern="0" dirty="0" smtClean="0"/>
              <a:t>Learn - </a:t>
            </a:r>
            <a:r>
              <a:rPr lang="en-US" sz="1100" dirty="0"/>
              <a:t>Useful for an Advisor &amp; for </a:t>
            </a:r>
            <a:r>
              <a:rPr lang="en-US" sz="1100" dirty="0" smtClean="0"/>
              <a:t>Student– COMPARATIVE TIME &amp; EFFORT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kern="0" dirty="0" smtClean="0"/>
              <a:t/>
            </a:r>
            <a:br>
              <a:rPr lang="en-US" sz="1100" kern="0" dirty="0" smtClean="0"/>
            </a:br>
            <a:r>
              <a:rPr lang="en-US" sz="800" kern="0" dirty="0" smtClean="0"/>
              <a:t> </a:t>
            </a:r>
            <a:br>
              <a:rPr lang="en-US" sz="800" kern="0" dirty="0" smtClean="0"/>
            </a:b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51798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14" y="342900"/>
            <a:ext cx="7162800" cy="990600"/>
          </a:xfrm>
        </p:spPr>
        <p:txBody>
          <a:bodyPr/>
          <a:lstStyle/>
          <a:p>
            <a:r>
              <a:rPr lang="en-US" sz="2000" dirty="0"/>
              <a:t>Activity and Grade </a:t>
            </a:r>
            <a:r>
              <a:rPr lang="en-US" sz="2000" dirty="0" smtClean="0"/>
              <a:t>Matrix – A Report for Faculty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200" dirty="0" smtClean="0"/>
              <a:t>Pictorial </a:t>
            </a:r>
            <a:r>
              <a:rPr lang="en-US" sz="1200" dirty="0"/>
              <a:t>representation (Heat Map) </a:t>
            </a:r>
            <a:r>
              <a:rPr lang="en-US" sz="1200" dirty="0" smtClean="0"/>
              <a:t>of  </a:t>
            </a:r>
            <a:r>
              <a:rPr lang="en-US" sz="1200" dirty="0"/>
              <a:t>‘Interactions’ and ‘Grade’ data </a:t>
            </a:r>
            <a:r>
              <a:rPr lang="en-US" sz="1200" dirty="0" smtClean="0"/>
              <a:t>four </a:t>
            </a:r>
            <a:r>
              <a:rPr lang="en-US" sz="1200" dirty="0"/>
              <a:t>matrix indicators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000" dirty="0" smtClean="0"/>
              <a:t>Inactive </a:t>
            </a:r>
            <a:r>
              <a:rPr lang="en-US" sz="1000" dirty="0"/>
              <a:t>&amp; Higher </a:t>
            </a:r>
            <a:r>
              <a:rPr lang="en-US" sz="1000" dirty="0" smtClean="0"/>
              <a:t>Grades, Active </a:t>
            </a:r>
            <a:r>
              <a:rPr lang="en-US" sz="1000" dirty="0"/>
              <a:t>&amp; Higher </a:t>
            </a:r>
            <a:r>
              <a:rPr lang="en-US" sz="1000" dirty="0" smtClean="0"/>
              <a:t>Grades, </a:t>
            </a:r>
            <a:r>
              <a:rPr lang="en-US" sz="1000" dirty="0"/>
              <a:t>I</a:t>
            </a:r>
            <a:r>
              <a:rPr lang="en-US" sz="1000" dirty="0" smtClean="0"/>
              <a:t>nactive </a:t>
            </a:r>
            <a:r>
              <a:rPr lang="en-US" sz="1000" dirty="0"/>
              <a:t>&amp; Lower </a:t>
            </a:r>
            <a:r>
              <a:rPr lang="en-US" sz="1000" dirty="0" smtClean="0"/>
              <a:t>Grades, Active </a:t>
            </a:r>
            <a:r>
              <a:rPr lang="en-US" sz="1000" dirty="0"/>
              <a:t>&amp; Lower Grades</a:t>
            </a:r>
            <a:br>
              <a:rPr lang="en-US" sz="1000" dirty="0"/>
            </a:br>
            <a:r>
              <a:rPr lang="en-US" sz="1200" dirty="0"/>
              <a:t> 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8" y="1524000"/>
            <a:ext cx="7117492" cy="4953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685800" y="6858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9058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Business Intelligence Report – At Risk Students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Grades </a:t>
            </a:r>
            <a:r>
              <a:rPr lang="en-US" sz="1200" dirty="0"/>
              <a:t>are shown based on Instruction type – Hybrid, In-Person and </a:t>
            </a:r>
            <a:r>
              <a:rPr lang="en-US" sz="1200" dirty="0" smtClean="0"/>
              <a:t>Online  </a:t>
            </a:r>
            <a:br>
              <a:rPr lang="en-US" sz="1200" dirty="0" smtClean="0"/>
            </a:br>
            <a:r>
              <a:rPr lang="en-US" sz="1200" dirty="0"/>
              <a:t>D</a:t>
            </a:r>
            <a:r>
              <a:rPr lang="en-US" sz="1200" dirty="0" smtClean="0"/>
              <a:t>rill </a:t>
            </a:r>
            <a:r>
              <a:rPr lang="en-US" sz="1200" dirty="0"/>
              <a:t>down on each of the elements to see a list of students that make up the data </a:t>
            </a:r>
            <a:r>
              <a:rPr lang="en-US" sz="1200" dirty="0" smtClean="0"/>
              <a:t>represented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66461"/>
            <a:ext cx="7848600" cy="5105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6096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5714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239000" cy="990600"/>
          </a:xfrm>
        </p:spPr>
        <p:txBody>
          <a:bodyPr/>
          <a:lstStyle/>
          <a:p>
            <a:r>
              <a:rPr lang="en-US" sz="2000" dirty="0"/>
              <a:t>Business Intelligence – Dashboard – Higher </a:t>
            </a:r>
            <a:r>
              <a:rPr lang="en-US" sz="2000" dirty="0" smtClean="0"/>
              <a:t>Leve</a:t>
            </a:r>
            <a:r>
              <a:rPr lang="en-US" sz="2000" dirty="0"/>
              <a:t>l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400" dirty="0" smtClean="0"/>
              <a:t>Course activity comparisons by average interactions 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4690"/>
            <a:ext cx="7162800" cy="5029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6096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3686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Course Metrics by Department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400" dirty="0" smtClean="0"/>
              <a:t>Activity, interactions, time, submissions 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3" y="1447800"/>
            <a:ext cx="7116147" cy="4953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6096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198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Login Exception </a:t>
            </a:r>
            <a:r>
              <a:rPr lang="en-US" sz="2000" dirty="0" smtClean="0"/>
              <a:t>Report</a:t>
            </a:r>
            <a:br>
              <a:rPr lang="en-US" sz="20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Students who have not logged in since a certain date and time</a:t>
            </a:r>
            <a:br>
              <a:rPr lang="en-US" sz="1200" dirty="0"/>
            </a:br>
            <a:r>
              <a:rPr lang="en-US" sz="1200" dirty="0" smtClean="0"/>
              <a:t>Blackboard </a:t>
            </a:r>
            <a:r>
              <a:rPr lang="en-US" sz="1200" dirty="0"/>
              <a:t>offers a service called “Student Services” where Bb will make the calls to students 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0" y="1524000"/>
            <a:ext cx="7235890" cy="4953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924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Student At-a-Glance </a:t>
            </a:r>
            <a:r>
              <a:rPr lang="en-US" sz="2000" dirty="0" smtClean="0"/>
              <a:t>Report - Useful </a:t>
            </a:r>
            <a:r>
              <a:rPr lang="en-US" sz="2000" dirty="0"/>
              <a:t>for an Advisor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Grade </a:t>
            </a:r>
            <a:r>
              <a:rPr lang="en-US" sz="1400" dirty="0"/>
              <a:t>may be low in one course …. </a:t>
            </a:r>
            <a:r>
              <a:rPr lang="en-US" sz="1400" dirty="0" smtClean="0"/>
              <a:t>or </a:t>
            </a:r>
            <a:r>
              <a:rPr lang="en-US" sz="1400" dirty="0"/>
              <a:t>multiple courses – looking for patterns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4236"/>
            <a:ext cx="7315200" cy="462176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7129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Grades </a:t>
            </a:r>
            <a:r>
              <a:rPr lang="en-US" sz="2000" dirty="0" smtClean="0"/>
              <a:t>Across </a:t>
            </a:r>
            <a:r>
              <a:rPr lang="en-US" sz="2000" dirty="0"/>
              <a:t>A</a:t>
            </a:r>
            <a:r>
              <a:rPr lang="en-US" sz="2000" dirty="0" smtClean="0"/>
              <a:t>ll </a:t>
            </a:r>
            <a:r>
              <a:rPr lang="en-US" sz="2000" dirty="0"/>
              <a:t>C</a:t>
            </a:r>
            <a:r>
              <a:rPr lang="en-US" sz="2000" dirty="0" smtClean="0"/>
              <a:t>ourses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400" dirty="0" smtClean="0"/>
              <a:t>Scores compared </a:t>
            </a:r>
            <a:r>
              <a:rPr lang="en-US" sz="1400" dirty="0"/>
              <a:t>against the class average </a:t>
            </a:r>
            <a:r>
              <a:rPr lang="en-US" sz="1400" dirty="0" smtClean="0"/>
              <a:t>- </a:t>
            </a:r>
            <a:r>
              <a:rPr lang="en-US" sz="1400" dirty="0" smtClean="0">
                <a:solidFill>
                  <a:srgbClr val="FF0000"/>
                </a:solidFill>
              </a:rPr>
              <a:t>red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b="1" dirty="0">
                <a:solidFill>
                  <a:srgbClr val="00B050"/>
                </a:solidFill>
              </a:rPr>
              <a:t>green</a:t>
            </a:r>
            <a:r>
              <a:rPr lang="en-US" sz="1400" dirty="0"/>
              <a:t> arrows show </a:t>
            </a:r>
            <a:r>
              <a:rPr lang="en-US" sz="1400" dirty="0" smtClean="0"/>
              <a:t>student performance compared to </a:t>
            </a:r>
            <a:r>
              <a:rPr lang="en-US" sz="1400" dirty="0"/>
              <a:t>class </a:t>
            </a:r>
            <a:r>
              <a:rPr lang="en-US" sz="1400" dirty="0" smtClean="0"/>
              <a:t>average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828800"/>
            <a:ext cx="7315200" cy="4419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197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Advisor Report </a:t>
            </a:r>
            <a:r>
              <a:rPr lang="en-US" sz="800" u="sng" dirty="0" smtClean="0"/>
              <a:t/>
            </a:r>
            <a:br>
              <a:rPr lang="en-US" sz="800" u="sng" dirty="0" smtClean="0"/>
            </a:br>
            <a:r>
              <a:rPr lang="en-US" sz="800" u="sng" dirty="0" smtClean="0"/>
              <a:t/>
            </a:r>
            <a:br>
              <a:rPr lang="en-US" sz="800" u="sng" dirty="0" smtClean="0"/>
            </a:br>
            <a:r>
              <a:rPr lang="en-US" sz="800" u="sng" dirty="0" smtClean="0"/>
              <a:t/>
            </a:r>
            <a:br>
              <a:rPr lang="en-US" sz="800" u="sng" dirty="0" smtClean="0"/>
            </a:br>
            <a:r>
              <a:rPr lang="en-US" sz="1400" dirty="0" smtClean="0"/>
              <a:t>Status report for all advisees</a:t>
            </a:r>
            <a:endParaRPr lang="en-US" sz="1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7" y="1455576"/>
            <a:ext cx="7315200" cy="4876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345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162800" cy="1371600"/>
          </a:xfrm>
        </p:spPr>
        <p:txBody>
          <a:bodyPr/>
          <a:lstStyle/>
          <a:p>
            <a:r>
              <a:rPr lang="en-US" sz="2000" dirty="0" smtClean="0"/>
              <a:t>Raw </a:t>
            </a:r>
            <a:r>
              <a:rPr lang="en-US" sz="2000" dirty="0"/>
              <a:t>D</a:t>
            </a:r>
            <a:r>
              <a:rPr lang="en-US" sz="2000" dirty="0" smtClean="0"/>
              <a:t>ata </a:t>
            </a:r>
            <a:r>
              <a:rPr lang="en-US" sz="2000" dirty="0"/>
              <a:t>C</a:t>
            </a:r>
            <a:r>
              <a:rPr lang="en-US" sz="2000" dirty="0" smtClean="0"/>
              <a:t>ollected for Decision-Making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400" dirty="0" smtClean="0"/>
              <a:t>For students at risk - for advisor - faculty - tutor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095931" cy="497906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8115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Overview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51611"/>
            <a:ext cx="7162800" cy="411480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challenge of online </a:t>
            </a:r>
            <a:r>
              <a:rPr lang="en-US" sz="1800" b="1" dirty="0"/>
              <a:t>l</a:t>
            </a:r>
            <a:r>
              <a:rPr lang="en-US" sz="1800" b="1" dirty="0" smtClean="0"/>
              <a:t>earner </a:t>
            </a:r>
            <a:r>
              <a:rPr lang="en-US" sz="1800" b="1" dirty="0"/>
              <a:t>r</a:t>
            </a:r>
            <a:r>
              <a:rPr lang="en-US" sz="1800" b="1" dirty="0" smtClean="0"/>
              <a:t>etention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/>
              <a:t>The research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/>
              <a:t>A </a:t>
            </a:r>
            <a:r>
              <a:rPr lang="en-US" sz="1800" b="1" dirty="0"/>
              <a:t> multivariate </a:t>
            </a:r>
            <a:r>
              <a:rPr lang="en-US" sz="1800" b="1" dirty="0" smtClean="0"/>
              <a:t>institutional approach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/>
              <a:t>A data driven strategy to </a:t>
            </a:r>
            <a:r>
              <a:rPr lang="en-US" sz="1800" b="1" dirty="0"/>
              <a:t>assist in </a:t>
            </a:r>
            <a:r>
              <a:rPr lang="en-US" sz="1800" b="1" dirty="0" smtClean="0"/>
              <a:t>a retention strategy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/>
              <a:t>Implications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/>
              <a:t>Recommended readings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190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00" name="Picture 4" descr="http://workathometipsonline.com/wp-content/uploads/2015/10/7658225516_00cf277f8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75360"/>
            <a:ext cx="2355307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05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 </a:t>
            </a:r>
            <a:r>
              <a:rPr lang="en-US" sz="2000" b="1" dirty="0" smtClean="0"/>
              <a:t>Implications -- </a:t>
            </a:r>
            <a:r>
              <a:rPr lang="en-US" sz="2000" b="1" dirty="0"/>
              <a:t>Toward a </a:t>
            </a:r>
            <a:r>
              <a:rPr lang="en-US" sz="2000" b="1" dirty="0" smtClean="0"/>
              <a:t>Retention Culture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5827"/>
            <a:ext cx="7162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Student retention </a:t>
            </a:r>
            <a:r>
              <a:rPr lang="en-US" sz="1600" b="1" dirty="0" smtClean="0"/>
              <a:t>for the online student is </a:t>
            </a:r>
            <a:r>
              <a:rPr lang="en-US" sz="1600" b="1" dirty="0"/>
              <a:t>a complex challenge </a:t>
            </a: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/>
              <a:t>There </a:t>
            </a:r>
            <a:r>
              <a:rPr lang="en-US" sz="1600" b="1" dirty="0"/>
              <a:t>are issues unique to learning in the online </a:t>
            </a:r>
            <a:r>
              <a:rPr lang="en-US" sz="1600" b="1" dirty="0" smtClean="0"/>
              <a:t>environment – with most or </a:t>
            </a:r>
            <a:r>
              <a:rPr lang="en-US" sz="1600" b="1" dirty="0"/>
              <a:t>all of </a:t>
            </a:r>
            <a:r>
              <a:rPr lang="en-US" sz="1600" b="1" dirty="0" smtClean="0"/>
              <a:t>communication </a:t>
            </a:r>
            <a:r>
              <a:rPr lang="en-US" sz="1600" b="1" dirty="0"/>
              <a:t>with </a:t>
            </a:r>
            <a:r>
              <a:rPr lang="en-US" sz="1600" b="1" dirty="0" smtClean="0"/>
              <a:t>students digitally mediated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/>
              <a:t>There are institutional </a:t>
            </a:r>
            <a:r>
              <a:rPr lang="en-US" sz="1600" b="1" dirty="0"/>
              <a:t>and pedagogical influences that affect online student retention</a:t>
            </a:r>
            <a:endParaRPr lang="en-US" sz="14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/>
              <a:t>THAT REQUIRE</a:t>
            </a:r>
            <a:endParaRPr lang="en-US" sz="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The commitment to a broad-based inclusive </a:t>
            </a:r>
            <a:r>
              <a:rPr lang="en-US" sz="1600" b="1" dirty="0"/>
              <a:t>i</a:t>
            </a:r>
            <a:r>
              <a:rPr lang="en-US" sz="1600" b="1" dirty="0" smtClean="0"/>
              <a:t>nstitutional infrastructure  involving institutional </a:t>
            </a:r>
            <a:r>
              <a:rPr lang="en-US" sz="1600" b="1" dirty="0"/>
              <a:t>policies, </a:t>
            </a:r>
            <a:r>
              <a:rPr lang="en-US" sz="1600" b="1" dirty="0" smtClean="0"/>
              <a:t>student and faculty support </a:t>
            </a:r>
            <a:r>
              <a:rPr lang="en-US" sz="1600" b="1" dirty="0"/>
              <a:t>structures, </a:t>
            </a:r>
            <a:r>
              <a:rPr lang="en-US" sz="1600" b="1" dirty="0" smtClean="0"/>
              <a:t>and online course design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/>
              <a:t>ACCOMPANIED BY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Close coordination of a number of data driven strategies </a:t>
            </a:r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/>
              <a:t> </a:t>
            </a:r>
            <a:endParaRPr lang="en-US" sz="1600" dirty="0"/>
          </a:p>
          <a:p>
            <a:pPr marL="0" indent="0">
              <a:buNone/>
            </a:pPr>
            <a:r>
              <a:rPr lang="en-US" sz="1050" dirty="0"/>
              <a:t> </a:t>
            </a:r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r>
              <a:rPr lang="en-US" sz="1050" dirty="0"/>
              <a:t> </a:t>
            </a:r>
          </a:p>
          <a:p>
            <a:pPr marL="0" indent="0">
              <a:buNone/>
            </a:pPr>
            <a:r>
              <a:rPr lang="en-US" sz="1050" b="1" dirty="0"/>
              <a:t> 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0" y="838200"/>
            <a:ext cx="7162800" cy="0"/>
          </a:xfrm>
          <a:prstGeom prst="line">
            <a:avLst/>
          </a:prstGeom>
          <a:solidFill>
            <a:schemeClr val="accent1"/>
          </a:solidFill>
          <a:ln w="190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own Arrow 4"/>
          <p:cNvSpPr/>
          <p:nvPr/>
        </p:nvSpPr>
        <p:spPr bwMode="auto">
          <a:xfrm>
            <a:off x="4229100" y="3421613"/>
            <a:ext cx="228600" cy="3810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772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162800" cy="533400"/>
          </a:xfrm>
        </p:spPr>
        <p:txBody>
          <a:bodyPr/>
          <a:lstStyle/>
          <a:p>
            <a:r>
              <a:rPr lang="en-US" sz="2000" dirty="0"/>
              <a:t>R</a:t>
            </a:r>
            <a:r>
              <a:rPr lang="en-US" sz="2000" dirty="0" smtClean="0"/>
              <a:t>ecommended Reading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162800" cy="44196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Poll</a:t>
            </a:r>
            <a:r>
              <a:rPr lang="en-US" sz="1600" dirty="0"/>
              <a:t>, Kathleen, Widen, Jeanne, Weller</a:t>
            </a:r>
            <a:r>
              <a:rPr lang="en-US" sz="1600" dirty="0" smtClean="0"/>
              <a:t>, Sherrie</a:t>
            </a:r>
            <a:r>
              <a:rPr lang="en-US" sz="1600" dirty="0"/>
              <a:t>. “Six Instructional Best Practices for Online Engagement and Retention.”</a:t>
            </a:r>
            <a:r>
              <a:rPr lang="en-US" sz="1600" i="1" dirty="0"/>
              <a:t> Journal of Online Doctoral Education </a:t>
            </a:r>
            <a:r>
              <a:rPr lang="en-US" sz="1600" dirty="0"/>
              <a:t>Volume I Issue I: </a:t>
            </a:r>
            <a:r>
              <a:rPr lang="en-US" sz="1600" dirty="0" smtClean="0"/>
              <a:t>(2014</a:t>
            </a:r>
            <a:r>
              <a:rPr lang="en-US" sz="1600" dirty="0"/>
              <a:t>)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Picciano</a:t>
            </a:r>
            <a:r>
              <a:rPr lang="en-US" sz="1600" dirty="0" smtClean="0"/>
              <a:t>, G. “Big </a:t>
            </a:r>
            <a:r>
              <a:rPr lang="en-US" sz="1600" dirty="0"/>
              <a:t>Data and Learning Analytics in Blended Learning Environments: Benefits and Concerns.” International Journal of Artificial Intelligence and Interactive Multimedia, </a:t>
            </a:r>
            <a:r>
              <a:rPr lang="en-US" sz="1600" dirty="0" smtClean="0"/>
              <a:t>Volume 2</a:t>
            </a:r>
            <a:r>
              <a:rPr lang="en-US" sz="1600" dirty="0"/>
              <a:t>, </a:t>
            </a:r>
            <a:r>
              <a:rPr lang="en-US" sz="1600" dirty="0" smtClean="0"/>
              <a:t>Number 7: (2014)</a:t>
            </a:r>
          </a:p>
          <a:p>
            <a:endParaRPr lang="en-US" sz="1600" dirty="0"/>
          </a:p>
          <a:p>
            <a:r>
              <a:rPr lang="en-US" sz="1600" dirty="0" smtClean="0"/>
              <a:t>Motivating </a:t>
            </a:r>
            <a:r>
              <a:rPr lang="en-US" sz="1600" dirty="0"/>
              <a:t>and Retaining Online Students: Research-Based Strategies That Work by Rosemary M. Lehman and Simone C. </a:t>
            </a:r>
            <a:r>
              <a:rPr lang="en-US" sz="1600" dirty="0" err="1" smtClean="0"/>
              <a:t>O.Conceição</a:t>
            </a:r>
            <a:r>
              <a:rPr lang="en-US" sz="1600" dirty="0" smtClean="0"/>
              <a:t>. San </a:t>
            </a:r>
            <a:r>
              <a:rPr lang="en-US" sz="1600" dirty="0"/>
              <a:t>Francisco: </a:t>
            </a:r>
            <a:r>
              <a:rPr lang="en-US" sz="1600" dirty="0" err="1" smtClean="0"/>
              <a:t>Jossey</a:t>
            </a:r>
            <a:r>
              <a:rPr lang="en-US" sz="1600" dirty="0" smtClean="0"/>
              <a:t>-Bass. (2014)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Boston, W. E., &amp; Ice, P. Assessing retention in online learning: An administrative perspective. Online Journal of Distance Learning, Volume XIV, Number </a:t>
            </a:r>
            <a:r>
              <a:rPr lang="en-US" sz="1600" dirty="0" smtClean="0"/>
              <a:t>II: (2011)</a:t>
            </a:r>
          </a:p>
          <a:p>
            <a:endParaRPr lang="en-US" sz="1600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190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335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162800" cy="685800"/>
          </a:xfrm>
        </p:spPr>
        <p:txBody>
          <a:bodyPr/>
          <a:lstStyle/>
          <a:p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Challenge of Online Learner Retention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162800" cy="4800600"/>
          </a:xfrm>
        </p:spPr>
        <p:txBody>
          <a:bodyPr/>
          <a:lstStyle/>
          <a:p>
            <a:pPr marL="0" indent="0">
              <a:buNone/>
            </a:pPr>
            <a:endParaRPr lang="en-US" sz="1000" i="1" dirty="0" smtClean="0"/>
          </a:p>
          <a:p>
            <a:pPr marL="0" indent="0">
              <a:buNone/>
            </a:pPr>
            <a:r>
              <a:rPr lang="en-US" sz="1600" dirty="0" smtClean="0"/>
              <a:t>Despite steady </a:t>
            </a:r>
            <a:r>
              <a:rPr lang="en-US" sz="1600" dirty="0"/>
              <a:t>growth of online learning, </a:t>
            </a:r>
            <a:r>
              <a:rPr lang="en-US" sz="1600" dirty="0" smtClean="0"/>
              <a:t>retention for </a:t>
            </a:r>
            <a:r>
              <a:rPr lang="en-US" sz="1600" dirty="0"/>
              <a:t>online students tends to be lower than students in traditional, campus-based </a:t>
            </a:r>
            <a:r>
              <a:rPr lang="en-US" sz="1600" dirty="0" smtClean="0"/>
              <a:t>settings</a:t>
            </a: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Boosting online retention </a:t>
            </a:r>
            <a:r>
              <a:rPr lang="en-US" sz="1600" dirty="0"/>
              <a:t>rates </a:t>
            </a:r>
            <a:r>
              <a:rPr lang="en-US" sz="1600" dirty="0" smtClean="0"/>
              <a:t>is fundamental in</a:t>
            </a:r>
            <a:r>
              <a:rPr lang="en-US" sz="1600" dirty="0"/>
              <a:t> an accrediting environment that is increasingly demanding outcomes and </a:t>
            </a:r>
            <a:r>
              <a:rPr lang="en-US" sz="1600" dirty="0" smtClean="0"/>
              <a:t>results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dirty="0"/>
              <a:t>U</a:t>
            </a:r>
            <a:r>
              <a:rPr lang="en-US" sz="1600" dirty="0" smtClean="0"/>
              <a:t>nderstanding factors</a:t>
            </a:r>
            <a:r>
              <a:rPr lang="en-US" sz="1600" dirty="0"/>
              <a:t> contributing to online learner attrition e</a:t>
            </a:r>
            <a:r>
              <a:rPr lang="en-US" sz="1600" dirty="0" smtClean="0"/>
              <a:t>ssential </a:t>
            </a:r>
            <a:r>
              <a:rPr lang="en-US" sz="1600" dirty="0"/>
              <a:t>for institutions who seek to formulate appropriate retention </a:t>
            </a:r>
            <a:r>
              <a:rPr lang="en-US" sz="1600" dirty="0" smtClean="0"/>
              <a:t>strategies</a:t>
            </a: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dirty="0" smtClean="0"/>
              <a:t>While many of </a:t>
            </a:r>
            <a:r>
              <a:rPr lang="en-US" sz="1600" dirty="0"/>
              <a:t>the reasons students </a:t>
            </a:r>
            <a:r>
              <a:rPr lang="en-US" sz="1600" dirty="0" smtClean="0"/>
              <a:t>dropout are common </a:t>
            </a:r>
            <a:r>
              <a:rPr lang="en-US" sz="1600" dirty="0"/>
              <a:t>to both modes of delivery </a:t>
            </a:r>
            <a:r>
              <a:rPr lang="en-US" sz="1600" dirty="0" smtClean="0"/>
              <a:t>there </a:t>
            </a:r>
            <a:r>
              <a:rPr lang="en-US" sz="1600" dirty="0"/>
              <a:t>are </a:t>
            </a:r>
            <a:r>
              <a:rPr lang="en-US" sz="1600" dirty="0" smtClean="0"/>
              <a:t>issues unique </a:t>
            </a:r>
            <a:r>
              <a:rPr lang="en-US" sz="1600" dirty="0"/>
              <a:t>to </a:t>
            </a:r>
            <a:r>
              <a:rPr lang="en-US" sz="1600" dirty="0" smtClean="0"/>
              <a:t>learning in the online environment</a:t>
            </a:r>
            <a:r>
              <a:rPr lang="en-US" sz="1600" dirty="0"/>
              <a:t> 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1800" b="1" dirty="0" smtClean="0"/>
              <a:t>Online learning - It’s </a:t>
            </a:r>
            <a:r>
              <a:rPr lang="en-US" sz="1800" b="1" dirty="0"/>
              <a:t>different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190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5872541"/>
              </p:ext>
            </p:extLst>
          </p:nvPr>
        </p:nvGraphicFramePr>
        <p:xfrm>
          <a:off x="2590800" y="4724400"/>
          <a:ext cx="6629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5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7162800" cy="1257300"/>
          </a:xfrm>
        </p:spPr>
        <p:txBody>
          <a:bodyPr/>
          <a:lstStyle/>
          <a:p>
            <a:r>
              <a:rPr lang="en-US" sz="2000" b="1" dirty="0" smtClean="0"/>
              <a:t>Some of the Research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0965"/>
            <a:ext cx="7162800" cy="4433595"/>
          </a:xfrm>
        </p:spPr>
        <p:txBody>
          <a:bodyPr/>
          <a:lstStyle/>
          <a:p>
            <a:endParaRPr lang="en-US" sz="8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Tinto’s </a:t>
            </a:r>
            <a:r>
              <a:rPr lang="en-US" sz="1400" dirty="0"/>
              <a:t>Student Integration Model (Academic and social integration with the formal and informal academic and social systems of a college) 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Tinto's </a:t>
            </a:r>
            <a:r>
              <a:rPr lang="en-US" sz="1400" dirty="0"/>
              <a:t>"Model of Institutional Departure" </a:t>
            </a:r>
            <a:r>
              <a:rPr lang="en-US" sz="1400" dirty="0" smtClean="0"/>
              <a:t>(Students </a:t>
            </a:r>
            <a:r>
              <a:rPr lang="en-US" sz="1400" dirty="0"/>
              <a:t>need integration into formal (academic performance) and informal (faculty/staff interactions) academic systems and formal (extracurricular activities) and informal (peer-group interactions) social systems </a:t>
            </a:r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Bean’s Model of Student Departure, Bean's Model of Work Turnover to Student Attrition (organizational attributes </a:t>
            </a:r>
            <a:r>
              <a:rPr lang="en-US" sz="1400" dirty="0" smtClean="0"/>
              <a:t>&amp; </a:t>
            </a:r>
            <a:r>
              <a:rPr lang="en-US" sz="1400" dirty="0"/>
              <a:t>reward structures affect student satisfaction and persistence)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Bean </a:t>
            </a:r>
            <a:r>
              <a:rPr lang="en-US" sz="1400" dirty="0"/>
              <a:t>and </a:t>
            </a:r>
            <a:r>
              <a:rPr lang="en-US" sz="1400" dirty="0" err="1"/>
              <a:t>Metzner's</a:t>
            </a:r>
            <a:r>
              <a:rPr lang="en-US" sz="1400" dirty="0"/>
              <a:t> (1985) Nontraditional Student Attrition </a:t>
            </a:r>
            <a:r>
              <a:rPr lang="en-US" sz="1400" dirty="0" smtClean="0"/>
              <a:t>(environmental </a:t>
            </a:r>
            <a:r>
              <a:rPr lang="en-US" sz="1400" dirty="0"/>
              <a:t>factors have a greater impact on departure decisions of adult students than academic variables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i="1" dirty="0"/>
              <a:t> </a:t>
            </a:r>
          </a:p>
          <a:p>
            <a:pPr marL="0" indent="0">
              <a:buNone/>
            </a:pPr>
            <a:r>
              <a:rPr lang="en-US" i="1" dirty="0"/>
              <a:t/>
            </a:r>
            <a:br>
              <a:rPr lang="en-US" i="1" dirty="0"/>
            </a:br>
            <a:endParaRPr lang="en-US" b="1" i="1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" y="762000"/>
            <a:ext cx="7162800" cy="0"/>
          </a:xfrm>
          <a:prstGeom prst="line">
            <a:avLst/>
          </a:prstGeom>
          <a:solidFill>
            <a:schemeClr val="accent1"/>
          </a:solidFill>
          <a:ln w="190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5486400" y="54864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769776" y="5393524"/>
            <a:ext cx="7010400" cy="70788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Most influential models of retention were never meant to generalize beyond the traditional </a:t>
            </a:r>
            <a:r>
              <a:rPr lang="en-US" sz="2000" dirty="0" smtClean="0"/>
              <a:t>on-ground </a:t>
            </a:r>
            <a:r>
              <a:rPr lang="en-US" sz="2000" dirty="0"/>
              <a:t>student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450169"/>
            <a:ext cx="7315200" cy="58477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 smtClean="0"/>
              <a:t>Many of the variables </a:t>
            </a:r>
            <a:r>
              <a:rPr lang="en-US" sz="1600" dirty="0"/>
              <a:t>in these constructs are not present in the online environment or they manifest in significantly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258246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tx2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A  Multivariate Approach</a:t>
            </a:r>
            <a:r>
              <a:rPr lang="en-US" sz="2000" b="1" u="sng" dirty="0" smtClean="0">
                <a:latin typeface="+mn-lt"/>
              </a:rPr>
              <a:t/>
            </a:r>
            <a:br>
              <a:rPr lang="en-US" sz="2000" b="1" u="sng" dirty="0" smtClean="0">
                <a:latin typeface="+mn-lt"/>
              </a:rPr>
            </a:br>
            <a:r>
              <a:rPr lang="en-US" sz="1600" b="1" dirty="0" smtClean="0">
                <a:latin typeface="+mn-lt"/>
              </a:rPr>
              <a:t>An organizational </a:t>
            </a:r>
            <a:r>
              <a:rPr lang="en-US" sz="1600" b="1" dirty="0">
                <a:latin typeface="+mn-lt"/>
              </a:rPr>
              <a:t>culture of retention</a:t>
            </a:r>
            <a:endParaRPr lang="en-US" sz="16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85800" y="914400"/>
            <a:ext cx="7162800" cy="0"/>
          </a:xfrm>
          <a:prstGeom prst="line">
            <a:avLst/>
          </a:prstGeom>
          <a:solidFill>
            <a:schemeClr val="accent1"/>
          </a:solidFill>
          <a:ln w="190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747071" y="2368670"/>
            <a:ext cx="2560320" cy="761813"/>
            <a:chOff x="0" y="838190"/>
            <a:chExt cx="2560320" cy="761813"/>
          </a:xfrm>
        </p:grpSpPr>
        <p:sp>
          <p:nvSpPr>
            <p:cNvPr id="20" name="Rounded Rectangle 19"/>
            <p:cNvSpPr/>
            <p:nvPr/>
          </p:nvSpPr>
          <p:spPr>
            <a:xfrm>
              <a:off x="0" y="838190"/>
              <a:ext cx="2560320" cy="76181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7189" y="875379"/>
              <a:ext cx="2485942" cy="687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Institutional Environment</a:t>
              </a:r>
              <a:endParaRPr lang="en-US" sz="16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7071" y="1512449"/>
            <a:ext cx="2560320" cy="761813"/>
            <a:chOff x="0" y="195"/>
            <a:chExt cx="2560320" cy="761813"/>
          </a:xfrm>
        </p:grpSpPr>
        <p:sp>
          <p:nvSpPr>
            <p:cNvPr id="23" name="Rounded Rectangle 22"/>
            <p:cNvSpPr/>
            <p:nvPr/>
          </p:nvSpPr>
          <p:spPr>
            <a:xfrm>
              <a:off x="0" y="195"/>
              <a:ext cx="2560320" cy="76181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37189" y="37384"/>
              <a:ext cx="2485942" cy="687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Recruitment/Admissions</a:t>
              </a:r>
              <a:endParaRPr lang="en-US" sz="16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3157" y="3210462"/>
            <a:ext cx="2560320" cy="761813"/>
            <a:chOff x="0" y="838190"/>
            <a:chExt cx="2560320" cy="761813"/>
          </a:xfrm>
        </p:grpSpPr>
        <p:sp>
          <p:nvSpPr>
            <p:cNvPr id="26" name="Rounded Rectangle 25"/>
            <p:cNvSpPr/>
            <p:nvPr/>
          </p:nvSpPr>
          <p:spPr>
            <a:xfrm>
              <a:off x="0" y="838190"/>
              <a:ext cx="2560320" cy="76181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7189" y="875379"/>
              <a:ext cx="2485942" cy="687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Student Support</a:t>
              </a:r>
              <a:endParaRPr lang="en-US" sz="16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9295" y="4072068"/>
            <a:ext cx="2560320" cy="761813"/>
            <a:chOff x="0" y="838190"/>
            <a:chExt cx="2560320" cy="761813"/>
          </a:xfrm>
        </p:grpSpPr>
        <p:sp>
          <p:nvSpPr>
            <p:cNvPr id="29" name="Rounded Rectangle 28"/>
            <p:cNvSpPr/>
            <p:nvPr/>
          </p:nvSpPr>
          <p:spPr>
            <a:xfrm>
              <a:off x="0" y="838190"/>
              <a:ext cx="2560320" cy="76181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37189" y="875379"/>
              <a:ext cx="2485942" cy="687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Faculty Support</a:t>
              </a:r>
              <a:endParaRPr lang="en-US" sz="16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9295" y="4891100"/>
            <a:ext cx="2560320" cy="761813"/>
            <a:chOff x="0" y="838190"/>
            <a:chExt cx="2560320" cy="761813"/>
          </a:xfrm>
        </p:grpSpPr>
        <p:sp>
          <p:nvSpPr>
            <p:cNvPr id="32" name="Rounded Rectangle 31"/>
            <p:cNvSpPr/>
            <p:nvPr/>
          </p:nvSpPr>
          <p:spPr>
            <a:xfrm>
              <a:off x="0" y="838190"/>
              <a:ext cx="2560320" cy="76181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37189" y="875379"/>
              <a:ext cx="2485942" cy="687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Course Design</a:t>
              </a:r>
              <a:endParaRPr lang="en-US" sz="16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2106" y="5754751"/>
            <a:ext cx="2560320" cy="761813"/>
            <a:chOff x="0" y="838190"/>
            <a:chExt cx="2560320" cy="761813"/>
          </a:xfrm>
        </p:grpSpPr>
        <p:sp>
          <p:nvSpPr>
            <p:cNvPr id="36" name="Rounded Rectangle 35"/>
            <p:cNvSpPr/>
            <p:nvPr/>
          </p:nvSpPr>
          <p:spPr>
            <a:xfrm>
              <a:off x="0" y="838190"/>
              <a:ext cx="2560320" cy="76181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37189" y="875379"/>
              <a:ext cx="2485942" cy="687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Student Performance Tracking</a:t>
              </a:r>
              <a:endParaRPr lang="en-US" sz="1600" kern="1200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3307391" y="1587180"/>
            <a:ext cx="4724400" cy="430887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100" b="1" i="1" dirty="0"/>
              <a:t>Retention starts here </a:t>
            </a:r>
          </a:p>
          <a:p>
            <a:pPr marL="171450" lvl="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100" b="1" i="1" dirty="0" smtClean="0"/>
              <a:t>Realistic </a:t>
            </a:r>
            <a:r>
              <a:rPr lang="en-US" sz="1100" b="1" i="1" dirty="0"/>
              <a:t>expectations for prospective online students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344580" y="2438563"/>
            <a:ext cx="4724400" cy="615553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noFill/>
          </a:ln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100" b="1" i="1" dirty="0" smtClean="0"/>
              <a:t>Student </a:t>
            </a:r>
            <a:r>
              <a:rPr lang="en-US" sz="1100" b="1" i="1" dirty="0"/>
              <a:t>experience with online courses starts </a:t>
            </a:r>
            <a:r>
              <a:rPr lang="en-US" sz="1100" b="1" i="1" dirty="0" smtClean="0"/>
              <a:t>before first log-on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100" b="1" i="1" dirty="0" smtClean="0"/>
              <a:t>Students </a:t>
            </a:r>
            <a:r>
              <a:rPr lang="en-US" sz="1100" b="1" i="1" dirty="0"/>
              <a:t>must feel integrated into program &amp; institution</a:t>
            </a:r>
            <a:endParaRPr lang="en-US" sz="1100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/>
          </a:p>
        </p:txBody>
      </p:sp>
      <p:sp>
        <p:nvSpPr>
          <p:cNvPr id="42" name="Rectangle 41"/>
          <p:cNvSpPr/>
          <p:nvPr/>
        </p:nvSpPr>
        <p:spPr>
          <a:xfrm>
            <a:off x="3344580" y="3241071"/>
            <a:ext cx="4724400" cy="78483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b="1" i="1" dirty="0"/>
              <a:t>Infrastructure responsive to student needs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b="1" i="1" dirty="0"/>
              <a:t>Accessible and available services especially geared toward students enrolled in online courses and programs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/>
          </a:p>
        </p:txBody>
      </p:sp>
      <p:sp>
        <p:nvSpPr>
          <p:cNvPr id="43" name="Rectangle 42"/>
          <p:cNvSpPr/>
          <p:nvPr/>
        </p:nvSpPr>
        <p:spPr>
          <a:xfrm>
            <a:off x="3374127" y="4114140"/>
            <a:ext cx="4724400" cy="60016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b="1" i="1" dirty="0"/>
              <a:t>Rigorous hiring and training procedures for online faculty</a:t>
            </a:r>
            <a:endParaRPr lang="en-US" sz="1100" b="1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b="1" i="1" dirty="0"/>
              <a:t>Support in in instructional design and ongoing support </a:t>
            </a:r>
            <a:endParaRPr lang="en-US" sz="1100" b="1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100" b="1" i="1" dirty="0"/>
          </a:p>
        </p:txBody>
      </p:sp>
      <p:sp>
        <p:nvSpPr>
          <p:cNvPr id="44" name="Rectangle 43"/>
          <p:cNvSpPr/>
          <p:nvPr/>
        </p:nvSpPr>
        <p:spPr>
          <a:xfrm>
            <a:off x="3389678" y="4939479"/>
            <a:ext cx="4724400" cy="769441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b="1" i="1" dirty="0"/>
              <a:t>Design, format and delivery incorporating interaction, community</a:t>
            </a:r>
            <a:r>
              <a:rPr lang="en-US" sz="1100" i="1" dirty="0"/>
              <a:t> </a:t>
            </a:r>
            <a:r>
              <a:rPr lang="en-US" sz="1100" b="1" i="1" dirty="0"/>
              <a:t>and social integration</a:t>
            </a:r>
            <a:r>
              <a:rPr lang="en-US" sz="1100" i="1" dirty="0"/>
              <a:t> 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b="1" i="1" dirty="0"/>
              <a:t>Relevant course content, high instructor presence, timeliness of feedback &amp;  continual involvement in the course community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89678" y="5791940"/>
            <a:ext cx="4724400" cy="60016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b="1" i="1" dirty="0"/>
              <a:t>Methodology to define and identify “at-risk” students</a:t>
            </a:r>
            <a:endParaRPr lang="en-US" sz="1100" b="1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b="1" i="1" dirty="0"/>
              <a:t>Provide students with appropriate resources and support</a:t>
            </a:r>
            <a:endParaRPr lang="en-US" sz="1100" b="1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b="1" i="1" dirty="0"/>
              <a:t>Track and monitor student engagem</a:t>
            </a:r>
            <a:r>
              <a:rPr lang="en-US" sz="1100" b="1" dirty="0"/>
              <a:t>ent</a:t>
            </a:r>
          </a:p>
        </p:txBody>
      </p:sp>
    </p:spTree>
    <p:extLst>
      <p:ext uri="{BB962C8B-B14F-4D97-AF65-F5344CB8AC3E}">
        <p14:creationId xmlns:p14="http://schemas.microsoft.com/office/powerpoint/2010/main" val="168383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18" y="457200"/>
            <a:ext cx="7162800" cy="990600"/>
          </a:xfrm>
        </p:spPr>
        <p:txBody>
          <a:bodyPr/>
          <a:lstStyle/>
          <a:p>
            <a:r>
              <a:rPr lang="en-US" sz="2000" b="1" dirty="0" smtClean="0"/>
              <a:t>Data Driven Strategies for Online Student Retention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162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A </a:t>
            </a:r>
            <a:r>
              <a:rPr lang="en-US" sz="1600" b="1" dirty="0"/>
              <a:t>complex challenge that requires close coordination of several data-driven </a:t>
            </a:r>
            <a:r>
              <a:rPr lang="en-US" sz="1600" b="1" dirty="0" smtClean="0"/>
              <a:t>strategies</a:t>
            </a:r>
            <a:r>
              <a:rPr lang="en-US" sz="1600" dirty="0"/>
              <a:t> </a:t>
            </a:r>
            <a:endParaRPr lang="en-US" sz="1600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Insight </a:t>
            </a:r>
            <a:r>
              <a:rPr lang="en-US" sz="1600" b="1" dirty="0"/>
              <a:t>into the student population is crucial </a:t>
            </a:r>
            <a:r>
              <a:rPr lang="en-US" sz="1600" b="1" dirty="0" smtClean="0"/>
              <a:t>- data </a:t>
            </a:r>
            <a:r>
              <a:rPr lang="en-US" sz="1600" b="1" dirty="0"/>
              <a:t>mining can help spot students ‘at risk</a:t>
            </a:r>
            <a:r>
              <a:rPr lang="en-US" sz="1600" b="1" dirty="0" smtClean="0"/>
              <a:t>’ </a:t>
            </a:r>
            <a:r>
              <a:rPr lang="en-US" sz="1600" b="1" dirty="0"/>
              <a:t>and tailor the </a:t>
            </a:r>
            <a:r>
              <a:rPr lang="en-US" sz="1600" b="1" dirty="0" smtClean="0"/>
              <a:t>interventions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Essentials in </a:t>
            </a:r>
            <a:r>
              <a:rPr lang="en-US" sz="1600" b="1" dirty="0"/>
              <a:t>guiding a retention strategy – </a:t>
            </a:r>
            <a:r>
              <a:rPr lang="en-US" sz="1600" b="1" dirty="0" smtClean="0"/>
              <a:t>mine data – analyze data – intervene when necessary – follow-up on intervention</a:t>
            </a:r>
            <a:endParaRPr lang="en-US" sz="1600" i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/>
              <a:t> </a:t>
            </a:r>
          </a:p>
          <a:p>
            <a:pPr marL="0" indent="0">
              <a:buNone/>
            </a:pPr>
            <a:endParaRPr lang="en-US" sz="1400" b="1" dirty="0"/>
          </a:p>
          <a:p>
            <a:endParaRPr lang="en-US" sz="1400" b="1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190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1868145"/>
              </p:ext>
            </p:extLst>
          </p:nvPr>
        </p:nvGraphicFramePr>
        <p:xfrm>
          <a:off x="1676400" y="3657600"/>
          <a:ext cx="4754880" cy="295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975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/>
          <a:lstStyle/>
          <a:p>
            <a:r>
              <a:rPr lang="en-US" sz="2000" dirty="0" smtClean="0"/>
              <a:t>UMB Online vs On-Ground Retention Pilot Study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400" dirty="0" smtClean="0"/>
              <a:t>An i</a:t>
            </a:r>
            <a:r>
              <a:rPr lang="en-US" sz="1400" b="1" dirty="0" smtClean="0"/>
              <a:t>nitial first step </a:t>
            </a:r>
            <a:r>
              <a:rPr lang="en-US" sz="1400" b="1" dirty="0"/>
              <a:t>in identifying </a:t>
            </a:r>
            <a:r>
              <a:rPr lang="en-US" sz="1400" b="1" dirty="0" smtClean="0"/>
              <a:t>variations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09600" y="9144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1101811" y="5803681"/>
            <a:ext cx="5832389" cy="58631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000" b="1" dirty="0">
                <a:latin typeface="Arial" panose="020B0604020202020204" pitchFamily="34" charset="0"/>
              </a:rPr>
              <a:t>N</a:t>
            </a:r>
            <a:r>
              <a:rPr lang="en-US" sz="1000" b="1" dirty="0" smtClean="0">
                <a:latin typeface="Arial" panose="020B0604020202020204" pitchFamily="34" charset="0"/>
              </a:rPr>
              <a:t>ot a statistically </a:t>
            </a:r>
            <a:r>
              <a:rPr lang="en-US" sz="1000" b="1" dirty="0">
                <a:latin typeface="Arial" panose="020B0604020202020204" pitchFamily="34" charset="0"/>
              </a:rPr>
              <a:t>significant </a:t>
            </a:r>
            <a:r>
              <a:rPr lang="en-US" sz="1000" b="1" dirty="0" smtClean="0">
                <a:latin typeface="Arial" panose="020B0604020202020204" pitchFamily="34" charset="0"/>
              </a:rPr>
              <a:t>difference </a:t>
            </a:r>
            <a:r>
              <a:rPr lang="en-US" sz="1000" b="1" dirty="0">
                <a:latin typeface="Arial" panose="020B0604020202020204" pitchFamily="34" charset="0"/>
              </a:rPr>
              <a:t>in mean grade for online and on-ground </a:t>
            </a:r>
            <a:r>
              <a:rPr lang="en-US" sz="1000" b="1" dirty="0" smtClean="0">
                <a:latin typeface="Arial" panose="020B0604020202020204" pitchFamily="34" charset="0"/>
              </a:rPr>
              <a:t>courses</a:t>
            </a:r>
          </a:p>
          <a:p>
            <a:pPr marL="17145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000" b="1" dirty="0" smtClean="0">
                <a:latin typeface="Arial" panose="020B0604020202020204" pitchFamily="34" charset="0"/>
              </a:rPr>
              <a:t>A more significant </a:t>
            </a:r>
            <a:r>
              <a:rPr lang="en-US" sz="1000" b="1" dirty="0">
                <a:latin typeface="Arial" panose="020B0604020202020204" pitchFamily="34" charset="0"/>
              </a:rPr>
              <a:t>difference in the number of withdrawals from online </a:t>
            </a:r>
            <a:r>
              <a:rPr lang="en-US" sz="1000" b="1" dirty="0" smtClean="0">
                <a:latin typeface="Arial" panose="020B0604020202020204" pitchFamily="34" charset="0"/>
              </a:rPr>
              <a:t>courses  </a:t>
            </a:r>
          </a:p>
          <a:p>
            <a:pPr marL="17145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000" b="1" dirty="0" smtClean="0">
                <a:latin typeface="Arial" panose="020B0604020202020204" pitchFamily="34" charset="0"/>
              </a:rPr>
              <a:t>Completion </a:t>
            </a:r>
            <a:r>
              <a:rPr lang="en-US" sz="1000" b="1" dirty="0">
                <a:latin typeface="Arial" panose="020B0604020202020204" pitchFamily="34" charset="0"/>
              </a:rPr>
              <a:t>rates are higher for on-ground courses.</a:t>
            </a:r>
            <a:endParaRPr lang="en-U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5482" y="1160101"/>
            <a:ext cx="5943600" cy="7402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171450" marR="0" indent="-171450" fontAlgn="b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000" b="1" dirty="0">
                <a:latin typeface="+mn-lt"/>
              </a:rPr>
              <a:t>72% (917) of the enrollments on-ground and 28% enrollments (354) were online</a:t>
            </a:r>
            <a:endParaRPr lang="en-US" sz="1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 fontAlgn="b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000" b="1" dirty="0">
                <a:latin typeface="+mn-lt"/>
              </a:rPr>
              <a:t>A total of 43 courses examined</a:t>
            </a:r>
            <a:endParaRPr lang="en-US" sz="1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000" b="1" dirty="0">
                <a:latin typeface="+mn-lt"/>
              </a:rPr>
              <a:t>29 sections on-ground 14 sections online </a:t>
            </a:r>
            <a:endParaRPr lang="en-US" sz="1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b="1" dirty="0">
                <a:latin typeface="+mn-lt"/>
              </a:rPr>
              <a:t>Total number of enrollments in all courses 1,271 students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659503"/>
              </p:ext>
            </p:extLst>
          </p:nvPr>
        </p:nvGraphicFramePr>
        <p:xfrm>
          <a:off x="1101811" y="2001795"/>
          <a:ext cx="5715000" cy="3598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6832"/>
                <a:gridCol w="1496895"/>
                <a:gridCol w="1261273"/>
              </a:tblGrid>
              <a:tr h="284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effectLst/>
                        </a:rPr>
                        <a:t>Fall 2014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>
                          <a:effectLst/>
                        </a:rPr>
                        <a:t>Average Grade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effectLst/>
                        </a:rPr>
                        <a:t>Selected Courses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effectLst/>
                        </a:rPr>
                        <a:t>Online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effectLst/>
                        </a:rPr>
                        <a:t>On-ground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effectLst/>
                        </a:rPr>
                        <a:t>100 &amp; 200 Level Courses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effectLst/>
                        </a:rPr>
                        <a:t>C+ (2.68)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 dirty="0">
                          <a:effectLst/>
                        </a:rPr>
                        <a:t>B- (2.78)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baseline="0">
                          <a:effectLst/>
                        </a:rPr>
                        <a:t>[N = 194]</a:t>
                      </a:r>
                      <a:endParaRPr lang="en-US" sz="1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baseline="0" dirty="0">
                          <a:effectLst/>
                        </a:rPr>
                        <a:t>[N = 585]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effectLst/>
                        </a:rPr>
                        <a:t>300 &amp; 400 Level Courses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effectLst/>
                        </a:rPr>
                        <a:t>B (3.07)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effectLst/>
                        </a:rPr>
                        <a:t>B (3.15)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baseline="0">
                          <a:effectLst/>
                        </a:rPr>
                        <a:t>[N = 68]</a:t>
                      </a:r>
                      <a:endParaRPr lang="en-US" sz="1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baseline="0" dirty="0">
                          <a:effectLst/>
                        </a:rPr>
                        <a:t>[N = 166]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baseline="0" dirty="0">
                          <a:effectLst/>
                        </a:rPr>
                        <a:t>p &lt; 0.129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Fall 2014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 smtClean="0">
                          <a:effectLst/>
                        </a:rPr>
                        <a:t>Completion </a:t>
                      </a:r>
                      <a:r>
                        <a:rPr lang="en-US" sz="1200" b="1" i="0" u="none" strike="noStrike" baseline="0" dirty="0">
                          <a:effectLst/>
                        </a:rPr>
                        <a:t>Rates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Selected Courses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>
                          <a:effectLst/>
                        </a:rPr>
                        <a:t>Online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effectLst/>
                        </a:rPr>
                        <a:t>On-ground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effectLst/>
                        </a:rPr>
                        <a:t>100 &amp; 200 Level Courses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effectLst/>
                        </a:rPr>
                        <a:t>71.2%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 dirty="0">
                          <a:effectLst/>
                        </a:rPr>
                        <a:t>80.2%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baseline="0">
                          <a:effectLst/>
                        </a:rPr>
                        <a:t>[N = 267]</a:t>
                      </a:r>
                      <a:endParaRPr lang="en-US" sz="1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baseline="0" dirty="0">
                          <a:effectLst/>
                        </a:rPr>
                        <a:t>[N = 721]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effectLst/>
                        </a:rPr>
                        <a:t>300 &amp; 400 Level Courses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effectLst/>
                        </a:rPr>
                        <a:t>81.6%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 dirty="0">
                          <a:effectLst/>
                        </a:rPr>
                        <a:t>88.5%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baseline="0">
                          <a:effectLst/>
                        </a:rPr>
                        <a:t>[N = 76]</a:t>
                      </a:r>
                      <a:endParaRPr lang="en-US" sz="1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baseline="0" dirty="0">
                          <a:effectLst/>
                        </a:rPr>
                        <a:t>[N = 174]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baseline="0" dirty="0">
                          <a:effectLst/>
                        </a:rPr>
                        <a:t>p &lt; 0.0012</a:t>
                      </a:r>
                      <a:endParaRPr lang="en-US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12429" y="2561917"/>
            <a:ext cx="1714500" cy="189282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900" b="1" dirty="0"/>
              <a:t>Courses </a:t>
            </a:r>
            <a:r>
              <a:rPr lang="en-US" sz="900" b="1" dirty="0" smtClean="0"/>
              <a:t>with both </a:t>
            </a:r>
            <a:r>
              <a:rPr lang="en-US" sz="900" b="1" dirty="0"/>
              <a:t>online and on-ground </a:t>
            </a:r>
            <a:r>
              <a:rPr lang="en-US" sz="900" b="1" dirty="0" smtClean="0"/>
              <a:t>sections</a:t>
            </a:r>
          </a:p>
          <a:p>
            <a:r>
              <a:rPr lang="en-US" sz="900" dirty="0" smtClean="0"/>
              <a:t>  </a:t>
            </a:r>
            <a:endParaRPr lang="en-US" sz="900" dirty="0"/>
          </a:p>
          <a:p>
            <a:r>
              <a:rPr lang="en-US" sz="900" b="1" dirty="0"/>
              <a:t>SPAN 101 </a:t>
            </a:r>
          </a:p>
          <a:p>
            <a:r>
              <a:rPr lang="en-US" sz="900" b="1" dirty="0"/>
              <a:t>SPAN102</a:t>
            </a:r>
          </a:p>
          <a:p>
            <a:r>
              <a:rPr lang="en-US" sz="900" b="1" dirty="0"/>
              <a:t>ENVSTY 101 </a:t>
            </a:r>
          </a:p>
          <a:p>
            <a:r>
              <a:rPr lang="en-US" sz="900" b="1" dirty="0"/>
              <a:t>WOST 100 </a:t>
            </a:r>
          </a:p>
          <a:p>
            <a:r>
              <a:rPr lang="en-US" sz="900" b="1" dirty="0"/>
              <a:t>LATIN 101 </a:t>
            </a:r>
          </a:p>
          <a:p>
            <a:r>
              <a:rPr lang="en-US" sz="900" b="1" dirty="0"/>
              <a:t>COMSTU 105 </a:t>
            </a:r>
          </a:p>
          <a:p>
            <a:r>
              <a:rPr lang="en-US" sz="900" b="1" dirty="0"/>
              <a:t>ANTH 272 </a:t>
            </a:r>
          </a:p>
          <a:p>
            <a:r>
              <a:rPr lang="en-US" sz="900" b="1" dirty="0"/>
              <a:t>NURSING 314 </a:t>
            </a:r>
          </a:p>
          <a:p>
            <a:r>
              <a:rPr lang="en-US" sz="900" b="1" dirty="0"/>
              <a:t>SOCIOL 382 </a:t>
            </a:r>
          </a:p>
          <a:p>
            <a:r>
              <a:rPr lang="en-US" sz="900" b="1" dirty="0"/>
              <a:t>ECHD 440 </a:t>
            </a:r>
          </a:p>
        </p:txBody>
      </p:sp>
    </p:spTree>
    <p:extLst>
      <p:ext uri="{BB962C8B-B14F-4D97-AF65-F5344CB8AC3E}">
        <p14:creationId xmlns:p14="http://schemas.microsoft.com/office/powerpoint/2010/main" val="340345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Tracking Performance - One Model</a:t>
            </a: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52500"/>
            <a:ext cx="7162800" cy="5181600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600" dirty="0" smtClean="0"/>
              <a:t>Learning Analytics … the measurement, collection, analysis and reporting of data about learners and their contexts for purposes of understanding and optimizing learning and the environment in which it occurs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dirty="0" smtClean="0"/>
              <a:t>Tracking performance in understanding student </a:t>
            </a:r>
            <a:r>
              <a:rPr lang="en-US" sz="1600" dirty="0"/>
              <a:t>persistence, learning, and </a:t>
            </a:r>
            <a:r>
              <a:rPr lang="en-US" sz="1600" dirty="0" smtClean="0"/>
              <a:t>success</a:t>
            </a:r>
            <a:r>
              <a:rPr lang="en-US" sz="1600" dirty="0"/>
              <a:t> 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Blackboard </a:t>
            </a:r>
            <a:r>
              <a:rPr lang="en-US" sz="1600" b="1" dirty="0"/>
              <a:t>Analytics™ </a:t>
            </a:r>
            <a:r>
              <a:rPr lang="en-US" sz="1600" b="1" dirty="0" smtClean="0"/>
              <a:t>Model</a:t>
            </a:r>
          </a:p>
          <a:p>
            <a:pPr marL="0" indent="0">
              <a:buNone/>
            </a:pPr>
            <a:r>
              <a:rPr lang="en-US" sz="1600" dirty="0" smtClean="0"/>
              <a:t>A tool </a:t>
            </a:r>
            <a:r>
              <a:rPr lang="en-US" sz="1600" dirty="0"/>
              <a:t>that tracks the performance of </a:t>
            </a:r>
            <a:r>
              <a:rPr lang="en-US" sz="1600" dirty="0" smtClean="0"/>
              <a:t>students, geared </a:t>
            </a:r>
            <a:r>
              <a:rPr lang="en-US" sz="1600" dirty="0"/>
              <a:t>to improving student retention and optimizing student success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6" name="Picture 8" descr="teching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2487757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3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Data Analytics and its Potential to Increase Retention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27" y="1747034"/>
            <a:ext cx="7162800" cy="45013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500" dirty="0" smtClean="0"/>
              <a:t>Compare on the course-level </a:t>
            </a:r>
            <a:r>
              <a:rPr lang="en-US" sz="1500" b="1" dirty="0" smtClean="0"/>
              <a:t>HOW MUCH TIME </a:t>
            </a:r>
            <a:r>
              <a:rPr lang="en-US" sz="1500" dirty="0" smtClean="0"/>
              <a:t>students are spending online to identify areas where they might be struggling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 smtClean="0"/>
              <a:t>Study </a:t>
            </a:r>
            <a:r>
              <a:rPr lang="en-US" sz="1500" b="1" dirty="0" smtClean="0"/>
              <a:t>PATTERNS OF STUDENT ENGAGEMENT </a:t>
            </a:r>
            <a:r>
              <a:rPr lang="en-US" sz="1500" dirty="0" smtClean="0"/>
              <a:t>and success and look for signs of students not engaging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500" b="1" dirty="0" smtClean="0"/>
              <a:t>SHARE WITH STUDENTS </a:t>
            </a:r>
            <a:r>
              <a:rPr lang="en-US" sz="1500" dirty="0" smtClean="0"/>
              <a:t>so they can track their own learning performance</a:t>
            </a:r>
          </a:p>
          <a:p>
            <a:pPr marL="0" indent="0">
              <a:buNone/>
            </a:pPr>
            <a:r>
              <a:rPr lang="en-US" sz="15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 smtClean="0"/>
              <a:t>Track student </a:t>
            </a:r>
            <a:r>
              <a:rPr lang="en-US" sz="1500" b="1" dirty="0" smtClean="0"/>
              <a:t>ACADEMIC PERFORMANCE</a:t>
            </a:r>
            <a:r>
              <a:rPr lang="en-US" sz="1500" dirty="0" smtClean="0"/>
              <a:t> and identify </a:t>
            </a:r>
            <a:r>
              <a:rPr lang="en-US" sz="1500" b="1" dirty="0" smtClean="0"/>
              <a:t>AT-RISK STUDENTS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 smtClean="0"/>
              <a:t>Look for </a:t>
            </a:r>
            <a:r>
              <a:rPr lang="en-US" sz="1500" b="1" dirty="0" smtClean="0"/>
              <a:t>PATTERNS</a:t>
            </a:r>
            <a:r>
              <a:rPr lang="en-US" sz="1500" dirty="0" smtClean="0"/>
              <a:t> to explain why students drop out and develop interventions that address these obstacles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 smtClean="0"/>
              <a:t>Evaluate the </a:t>
            </a:r>
            <a:r>
              <a:rPr lang="en-US" sz="1500" b="1" dirty="0" smtClean="0"/>
              <a:t>EFFECTIVENESS OF RETENTION PROGRAMS </a:t>
            </a:r>
            <a:r>
              <a:rPr lang="en-US" sz="1500" dirty="0" smtClean="0"/>
              <a:t>and adjust programs based on the findings  </a:t>
            </a:r>
            <a:endParaRPr lang="en-US" sz="15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" y="83820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87355" y="1137435"/>
            <a:ext cx="3048000" cy="40011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Using analytics to 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1418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57&quot;&gt;&lt;property id=&quot;20148&quot; value=&quot;5&quot;/&gt;&lt;property id=&quot;20300&quot; value=&quot;Slide 1&quot;/&gt;&lt;property id=&quot;20307&quot; value=&quot;308&quot;/&gt;&lt;/object&gt;&lt;object type=&quot;3&quot; unique_id=&quot;10058&quot;&gt;&lt;property id=&quot;20148&quot; value=&quot;5&quot;/&gt;&lt;property id=&quot;20300&quot; value=&quot;Slide 2 - &amp;quot;Center for Innovation and Excellence in eLearning (CIEE) Overview&amp;quot;&quot;/&gt;&lt;property id=&quot;20307&quot; value=&quot;286&quot;/&gt;&lt;/object&gt;&lt;object type=&quot;3&quot; unique_id=&quot;10060&quot;&gt;&lt;property id=&quot;20148&quot; value=&quot;5&quot;/&gt;&lt;property id=&quot;20300&quot; value=&quot;Slide 4 - &amp;quot;Center for Innovation and Excellence in eLearning (CIEE): OVERVIEW&amp;quot;&quot;/&gt;&lt;property id=&quot;20307&quot; value=&quot;288&quot;/&gt;&lt;/object&gt;&lt;object type=&quot;3&quot; unique_id=&quot;10062&quot;&gt;&lt;property id=&quot;20148&quot; value=&quot;5&quot;/&gt;&lt;property id=&quot;20300&quot; value=&quot;Slide 3 - &amp;quot;Center for Innovation and Excellence in eLearning (CIEE) -- PURPOSE&amp;quot;&quot;/&gt;&lt;property id=&quot;20307&quot; value=&quot;290&quot;/&gt;&lt;/object&gt;&lt;object type=&quot;3&quot; unique_id=&quot;10073&quot;&gt;&lt;property id=&quot;20148&quot; value=&quot;5&quot;/&gt;&lt;property id=&quot;20300&quot; value=&quot;Slide 5 - &amp;quot;CIEE Initiatives&amp;quot;&quot;/&gt;&lt;property id=&quot;20307&quot; value=&quot;304&quot;/&gt;&lt;/object&gt;&lt;object type=&quot;3&quot; unique_id=&quot;10082&quot;&gt;&lt;property id=&quot;20148&quot; value=&quot;5&quot;/&gt;&lt;property id=&quot;20300&quot; value=&quot;Slide 6&quot;/&gt;&lt;property id=&quot;20307&quot; value=&quot;309&quot;/&gt;&lt;/object&gt;&lt;/object&gt;&lt;/object&gt;&lt;/database&gt;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5A8B"/>
      </a:dk1>
      <a:lt1>
        <a:srgbClr val="FFFFFF"/>
      </a:lt1>
      <a:dk2>
        <a:srgbClr val="A0CFEB"/>
      </a:dk2>
      <a:lt2>
        <a:srgbClr val="A79E70"/>
      </a:lt2>
      <a:accent1>
        <a:srgbClr val="D47600"/>
      </a:accent1>
      <a:accent2>
        <a:srgbClr val="988F86"/>
      </a:accent2>
      <a:accent3>
        <a:srgbClr val="C59217"/>
      </a:accent3>
      <a:accent4>
        <a:srgbClr val="A33F1F"/>
      </a:accent4>
      <a:accent5>
        <a:srgbClr val="CDE4F3"/>
      </a:accent5>
      <a:accent6>
        <a:srgbClr val="B28414"/>
      </a:accent6>
      <a:hlink>
        <a:srgbClr val="D47600"/>
      </a:hlink>
      <a:folHlink>
        <a:srgbClr val="A33F1F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FFFF"/>
        </a:dk1>
        <a:lt1>
          <a:srgbClr val="FFFFFF"/>
        </a:lt1>
        <a:dk2>
          <a:srgbClr val="FFFFFF"/>
        </a:dk2>
        <a:lt2>
          <a:srgbClr val="005A8B"/>
        </a:lt2>
        <a:accent1>
          <a:srgbClr val="A0CFEB"/>
        </a:accent1>
        <a:accent2>
          <a:srgbClr val="C59217"/>
        </a:accent2>
        <a:accent3>
          <a:srgbClr val="FFFFFF"/>
        </a:accent3>
        <a:accent4>
          <a:srgbClr val="DADADA"/>
        </a:accent4>
        <a:accent5>
          <a:srgbClr val="CDE4F3"/>
        </a:accent5>
        <a:accent6>
          <a:srgbClr val="B28414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3117</TotalTime>
  <Words>720</Words>
  <Application>Microsoft Office PowerPoint</Application>
  <PresentationFormat>On-screen Show (4:3)</PresentationFormat>
  <Paragraphs>199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Bold</vt:lpstr>
      <vt:lpstr>Calibri</vt:lpstr>
      <vt:lpstr>Lucida Grande</vt:lpstr>
      <vt:lpstr>Times New Roman</vt:lpstr>
      <vt:lpstr>Wingdings</vt:lpstr>
      <vt:lpstr>ヒラギノ角ゴ Pro W3</vt:lpstr>
      <vt:lpstr>Blank Presentation</vt:lpstr>
      <vt:lpstr>130th NEASC Annual Meeting  and Conference  December 9-11 2015  </vt:lpstr>
      <vt:lpstr>Overview</vt:lpstr>
      <vt:lpstr>The Challenge of Online Learner Retention </vt:lpstr>
      <vt:lpstr>Some of the Research</vt:lpstr>
      <vt:lpstr>A  Multivariate Approach An organizational culture of retention</vt:lpstr>
      <vt:lpstr>Data Driven Strategies for Online Student Retention </vt:lpstr>
      <vt:lpstr>UMB Online vs On-Ground Retention Pilot Study  An initial first step in identifying variations</vt:lpstr>
      <vt:lpstr>Tracking Performance - One Model   </vt:lpstr>
      <vt:lpstr>Data Analytics and its Potential to Increase Retention </vt:lpstr>
      <vt:lpstr>PowerPoint Presentation</vt:lpstr>
      <vt:lpstr>Activity and Grade Matrix – A Report for Faculty  Pictorial representation (Heat Map) of  ‘Interactions’ and ‘Grade’ data four matrix indicators  Inactive &amp; Higher Grades, Active &amp; Higher Grades, Inactive &amp; Lower Grades, Active &amp; Lower Grades   </vt:lpstr>
      <vt:lpstr>Business Intelligence Report – At Risk Students  Grades are shown based on Instruction type – Hybrid, In-Person and Online   Drill down on each of the elements to see a list of students that make up the data represented </vt:lpstr>
      <vt:lpstr>Business Intelligence – Dashboard – Higher Level  Course activity comparisons by average interactions </vt:lpstr>
      <vt:lpstr>Course Metrics by Department   Activity, interactions, time, submissions </vt:lpstr>
      <vt:lpstr>Login Exception Report  Students who have not logged in since a certain date and time Blackboard offers a service called “Student Services” where Bb will make the calls to students  </vt:lpstr>
      <vt:lpstr>Student At-a-Glance Report - Useful for an Advisor   Grade may be low in one course …. or multiple courses – looking for patterns  </vt:lpstr>
      <vt:lpstr>Grades Across All Courses   Scores compared against the class average - red and green arrows show student performance compared to class average </vt:lpstr>
      <vt:lpstr>Advisor Report    Status report for all advisees</vt:lpstr>
      <vt:lpstr>Raw Data Collected for Decision-Making    For students at risk - for advisor - faculty - tutor </vt:lpstr>
      <vt:lpstr> Implications -- Toward a Retention Culture    </vt:lpstr>
      <vt:lpstr>Recommended Reading</vt:lpstr>
    </vt:vector>
  </TitlesOfParts>
  <Company>CMN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CMN</dc:creator>
  <cp:lastModifiedBy>Philip DiSalvio</cp:lastModifiedBy>
  <cp:revision>344</cp:revision>
  <cp:lastPrinted>2015-12-08T17:55:12Z</cp:lastPrinted>
  <dcterms:created xsi:type="dcterms:W3CDTF">2009-04-07T15:06:50Z</dcterms:created>
  <dcterms:modified xsi:type="dcterms:W3CDTF">2015-12-08T18:15:41Z</dcterms:modified>
</cp:coreProperties>
</file>