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3" r:id="rId7"/>
    <p:sldId id="258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6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575D-306C-4972-A776-80823388AD2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D009C-0192-4DD1-9217-F27ED2DB5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D009C-0192-4DD1-9217-F27ED2DB56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D009C-0192-4DD1-9217-F27ED2DB56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3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D009C-0192-4DD1-9217-F27ED2DB56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9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D009C-0192-4DD1-9217-F27ED2DB56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5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8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8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1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5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A449-8719-412D-8835-A0FFD652EC3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973A-E188-4C99-8D83-37B028A4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8153400" cy="51054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International Initiatives and Student Success: 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What is Working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John Lucas, Provost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School for International Training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bg2"/>
                </a:solidFill>
              </a:rPr>
              <a:t>NEASC Annual Conference</a:t>
            </a:r>
            <a:br>
              <a:rPr lang="en-US" sz="2000" b="1" dirty="0" smtClean="0">
                <a:solidFill>
                  <a:schemeClr val="bg2"/>
                </a:solidFill>
              </a:rPr>
            </a:br>
            <a:r>
              <a:rPr lang="en-US" sz="2000" b="1" dirty="0">
                <a:solidFill>
                  <a:schemeClr val="bg2"/>
                </a:solidFill>
              </a:rPr>
              <a:t>A</a:t>
            </a:r>
            <a:r>
              <a:rPr lang="en-US" sz="2000" b="1" dirty="0" smtClean="0">
                <a:solidFill>
                  <a:schemeClr val="bg2"/>
                </a:solidFill>
              </a:rPr>
              <a:t>ccreditation</a:t>
            </a:r>
            <a:r>
              <a:rPr lang="en-US" sz="2000" b="1" dirty="0">
                <a:solidFill>
                  <a:schemeClr val="bg2"/>
                </a:solidFill>
              </a:rPr>
              <a:t>: Innovation &amp; Accountability</a:t>
            </a: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>Location:  Boston Marriott Copley Place Hotel, Boston, MA</a:t>
            </a: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>A Step by Step Guide</a:t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dirty="0">
                <a:solidFill>
                  <a:schemeClr val="bg2"/>
                </a:solidFill>
              </a:rPr>
              <a:t>Affordable for Latino Students: </a:t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>A Step by Step Guide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Gill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WHY STUDY ABROAD MATTERS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smtClean="0">
                <a:solidFill>
                  <a:srgbClr val="FFFFFF"/>
                </a:solidFill>
              </a:rPr>
              <a:t>University of California San Diego</a:t>
            </a:r>
          </a:p>
          <a:p>
            <a:pPr lvl="1"/>
            <a:r>
              <a:rPr lang="en-US" sz="6200" dirty="0" smtClean="0">
                <a:solidFill>
                  <a:srgbClr val="FFFFFF"/>
                </a:solidFill>
              </a:rPr>
              <a:t>92% study abroad students graduated on time</a:t>
            </a:r>
          </a:p>
          <a:p>
            <a:pPr lvl="1"/>
            <a:r>
              <a:rPr lang="en-US" sz="6200" dirty="0" smtClean="0">
                <a:solidFill>
                  <a:srgbClr val="FFFFFF"/>
                </a:solidFill>
              </a:rPr>
              <a:t>78% non participants graduated on time</a:t>
            </a:r>
          </a:p>
          <a:p>
            <a:pPr lvl="1"/>
            <a:r>
              <a:rPr lang="en-US" sz="6200" dirty="0" smtClean="0">
                <a:solidFill>
                  <a:srgbClr val="FFFFFF"/>
                </a:solidFill>
              </a:rPr>
              <a:t>Improved retention rates</a:t>
            </a:r>
          </a:p>
          <a:p>
            <a:pPr marL="457200" lvl="1" indent="0">
              <a:buNone/>
            </a:pPr>
            <a:endParaRPr lang="en-US" sz="7000" dirty="0" smtClean="0">
              <a:solidFill>
                <a:srgbClr val="FFFFFF"/>
              </a:solidFill>
            </a:endParaRPr>
          </a:p>
          <a:p>
            <a:r>
              <a:rPr lang="en-US" sz="8600" dirty="0" smtClean="0">
                <a:solidFill>
                  <a:srgbClr val="FFFFFF"/>
                </a:solidFill>
              </a:rPr>
              <a:t>University of </a:t>
            </a:r>
            <a:r>
              <a:rPr lang="en-US" sz="8600" dirty="0" smtClean="0">
                <a:solidFill>
                  <a:srgbClr val="FFFFFF"/>
                </a:solidFill>
              </a:rPr>
              <a:t>Georgia. www.glossari.uga.edu</a:t>
            </a:r>
            <a:endParaRPr lang="en-US" sz="8600" dirty="0" smtClean="0">
              <a:solidFill>
                <a:srgbClr val="FFFFFF"/>
              </a:solidFill>
            </a:endParaRPr>
          </a:p>
          <a:p>
            <a:pPr lvl="1"/>
            <a:r>
              <a:rPr lang="en-US" sz="6200" dirty="0" smtClean="0">
                <a:solidFill>
                  <a:srgbClr val="FFFFFF"/>
                </a:solidFill>
              </a:rPr>
              <a:t>Degree attainment for study abroad students 18% higher</a:t>
            </a:r>
          </a:p>
          <a:p>
            <a:pPr lvl="1"/>
            <a:r>
              <a:rPr lang="en-US" sz="6200" dirty="0" smtClean="0">
                <a:solidFill>
                  <a:srgbClr val="FFFFFF"/>
                </a:solidFill>
              </a:rPr>
              <a:t>Degree attainment for students of color who study abroad 22% higher</a:t>
            </a:r>
          </a:p>
          <a:p>
            <a:endParaRPr lang="en-US" sz="5900" dirty="0" smtClean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International e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1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bg1"/>
                </a:solidFill>
              </a:rPr>
              <a:t>How Study Abroad Improves Graduate and Retention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HIGH IMPACT PRACTICES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924800" cy="40687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Learning communities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Collaborative assignments and projects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Undergraduate research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Global learning including languages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Community-based learning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err="1" smtClean="0">
                <a:solidFill>
                  <a:schemeClr val="bg1"/>
                </a:solidFill>
              </a:rPr>
              <a:t>Kuh</a:t>
            </a:r>
            <a:r>
              <a:rPr lang="en-US" sz="1400" dirty="0" smtClean="0">
                <a:solidFill>
                  <a:schemeClr val="bg1"/>
                </a:solidFill>
              </a:rPr>
              <a:t>, George.  </a:t>
            </a:r>
            <a:r>
              <a:rPr lang="en-US" sz="1400" dirty="0">
                <a:solidFill>
                  <a:schemeClr val="bg1"/>
                </a:solidFill>
              </a:rPr>
              <a:t>H</a:t>
            </a:r>
            <a:r>
              <a:rPr lang="en-US" sz="1400" dirty="0" smtClean="0">
                <a:solidFill>
                  <a:schemeClr val="bg1"/>
                </a:solidFill>
              </a:rPr>
              <a:t>igh-Impact Educational Practices. </a:t>
            </a:r>
            <a:r>
              <a:rPr lang="en-US" sz="1400" u="sng" dirty="0" smtClean="0">
                <a:solidFill>
                  <a:schemeClr val="bg1"/>
                </a:solidFill>
              </a:rPr>
              <a:t>aacu.org</a:t>
            </a:r>
            <a:endParaRPr lang="en-US" sz="1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CAREERS/LONG TERM IMPACT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solidFill>
                  <a:schemeClr val="bg1"/>
                </a:solidFill>
              </a:rPr>
              <a:t>72% experience influenced career choice to some or large extent</a:t>
            </a:r>
          </a:p>
          <a:p>
            <a:r>
              <a:rPr lang="en-US" sz="11200" dirty="0" smtClean="0">
                <a:solidFill>
                  <a:schemeClr val="bg1"/>
                </a:solidFill>
              </a:rPr>
              <a:t>81% experience helped gain a sense of social responsibility or interest in social issues that influenced career choice</a:t>
            </a:r>
            <a:r>
              <a:rPr lang="en-US" sz="11200" dirty="0" smtClean="0"/>
              <a:t> </a:t>
            </a:r>
          </a:p>
          <a:p>
            <a:r>
              <a:rPr lang="en-US" sz="11200" dirty="0" smtClean="0">
                <a:solidFill>
                  <a:schemeClr val="bg1"/>
                </a:solidFill>
              </a:rPr>
              <a:t>72% experience helpful in job interview</a:t>
            </a:r>
            <a:endParaRPr lang="en-US" sz="11200" dirty="0" smtClean="0"/>
          </a:p>
          <a:p>
            <a:r>
              <a:rPr lang="en-US" sz="11200" dirty="0" smtClean="0">
                <a:solidFill>
                  <a:schemeClr val="bg1"/>
                </a:solidFill>
              </a:rPr>
              <a:t>99% of health program alumni pursued or achieved advanced degree</a:t>
            </a:r>
          </a:p>
          <a:p>
            <a:endParaRPr lang="en-US" sz="1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600" dirty="0" smtClean="0">
                <a:solidFill>
                  <a:schemeClr val="bg1"/>
                </a:solidFill>
              </a:rPr>
              <a:t>          Marianne </a:t>
            </a:r>
            <a:r>
              <a:rPr lang="en-US" sz="5600" dirty="0" err="1" smtClean="0">
                <a:solidFill>
                  <a:schemeClr val="bg1"/>
                </a:solidFill>
              </a:rPr>
              <a:t>McGarrity</a:t>
            </a:r>
            <a:r>
              <a:rPr lang="en-US" sz="5600" dirty="0" smtClean="0">
                <a:solidFill>
                  <a:schemeClr val="bg1"/>
                </a:solidFill>
              </a:rPr>
              <a:t>, </a:t>
            </a:r>
            <a:r>
              <a:rPr lang="en-US" sz="5600" b="1" u="sng" dirty="0"/>
              <a:t> </a:t>
            </a:r>
            <a:r>
              <a:rPr lang="en-US" sz="5600" u="sng" dirty="0" smtClean="0">
                <a:solidFill>
                  <a:schemeClr val="bg1"/>
                </a:solidFill>
              </a:rPr>
              <a:t>SIT Study Abroad Long-term Impacts and Outcomes Research Project,</a:t>
            </a:r>
            <a:r>
              <a:rPr lang="en-US" sz="5600" dirty="0" smtClean="0">
                <a:solidFill>
                  <a:schemeClr val="bg1"/>
                </a:solidFill>
              </a:rPr>
              <a:t> 2014.</a:t>
            </a:r>
            <a:r>
              <a:rPr lang="en-US" sz="5600" b="1" u="sng" dirty="0" smtClean="0"/>
              <a:t>IT</a:t>
            </a:r>
            <a:r>
              <a:rPr lang="en-US" sz="1400" b="1" dirty="0" smtClean="0"/>
              <a:t> </a:t>
            </a:r>
            <a:r>
              <a:rPr lang="en-US" sz="200" b="1" dirty="0"/>
              <a:t>SIT Study Abroad </a:t>
            </a:r>
            <a:r>
              <a:rPr lang="en-US" sz="200" b="1" dirty="0" smtClean="0"/>
              <a:t>g-Term </a:t>
            </a:r>
            <a:r>
              <a:rPr lang="en-US" sz="200" b="1" dirty="0"/>
              <a:t>Impacts and Outcomes Research Project</a:t>
            </a:r>
          </a:p>
          <a:p>
            <a:pPr marL="0" indent="0">
              <a:buNone/>
            </a:pPr>
            <a:r>
              <a:rPr lang="en-US" sz="1400" b="1" dirty="0" smtClean="0"/>
              <a:t>Study </a:t>
            </a:r>
            <a:r>
              <a:rPr lang="en-US" sz="1400" b="1" dirty="0"/>
              <a:t>Abroad Long-Term Impacts and Outcomes Research Project</a:t>
            </a:r>
          </a:p>
          <a:p>
            <a:pPr marL="0" indent="0">
              <a:buNone/>
            </a:pPr>
            <a:endParaRPr lang="en-US" sz="5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   </a:t>
            </a:r>
            <a:r>
              <a:rPr lang="en-US" sz="11200" dirty="0" smtClean="0"/>
              <a:t>1982-2011</a:t>
            </a:r>
            <a:r>
              <a:rPr lang="en-US" dirty="0" smtClean="0"/>
              <a:t>, 2107 responses, 13% response rate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16K alumni from 1982-2011, 2107 responses, 13% response </a:t>
            </a:r>
            <a:r>
              <a:rPr lang="en-US" dirty="0" smtClean="0"/>
              <a:t>rate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1000" dirty="0" smtClean="0">
                <a:solidFill>
                  <a:schemeClr val="bg1"/>
                </a:solidFill>
              </a:rPr>
              <a:t>CITE MARIANNE SIT ALUMNI SURVEY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Higher graduation rates for study abroad participants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Higher retention rates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Glossari</a:t>
            </a:r>
            <a:r>
              <a:rPr lang="en-US" dirty="0" smtClean="0">
                <a:solidFill>
                  <a:schemeClr val="bg1"/>
                </a:solidFill>
              </a:rPr>
              <a:t> found higher rates of concrete global knowledge for study abroad participants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SIT development of a standardized rubric for independent study projects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AACU Rubrics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9910"/>
      </p:ext>
    </p:extLst>
  </p:cSld>
  <p:clrMapOvr>
    <a:masterClrMapping/>
  </p:clrMapOvr>
</p:sld>
</file>

<file path=ppt/theme/theme1.xml><?xml version="1.0" encoding="utf-8"?>
<a:theme xmlns:a="http://schemas.openxmlformats.org/drawingml/2006/main" name="SGI_white_plain_R10-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SA_R12_black" id="{EE5A7360-37E4-4E15-BB95-685200866CAA}" vid="{A97E06CA-73C4-47F9-8524-952172C954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opic xmlns="efbfa8b1-a0f3-4b7d-ac2f-260947067912">PowerPoint Templates</Topic>
    <Description0 xmlns="efbfa8b1-a0f3-4b7d-ac2f-260947067912" xsi:nil="true"/>
    <Brand xmlns="efbfa8b1-a0f3-4b7d-ac2f-260947067912">SIT Study Abroad</Bran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403AF743982EB744919EF4918A5D168C00391B74B622EE494386B9842FB4C1714F" ma:contentTypeVersion="3" ma:contentTypeDescription="" ma:contentTypeScope="" ma:versionID="089029a3e512e4e84dbe09a2c1e9a402">
  <xsd:schema xmlns:xsd="http://www.w3.org/2001/XMLSchema" xmlns:xs="http://www.w3.org/2001/XMLSchema" xmlns:p="http://schemas.microsoft.com/office/2006/metadata/properties" xmlns:ns2="efbfa8b1-a0f3-4b7d-ac2f-260947067912" targetNamespace="http://schemas.microsoft.com/office/2006/metadata/properties" ma:root="true" ma:fieldsID="1eccbd6ac9e3b49c6382305ec48cd70e" ns2:_="">
    <xsd:import namespace="efbfa8b1-a0f3-4b7d-ac2f-260947067912"/>
    <xsd:element name="properties">
      <xsd:complexType>
        <xsd:sequence>
          <xsd:element name="documentManagement">
            <xsd:complexType>
              <xsd:all>
                <xsd:element ref="ns2:Brand" minOccurs="0"/>
                <xsd:element ref="ns2:Topic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fa8b1-a0f3-4b7d-ac2f-260947067912" elementFormDefault="qualified">
    <xsd:import namespace="http://schemas.microsoft.com/office/2006/documentManagement/types"/>
    <xsd:import namespace="http://schemas.microsoft.com/office/infopath/2007/PartnerControls"/>
    <xsd:element name="Brand" ma:index="8" nillable="true" ma:displayName="Brand" ma:default="The Experiment" ma:format="Dropdown" ma:internalName="Brand">
      <xsd:simpleType>
        <xsd:restriction base="dms:Choice">
          <xsd:enumeration value="Advancement"/>
          <xsd:enumeration value="The Experiment"/>
          <xsd:enumeration value="SIT Study Abroad"/>
          <xsd:enumeration value="SIT Graduate Institute"/>
          <xsd:enumeration value="SIT Combination"/>
          <xsd:enumeration value="World Learning"/>
          <xsd:enumeration value="World Learning w/ EIL and SIT brands"/>
        </xsd:restriction>
      </xsd:simpleType>
    </xsd:element>
    <xsd:element name="Topic" ma:index="9" nillable="true" ma:displayName="Topic" ma:default="Advancement" ma:format="Dropdown" ma:internalName="Topic">
      <xsd:simpleType>
        <xsd:restriction base="dms:Choice">
          <xsd:enumeration value="Advancement"/>
          <xsd:enumeration value="Brand Guidelines"/>
          <xsd:enumeration value="Business Card Info"/>
          <xsd:enumeration value="eLetterhead/Fax Covers"/>
          <xsd:enumeration value="Logos"/>
          <xsd:enumeration value="PowerPoint Templates"/>
          <xsd:enumeration value="Shared"/>
        </xsd:restriction>
      </xsd:simpleType>
    </xsd:element>
    <xsd:element name="Description0" ma:index="10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A8077-AF7E-491B-B8F9-FAD812DA5055}">
  <ds:schemaRefs>
    <ds:schemaRef ds:uri="efbfa8b1-a0f3-4b7d-ac2f-260947067912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EFDCCDD-5C34-4CC9-9994-7038A1D4D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8B64CC-8B5E-42F9-87B4-E4D1CB50A0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bfa8b1-a0f3-4b7d-ac2f-260947067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SSA_R12_black</Template>
  <TotalTime>1295</TotalTime>
  <Words>239</Words>
  <Application>Microsoft Office PowerPoint</Application>
  <PresentationFormat>On-screen Show (4:3)</PresentationFormat>
  <Paragraphs>63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GillSans</vt:lpstr>
      <vt:lpstr>SGI_white_plain_R10-colors</vt:lpstr>
      <vt:lpstr>International Initiatives and Student Success:  What is Working John Lucas, Provost School for International Training  NEASC Annual Conference Accreditation: Innovation &amp; Accountability Location:  Boston Marriott Copley Place Hotel, Boston, MA A Step by Step Guide and Affordable for Latino Students:  A Step by Step Guide </vt:lpstr>
      <vt:lpstr>WHY STUDY ABROAD MATTERS</vt:lpstr>
      <vt:lpstr>How Study Abroad Improves Graduate and Retention HIGH IMPACT PRACTICES</vt:lpstr>
      <vt:lpstr>CAREERS/LONG TERM IMPACT</vt:lpstr>
      <vt:lpstr>Direct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MMakinStudyAbroaccessibleMaking Study Abroad Accessible and    MAKING STUDY ABROAD ACCESSIBLE and AFFORDABLE for             LATINO STUDENTS: a STEP by STEP GUIDELatinoStu  A Step by Step Guide and Affordable for Latino Students:  A Step by Step Guide</dc:title>
  <dc:creator>Laurie Black</dc:creator>
  <cp:lastModifiedBy>John Lucas</cp:lastModifiedBy>
  <cp:revision>44</cp:revision>
  <dcterms:created xsi:type="dcterms:W3CDTF">2015-10-09T17:38:25Z</dcterms:created>
  <dcterms:modified xsi:type="dcterms:W3CDTF">2015-12-09T18:13:27Z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0x010100403AF743982EB744919EF4918A5D168C00391B74B622EE494386B9842FB4C1714F</vt:lpwstr>
  </property>
  <property fmtid="{D5CDD505-2E9C-101B-9397-08002B2CF9AE}" pid="3" name="Order">
    <vt:r8>14000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