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0"/>
  </p:notesMasterIdLst>
  <p:sldIdLst>
    <p:sldId id="278" r:id="rId4"/>
    <p:sldId id="275" r:id="rId5"/>
    <p:sldId id="276" r:id="rId6"/>
    <p:sldId id="277" r:id="rId7"/>
    <p:sldId id="280" r:id="rId8"/>
    <p:sldId id="27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112" d="100"/>
          <a:sy n="112" d="100"/>
        </p:scale>
        <p:origin x="100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AFBFC6-DFD2-4805-AFDC-8FEFAC1D44D5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BD2D4C-D2C8-46A3-B500-A54FCF313802}">
      <dgm:prSet phldrT="[Text]"/>
      <dgm:spPr>
        <a:xfrm>
          <a:off x="2406522" y="1179"/>
          <a:ext cx="1103092" cy="1103092"/>
        </a:xfrm>
        <a:prstGeom prst="ellipse">
          <a:avLst/>
        </a:prstGeom>
        <a:solidFill>
          <a:srgbClr val="0F6FC6">
            <a:hueOff val="0"/>
            <a:satOff val="0"/>
            <a:lumOff val="0"/>
            <a:alphaOff val="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Effective use of Technology to Support Pedagogy</a:t>
          </a:r>
          <a:endParaRPr lang="en-US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gm:t>
    </dgm:pt>
    <dgm:pt modelId="{7D4E1E8B-9A10-401C-97A9-9BFF1C3284A7}" type="parTrans" cxnId="{9B5E21B8-1873-4D13-A25F-855ABF0C9A9D}">
      <dgm:prSet/>
      <dgm:spPr>
        <a:xfrm rot="19105624">
          <a:off x="1910891" y="1130498"/>
          <a:ext cx="725993" cy="58183"/>
        </a:xfrm>
        <a:custGeom>
          <a:avLst/>
          <a:gdLst/>
          <a:ahLst/>
          <a:cxnLst/>
          <a:rect l="0" t="0" r="0" b="0"/>
          <a:pathLst>
            <a:path>
              <a:moveTo>
                <a:pt x="0" y="29091"/>
              </a:moveTo>
              <a:lnTo>
                <a:pt x="725993" y="29091"/>
              </a:lnTo>
            </a:path>
          </a:pathLst>
        </a:custGeom>
        <a:noFill/>
        <a:ln w="11429" cap="flat" cmpd="sng" algn="ctr">
          <a:solidFill>
            <a:srgbClr val="0F6FC6">
              <a:shade val="60000"/>
              <a:hueOff val="0"/>
              <a:satOff val="0"/>
              <a:lumOff val="0"/>
              <a:alphaOff val="0"/>
            </a:srgbClr>
          </a:solidFill>
          <a:prstDash val="sysDash"/>
        </a:ln>
        <a:effectLst/>
      </dgm:spPr>
      <dgm:t>
        <a:bodyPr/>
        <a:lstStyle/>
        <a:p>
          <a:endParaRPr lang="en-US"/>
        </a:p>
      </dgm:t>
    </dgm:pt>
    <dgm:pt modelId="{424BE230-627E-4EC7-9B34-AD98D4927EFC}" type="sibTrans" cxnId="{9B5E21B8-1873-4D13-A25F-855ABF0C9A9D}">
      <dgm:prSet/>
      <dgm:spPr/>
      <dgm:t>
        <a:bodyPr/>
        <a:lstStyle/>
        <a:p>
          <a:endParaRPr lang="en-US"/>
        </a:p>
      </dgm:t>
    </dgm:pt>
    <dgm:pt modelId="{82683DCD-7D0A-40B2-9927-84E7AAF79956}">
      <dgm:prSet phldrT="[Text]" custT="1"/>
      <dgm:spPr>
        <a:xfrm>
          <a:off x="3619923" y="1179"/>
          <a:ext cx="1654638" cy="1103092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US" sz="1200" b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eorgia"/>
              <a:ea typeface="+mn-ea"/>
              <a:cs typeface="+mn-cs"/>
            </a:rPr>
            <a:t>Enhancement of faculty training</a:t>
          </a:r>
          <a:endParaRPr lang="en-US" sz="1200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eorgia"/>
            <a:ea typeface="+mn-ea"/>
            <a:cs typeface="+mn-cs"/>
          </a:endParaRPr>
        </a:p>
      </dgm:t>
    </dgm:pt>
    <dgm:pt modelId="{8EB4E678-5D12-4643-9A3B-743282B19D84}" type="parTrans" cxnId="{FE6F5CDB-26D7-4C68-A0E8-EF2D5254224B}">
      <dgm:prSet/>
      <dgm:spPr/>
      <dgm:t>
        <a:bodyPr/>
        <a:lstStyle/>
        <a:p>
          <a:endParaRPr lang="en-US"/>
        </a:p>
      </dgm:t>
    </dgm:pt>
    <dgm:pt modelId="{4BCD87D1-5349-435A-8660-F913A2AFE571}" type="sibTrans" cxnId="{FE6F5CDB-26D7-4C68-A0E8-EF2D5254224B}">
      <dgm:prSet/>
      <dgm:spPr/>
      <dgm:t>
        <a:bodyPr/>
        <a:lstStyle/>
        <a:p>
          <a:endParaRPr lang="en-US"/>
        </a:p>
      </dgm:t>
    </dgm:pt>
    <dgm:pt modelId="{DB6EAE56-0A51-4ED1-AC40-067F6F5FD588}">
      <dgm:prSet phldrT="[Text]" custT="1"/>
      <dgm:spPr>
        <a:xfrm>
          <a:off x="3619923" y="1179"/>
          <a:ext cx="1654638" cy="1103092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US" sz="1200" b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eorgia"/>
              <a:ea typeface="+mn-ea"/>
              <a:cs typeface="+mn-cs"/>
            </a:rPr>
            <a:t>Student orientation and remediation</a:t>
          </a:r>
          <a:endParaRPr lang="en-US" sz="1200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eorgia"/>
            <a:ea typeface="+mn-ea"/>
            <a:cs typeface="+mn-cs"/>
          </a:endParaRPr>
        </a:p>
      </dgm:t>
    </dgm:pt>
    <dgm:pt modelId="{FE495C0D-C1A8-455C-9596-E29B7B53DF79}" type="parTrans" cxnId="{17D4DA49-1017-4532-A1FD-E832B2C31EF3}">
      <dgm:prSet/>
      <dgm:spPr/>
      <dgm:t>
        <a:bodyPr/>
        <a:lstStyle/>
        <a:p>
          <a:endParaRPr lang="en-US"/>
        </a:p>
      </dgm:t>
    </dgm:pt>
    <dgm:pt modelId="{E93DC0AB-6C80-4FD4-B996-1160EEBC1642}" type="sibTrans" cxnId="{17D4DA49-1017-4532-A1FD-E832B2C31EF3}">
      <dgm:prSet/>
      <dgm:spPr/>
      <dgm:t>
        <a:bodyPr/>
        <a:lstStyle/>
        <a:p>
          <a:endParaRPr lang="en-US"/>
        </a:p>
      </dgm:t>
    </dgm:pt>
    <dgm:pt modelId="{CF6AA153-7D2B-4F79-AEBA-1D12DBE58DEA}">
      <dgm:prSet phldrT="[Text]" custT="1"/>
      <dgm:spPr>
        <a:xfrm>
          <a:off x="2694629" y="1421055"/>
          <a:ext cx="1182290" cy="1182290"/>
        </a:xfrm>
        <a:prstGeom prst="ellipse">
          <a:avLst/>
        </a:prstGeom>
        <a:solidFill>
          <a:srgbClr val="0F6FC6">
            <a:hueOff val="0"/>
            <a:satOff val="0"/>
            <a:lumOff val="0"/>
            <a:alphaOff val="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gm:spPr>
      <dgm:t>
        <a:bodyPr/>
        <a:lstStyle/>
        <a:p>
          <a:r>
            <a:rPr lang="en-US" sz="1000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Flexible Delivery of Academic Programs</a:t>
          </a:r>
          <a:endParaRPr lang="en-US" sz="1000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gm:t>
    </dgm:pt>
    <dgm:pt modelId="{3FC7EF37-DAB6-4FD5-A219-04747BD444EC}" type="parTrans" cxnId="{5C834974-6E7B-42A4-B8D6-D5650DE9CFF6}">
      <dgm:prSet/>
      <dgm:spPr>
        <a:xfrm>
          <a:off x="2002326" y="1983108"/>
          <a:ext cx="692303" cy="58183"/>
        </a:xfrm>
        <a:custGeom>
          <a:avLst/>
          <a:gdLst/>
          <a:ahLst/>
          <a:cxnLst/>
          <a:rect l="0" t="0" r="0" b="0"/>
          <a:pathLst>
            <a:path>
              <a:moveTo>
                <a:pt x="0" y="29091"/>
              </a:moveTo>
              <a:lnTo>
                <a:pt x="692303" y="29091"/>
              </a:lnTo>
            </a:path>
          </a:pathLst>
        </a:custGeom>
        <a:noFill/>
        <a:ln w="11429" cap="flat" cmpd="sng" algn="ctr">
          <a:solidFill>
            <a:srgbClr val="0F6FC6">
              <a:shade val="60000"/>
              <a:hueOff val="0"/>
              <a:satOff val="0"/>
              <a:lumOff val="0"/>
              <a:alphaOff val="0"/>
            </a:srgbClr>
          </a:solidFill>
          <a:prstDash val="sysDash"/>
        </a:ln>
        <a:effectLst/>
      </dgm:spPr>
      <dgm:t>
        <a:bodyPr/>
        <a:lstStyle/>
        <a:p>
          <a:endParaRPr lang="en-US"/>
        </a:p>
      </dgm:t>
    </dgm:pt>
    <dgm:pt modelId="{D50F690E-DD0A-4CC0-9117-645544DDAF86}" type="sibTrans" cxnId="{5C834974-6E7B-42A4-B8D6-D5650DE9CFF6}">
      <dgm:prSet/>
      <dgm:spPr/>
      <dgm:t>
        <a:bodyPr/>
        <a:lstStyle/>
        <a:p>
          <a:endParaRPr lang="en-US"/>
        </a:p>
      </dgm:t>
    </dgm:pt>
    <dgm:pt modelId="{3344BD9E-6D33-477C-B297-BEC842B2DBBA}">
      <dgm:prSet phldrT="[Text]" custT="1"/>
      <dgm:spPr>
        <a:xfrm>
          <a:off x="3995149" y="1421055"/>
          <a:ext cx="1773435" cy="118229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US" sz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eorgia"/>
              <a:ea typeface="+mn-ea"/>
              <a:cs typeface="+mn-cs"/>
            </a:rPr>
            <a:t>Curriculum review</a:t>
          </a:r>
          <a:endParaRPr lang="en-US" sz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eorgia"/>
            <a:ea typeface="+mn-ea"/>
            <a:cs typeface="+mn-cs"/>
          </a:endParaRPr>
        </a:p>
      </dgm:t>
    </dgm:pt>
    <dgm:pt modelId="{BE163970-552E-4F85-A8A8-1508042D4084}" type="parTrans" cxnId="{605FBD4E-5EF4-49DA-9A6A-A84CED7A5FC4}">
      <dgm:prSet/>
      <dgm:spPr/>
      <dgm:t>
        <a:bodyPr/>
        <a:lstStyle/>
        <a:p>
          <a:endParaRPr lang="en-US"/>
        </a:p>
      </dgm:t>
    </dgm:pt>
    <dgm:pt modelId="{8EB53C0E-F7FF-4FE2-B0A7-92AC948CEE1F}" type="sibTrans" cxnId="{605FBD4E-5EF4-49DA-9A6A-A84CED7A5FC4}">
      <dgm:prSet/>
      <dgm:spPr/>
      <dgm:t>
        <a:bodyPr/>
        <a:lstStyle/>
        <a:p>
          <a:endParaRPr lang="en-US"/>
        </a:p>
      </dgm:t>
    </dgm:pt>
    <dgm:pt modelId="{F773743B-B47C-48D4-9570-ED73995A890F}">
      <dgm:prSet phldrT="[Text]" custT="1"/>
      <dgm:spPr>
        <a:xfrm>
          <a:off x="3995149" y="1421055"/>
          <a:ext cx="1773435" cy="118229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US" sz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eorgia"/>
              <a:ea typeface="+mn-ea"/>
              <a:cs typeface="+mn-cs"/>
            </a:rPr>
            <a:t>Implementation of best practices in course design</a:t>
          </a:r>
          <a:endParaRPr lang="en-US" sz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eorgia"/>
            <a:ea typeface="+mn-ea"/>
            <a:cs typeface="+mn-cs"/>
          </a:endParaRPr>
        </a:p>
      </dgm:t>
    </dgm:pt>
    <dgm:pt modelId="{5A5433E1-6443-4DA6-B405-90C80B891E65}" type="parTrans" cxnId="{3BE51951-9020-4FDC-BE0A-4F62280A8B05}">
      <dgm:prSet/>
      <dgm:spPr/>
      <dgm:t>
        <a:bodyPr/>
        <a:lstStyle/>
        <a:p>
          <a:endParaRPr lang="en-US"/>
        </a:p>
      </dgm:t>
    </dgm:pt>
    <dgm:pt modelId="{3CED60E3-B2AF-43DF-8FB3-B2AA6D45E908}" type="sibTrans" cxnId="{3BE51951-9020-4FDC-BE0A-4F62280A8B05}">
      <dgm:prSet/>
      <dgm:spPr/>
      <dgm:t>
        <a:bodyPr/>
        <a:lstStyle/>
        <a:p>
          <a:endParaRPr lang="en-US"/>
        </a:p>
      </dgm:t>
    </dgm:pt>
    <dgm:pt modelId="{A71EEB94-25BE-4F88-8F72-E40F264C0588}">
      <dgm:prSet phldrT="[Text]"/>
      <dgm:spPr>
        <a:xfrm>
          <a:off x="2303564" y="2880530"/>
          <a:ext cx="1182290" cy="1182290"/>
        </a:xfrm>
        <a:prstGeom prst="ellipse">
          <a:avLst/>
        </a:prstGeom>
        <a:solidFill>
          <a:srgbClr val="0F6FC6">
            <a:hueOff val="0"/>
            <a:satOff val="0"/>
            <a:lumOff val="0"/>
            <a:alphaOff val="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Student achievement of higher-order student learning outcomes</a:t>
          </a:r>
          <a:endParaRPr lang="en-US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gm:t>
    </dgm:pt>
    <dgm:pt modelId="{9863A5A8-7090-4CD4-917B-C244238DF3D3}" type="parTrans" cxnId="{79A247C9-7FB7-4534-AA6D-A90C7B09841B}">
      <dgm:prSet/>
      <dgm:spPr>
        <a:xfrm rot="2561529">
          <a:off x="1919785" y="2830547"/>
          <a:ext cx="622969" cy="58183"/>
        </a:xfrm>
        <a:custGeom>
          <a:avLst/>
          <a:gdLst/>
          <a:ahLst/>
          <a:cxnLst/>
          <a:rect l="0" t="0" r="0" b="0"/>
          <a:pathLst>
            <a:path>
              <a:moveTo>
                <a:pt x="0" y="29091"/>
              </a:moveTo>
              <a:lnTo>
                <a:pt x="622969" y="29091"/>
              </a:lnTo>
            </a:path>
          </a:pathLst>
        </a:custGeom>
        <a:noFill/>
        <a:ln w="11429" cap="flat" cmpd="sng" algn="ctr">
          <a:solidFill>
            <a:srgbClr val="0F6FC6">
              <a:shade val="60000"/>
              <a:hueOff val="0"/>
              <a:satOff val="0"/>
              <a:lumOff val="0"/>
              <a:alphaOff val="0"/>
            </a:srgbClr>
          </a:solidFill>
          <a:prstDash val="sysDash"/>
        </a:ln>
        <a:effectLst/>
      </dgm:spPr>
      <dgm:t>
        <a:bodyPr/>
        <a:lstStyle/>
        <a:p>
          <a:endParaRPr lang="en-US"/>
        </a:p>
      </dgm:t>
    </dgm:pt>
    <dgm:pt modelId="{F7DE05B8-5E2A-4CAF-9E18-34F355CE2394}" type="sibTrans" cxnId="{79A247C9-7FB7-4534-AA6D-A90C7B09841B}">
      <dgm:prSet/>
      <dgm:spPr/>
      <dgm:t>
        <a:bodyPr/>
        <a:lstStyle/>
        <a:p>
          <a:endParaRPr lang="en-US"/>
        </a:p>
      </dgm:t>
    </dgm:pt>
    <dgm:pt modelId="{4836DBE5-C0F8-4A92-AC1C-33E40FB17D76}">
      <dgm:prSet phldrT="[Text]" custT="1"/>
      <dgm:spPr>
        <a:xfrm>
          <a:off x="3604084" y="2880530"/>
          <a:ext cx="1773435" cy="118229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US" sz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eorgia"/>
              <a:ea typeface="+mn-ea"/>
              <a:cs typeface="+mn-cs"/>
            </a:rPr>
            <a:t>Refinement of student learning outcomes – focus on digital literacy and critical thinking.</a:t>
          </a:r>
          <a:endParaRPr lang="en-US" sz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eorgia"/>
            <a:ea typeface="+mn-ea"/>
            <a:cs typeface="+mn-cs"/>
          </a:endParaRPr>
        </a:p>
      </dgm:t>
    </dgm:pt>
    <dgm:pt modelId="{54C8FCC5-4239-4F73-BDE8-D45BBC2E4CAE}" type="parTrans" cxnId="{1F5358BA-D8BA-41E7-AB0F-60864BAA377B}">
      <dgm:prSet/>
      <dgm:spPr/>
      <dgm:t>
        <a:bodyPr/>
        <a:lstStyle/>
        <a:p>
          <a:endParaRPr lang="en-US"/>
        </a:p>
      </dgm:t>
    </dgm:pt>
    <dgm:pt modelId="{6CAF9595-AAAD-42F5-B17B-5FFBAA367BA5}" type="sibTrans" cxnId="{1F5358BA-D8BA-41E7-AB0F-60864BAA377B}">
      <dgm:prSet/>
      <dgm:spPr/>
      <dgm:t>
        <a:bodyPr/>
        <a:lstStyle/>
        <a:p>
          <a:endParaRPr lang="en-US"/>
        </a:p>
      </dgm:t>
    </dgm:pt>
    <dgm:pt modelId="{08D32A58-0FFB-4744-A341-848408EB8F0F}">
      <dgm:prSet phldrT="[Text]" custT="1"/>
      <dgm:spPr>
        <a:xfrm>
          <a:off x="3604084" y="2880530"/>
          <a:ext cx="1773435" cy="118229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US" sz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eorgia"/>
              <a:ea typeface="+mn-ea"/>
              <a:cs typeface="+mn-cs"/>
            </a:rPr>
            <a:t>Course redesign</a:t>
          </a:r>
          <a:endParaRPr lang="en-US" sz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eorgia"/>
            <a:ea typeface="+mn-ea"/>
            <a:cs typeface="+mn-cs"/>
          </a:endParaRPr>
        </a:p>
      </dgm:t>
    </dgm:pt>
    <dgm:pt modelId="{11CA9A3C-D54D-4D18-912E-1C01A5013623}" type="parTrans" cxnId="{319ABA54-DBB3-4113-88EA-B181E66C3E4D}">
      <dgm:prSet/>
      <dgm:spPr/>
      <dgm:t>
        <a:bodyPr/>
        <a:lstStyle/>
        <a:p>
          <a:endParaRPr lang="en-US"/>
        </a:p>
      </dgm:t>
    </dgm:pt>
    <dgm:pt modelId="{69ED7516-D0AE-4765-AD4F-F7EAB874371E}" type="sibTrans" cxnId="{319ABA54-DBB3-4113-88EA-B181E66C3E4D}">
      <dgm:prSet/>
      <dgm:spPr/>
      <dgm:t>
        <a:bodyPr/>
        <a:lstStyle/>
        <a:p>
          <a:endParaRPr lang="en-US"/>
        </a:p>
      </dgm:t>
    </dgm:pt>
    <dgm:pt modelId="{2D47F560-370E-4373-8213-A45D8469FD22}" type="pres">
      <dgm:prSet presAssocID="{92AFBFC6-DFD2-4805-AFDC-8FEFAC1D44D5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3CCF3E-C38B-4514-8902-96E0D38BE01F}" type="pres">
      <dgm:prSet presAssocID="{92AFBFC6-DFD2-4805-AFDC-8FEFAC1D44D5}" presName="cycle" presStyleCnt="0"/>
      <dgm:spPr/>
    </dgm:pt>
    <dgm:pt modelId="{59D4C1E9-0783-4BDD-AEBE-41485E60CF1A}" type="pres">
      <dgm:prSet presAssocID="{92AFBFC6-DFD2-4805-AFDC-8FEFAC1D44D5}" presName="centerShape" presStyleCnt="0"/>
      <dgm:spPr/>
    </dgm:pt>
    <dgm:pt modelId="{E38AD066-7A3B-4726-9C1E-79E04FB324CA}" type="pres">
      <dgm:prSet presAssocID="{92AFBFC6-DFD2-4805-AFDC-8FEFAC1D44D5}" presName="connSite" presStyleLbl="node1" presStyleIdx="0" presStyleCnt="4"/>
      <dgm:spPr/>
    </dgm:pt>
    <dgm:pt modelId="{E9E38B07-6FD8-4F95-87B7-F66020581590}" type="pres">
      <dgm:prSet presAssocID="{92AFBFC6-DFD2-4805-AFDC-8FEFAC1D44D5}" presName="visible" presStyleLbl="node1" presStyleIdx="0" presStyleCnt="4"/>
      <dgm:spPr>
        <a:xfrm>
          <a:off x="327414" y="1026958"/>
          <a:ext cx="1970484" cy="1970484"/>
        </a:xfrm>
        <a:prstGeom prst="ellipse">
          <a:avLst/>
        </a:prstGeom>
        <a:solidFill>
          <a:srgbClr val="0F6FC6">
            <a:hueOff val="0"/>
            <a:satOff val="0"/>
            <a:lumOff val="0"/>
            <a:alphaOff val="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gm:spPr>
      <dgm:t>
        <a:bodyPr/>
        <a:lstStyle/>
        <a:p>
          <a:endParaRPr lang="en-US"/>
        </a:p>
      </dgm:t>
    </dgm:pt>
    <dgm:pt modelId="{2D6C89AD-C913-41BD-AE5F-45A241483F09}" type="pres">
      <dgm:prSet presAssocID="{7D4E1E8B-9A10-401C-97A9-9BFF1C3284A7}" presName="Name25" presStyleLbl="parChTrans1D1" presStyleIdx="0" presStyleCnt="3"/>
      <dgm:spPr/>
      <dgm:t>
        <a:bodyPr/>
        <a:lstStyle/>
        <a:p>
          <a:endParaRPr lang="en-US"/>
        </a:p>
      </dgm:t>
    </dgm:pt>
    <dgm:pt modelId="{BEBAD87C-C5C7-44C2-B93A-00899CB3D51F}" type="pres">
      <dgm:prSet presAssocID="{2BBD2D4C-D2C8-46A3-B500-A54FCF313802}" presName="node" presStyleCnt="0"/>
      <dgm:spPr/>
    </dgm:pt>
    <dgm:pt modelId="{DCC76007-0D25-4605-A9B8-2276CBD798B8}" type="pres">
      <dgm:prSet presAssocID="{2BBD2D4C-D2C8-46A3-B500-A54FCF313802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7F454E-68F0-4BB9-AD53-7F69A24A8F31}" type="pres">
      <dgm:prSet presAssocID="{2BBD2D4C-D2C8-46A3-B500-A54FCF313802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1652D7-DA73-43FA-B1BC-62033F1C55E7}" type="pres">
      <dgm:prSet presAssocID="{3FC7EF37-DAB6-4FD5-A219-04747BD444EC}" presName="Name25" presStyleLbl="parChTrans1D1" presStyleIdx="1" presStyleCnt="3"/>
      <dgm:spPr/>
      <dgm:t>
        <a:bodyPr/>
        <a:lstStyle/>
        <a:p>
          <a:endParaRPr lang="en-US"/>
        </a:p>
      </dgm:t>
    </dgm:pt>
    <dgm:pt modelId="{9E72CE30-5B95-42BD-952E-A19B2B646D19}" type="pres">
      <dgm:prSet presAssocID="{CF6AA153-7D2B-4F79-AEBA-1D12DBE58DEA}" presName="node" presStyleCnt="0"/>
      <dgm:spPr/>
    </dgm:pt>
    <dgm:pt modelId="{27769D85-1AF3-4BE5-BBB6-1E8F794D6D9D}" type="pres">
      <dgm:prSet presAssocID="{CF6AA153-7D2B-4F79-AEBA-1D12DBE58DEA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C44508-35B3-4770-9777-646A3C78F416}" type="pres">
      <dgm:prSet presAssocID="{CF6AA153-7D2B-4F79-AEBA-1D12DBE58DEA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C0316B-406E-4C60-ACCD-ABCB8E04D863}" type="pres">
      <dgm:prSet presAssocID="{9863A5A8-7090-4CD4-917B-C244238DF3D3}" presName="Name25" presStyleLbl="parChTrans1D1" presStyleIdx="2" presStyleCnt="3"/>
      <dgm:spPr/>
      <dgm:t>
        <a:bodyPr/>
        <a:lstStyle/>
        <a:p>
          <a:endParaRPr lang="en-US"/>
        </a:p>
      </dgm:t>
    </dgm:pt>
    <dgm:pt modelId="{C92DB267-C6A8-402A-A15D-82B08FFBE5DE}" type="pres">
      <dgm:prSet presAssocID="{A71EEB94-25BE-4F88-8F72-E40F264C0588}" presName="node" presStyleCnt="0"/>
      <dgm:spPr/>
    </dgm:pt>
    <dgm:pt modelId="{54F80148-98B4-45EB-B7AE-4031C8871F15}" type="pres">
      <dgm:prSet presAssocID="{A71EEB94-25BE-4F88-8F72-E40F264C0588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39EF47-2737-41F8-857B-2E0B07D7328F}" type="pres">
      <dgm:prSet presAssocID="{A71EEB94-25BE-4F88-8F72-E40F264C0588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D4DA49-1017-4532-A1FD-E832B2C31EF3}" srcId="{2BBD2D4C-D2C8-46A3-B500-A54FCF313802}" destId="{DB6EAE56-0A51-4ED1-AC40-067F6F5FD588}" srcOrd="1" destOrd="0" parTransId="{FE495C0D-C1A8-455C-9596-E29B7B53DF79}" sibTransId="{E93DC0AB-6C80-4FD4-B996-1160EEBC1642}"/>
    <dgm:cxn modelId="{605FBD4E-5EF4-49DA-9A6A-A84CED7A5FC4}" srcId="{CF6AA153-7D2B-4F79-AEBA-1D12DBE58DEA}" destId="{3344BD9E-6D33-477C-B297-BEC842B2DBBA}" srcOrd="0" destOrd="0" parTransId="{BE163970-552E-4F85-A8A8-1508042D4084}" sibTransId="{8EB53C0E-F7FF-4FE2-B0A7-92AC948CEE1F}"/>
    <dgm:cxn modelId="{3BE51951-9020-4FDC-BE0A-4F62280A8B05}" srcId="{CF6AA153-7D2B-4F79-AEBA-1D12DBE58DEA}" destId="{F773743B-B47C-48D4-9570-ED73995A890F}" srcOrd="1" destOrd="0" parTransId="{5A5433E1-6443-4DA6-B405-90C80B891E65}" sibTransId="{3CED60E3-B2AF-43DF-8FB3-B2AA6D45E908}"/>
    <dgm:cxn modelId="{1FEB2980-57B4-4CBE-8AF6-C753CEECF1D6}" type="presOf" srcId="{CF6AA153-7D2B-4F79-AEBA-1D12DBE58DEA}" destId="{27769D85-1AF3-4BE5-BBB6-1E8F794D6D9D}" srcOrd="0" destOrd="0" presId="urn:microsoft.com/office/officeart/2005/8/layout/radial2"/>
    <dgm:cxn modelId="{1F5358BA-D8BA-41E7-AB0F-60864BAA377B}" srcId="{A71EEB94-25BE-4F88-8F72-E40F264C0588}" destId="{4836DBE5-C0F8-4A92-AC1C-33E40FB17D76}" srcOrd="0" destOrd="0" parTransId="{54C8FCC5-4239-4F73-BDE8-D45BBC2E4CAE}" sibTransId="{6CAF9595-AAAD-42F5-B17B-5FFBAA367BA5}"/>
    <dgm:cxn modelId="{C2956A94-533F-43C4-91D3-6582A20C9EA4}" type="presOf" srcId="{A71EEB94-25BE-4F88-8F72-E40F264C0588}" destId="{54F80148-98B4-45EB-B7AE-4031C8871F15}" srcOrd="0" destOrd="0" presId="urn:microsoft.com/office/officeart/2005/8/layout/radial2"/>
    <dgm:cxn modelId="{47E84F70-4A2A-4A7C-8C0D-969A591B94B4}" type="presOf" srcId="{4836DBE5-C0F8-4A92-AC1C-33E40FB17D76}" destId="{6439EF47-2737-41F8-857B-2E0B07D7328F}" srcOrd="0" destOrd="0" presId="urn:microsoft.com/office/officeart/2005/8/layout/radial2"/>
    <dgm:cxn modelId="{5C834974-6E7B-42A4-B8D6-D5650DE9CFF6}" srcId="{92AFBFC6-DFD2-4805-AFDC-8FEFAC1D44D5}" destId="{CF6AA153-7D2B-4F79-AEBA-1D12DBE58DEA}" srcOrd="1" destOrd="0" parTransId="{3FC7EF37-DAB6-4FD5-A219-04747BD444EC}" sibTransId="{D50F690E-DD0A-4CC0-9117-645544DDAF86}"/>
    <dgm:cxn modelId="{413B483B-D96B-4F31-9B8A-4F665AA4AE28}" type="presOf" srcId="{7D4E1E8B-9A10-401C-97A9-9BFF1C3284A7}" destId="{2D6C89AD-C913-41BD-AE5F-45A241483F09}" srcOrd="0" destOrd="0" presId="urn:microsoft.com/office/officeart/2005/8/layout/radial2"/>
    <dgm:cxn modelId="{198688D6-A497-405F-8C91-C51A970B3308}" type="presOf" srcId="{3FC7EF37-DAB6-4FD5-A219-04747BD444EC}" destId="{621652D7-DA73-43FA-B1BC-62033F1C55E7}" srcOrd="0" destOrd="0" presId="urn:microsoft.com/office/officeart/2005/8/layout/radial2"/>
    <dgm:cxn modelId="{AD2AE899-C66A-4F83-B7AC-A53740A78B8F}" type="presOf" srcId="{2BBD2D4C-D2C8-46A3-B500-A54FCF313802}" destId="{DCC76007-0D25-4605-A9B8-2276CBD798B8}" srcOrd="0" destOrd="0" presId="urn:microsoft.com/office/officeart/2005/8/layout/radial2"/>
    <dgm:cxn modelId="{319ABA54-DBB3-4113-88EA-B181E66C3E4D}" srcId="{A71EEB94-25BE-4F88-8F72-E40F264C0588}" destId="{08D32A58-0FFB-4744-A341-848408EB8F0F}" srcOrd="1" destOrd="0" parTransId="{11CA9A3C-D54D-4D18-912E-1C01A5013623}" sibTransId="{69ED7516-D0AE-4765-AD4F-F7EAB874371E}"/>
    <dgm:cxn modelId="{FD1CD85A-C3DA-4850-AAFE-75BDC7977531}" type="presOf" srcId="{9863A5A8-7090-4CD4-917B-C244238DF3D3}" destId="{61C0316B-406E-4C60-ACCD-ABCB8E04D863}" srcOrd="0" destOrd="0" presId="urn:microsoft.com/office/officeart/2005/8/layout/radial2"/>
    <dgm:cxn modelId="{AC369D7B-BD6F-4A62-99CC-1F0AEFDB95C5}" type="presOf" srcId="{3344BD9E-6D33-477C-B297-BEC842B2DBBA}" destId="{21C44508-35B3-4770-9777-646A3C78F416}" srcOrd="0" destOrd="0" presId="urn:microsoft.com/office/officeart/2005/8/layout/radial2"/>
    <dgm:cxn modelId="{9B5E21B8-1873-4D13-A25F-855ABF0C9A9D}" srcId="{92AFBFC6-DFD2-4805-AFDC-8FEFAC1D44D5}" destId="{2BBD2D4C-D2C8-46A3-B500-A54FCF313802}" srcOrd="0" destOrd="0" parTransId="{7D4E1E8B-9A10-401C-97A9-9BFF1C3284A7}" sibTransId="{424BE230-627E-4EC7-9B34-AD98D4927EFC}"/>
    <dgm:cxn modelId="{544A1613-506F-4B34-921F-FF989A5BCCA2}" type="presOf" srcId="{92AFBFC6-DFD2-4805-AFDC-8FEFAC1D44D5}" destId="{2D47F560-370E-4373-8213-A45D8469FD22}" srcOrd="0" destOrd="0" presId="urn:microsoft.com/office/officeart/2005/8/layout/radial2"/>
    <dgm:cxn modelId="{BEF86C2C-85BB-461D-96EA-0DDD80C9243B}" type="presOf" srcId="{08D32A58-0FFB-4744-A341-848408EB8F0F}" destId="{6439EF47-2737-41F8-857B-2E0B07D7328F}" srcOrd="0" destOrd="1" presId="urn:microsoft.com/office/officeart/2005/8/layout/radial2"/>
    <dgm:cxn modelId="{27EA6FBE-845C-4F0A-BC0D-7A83F0B9EDAC}" type="presOf" srcId="{F773743B-B47C-48D4-9570-ED73995A890F}" destId="{21C44508-35B3-4770-9777-646A3C78F416}" srcOrd="0" destOrd="1" presId="urn:microsoft.com/office/officeart/2005/8/layout/radial2"/>
    <dgm:cxn modelId="{B9334DDC-3DB3-41EC-BA10-CC17CAB9BFB3}" type="presOf" srcId="{82683DCD-7D0A-40B2-9927-84E7AAF79956}" destId="{837F454E-68F0-4BB9-AD53-7F69A24A8F31}" srcOrd="0" destOrd="0" presId="urn:microsoft.com/office/officeart/2005/8/layout/radial2"/>
    <dgm:cxn modelId="{FE6F5CDB-26D7-4C68-A0E8-EF2D5254224B}" srcId="{2BBD2D4C-D2C8-46A3-B500-A54FCF313802}" destId="{82683DCD-7D0A-40B2-9927-84E7AAF79956}" srcOrd="0" destOrd="0" parTransId="{8EB4E678-5D12-4643-9A3B-743282B19D84}" sibTransId="{4BCD87D1-5349-435A-8660-F913A2AFE571}"/>
    <dgm:cxn modelId="{EBA44A7A-CDE8-4472-8953-EFF3CA166D67}" type="presOf" srcId="{DB6EAE56-0A51-4ED1-AC40-067F6F5FD588}" destId="{837F454E-68F0-4BB9-AD53-7F69A24A8F31}" srcOrd="0" destOrd="1" presId="urn:microsoft.com/office/officeart/2005/8/layout/radial2"/>
    <dgm:cxn modelId="{79A247C9-7FB7-4534-AA6D-A90C7B09841B}" srcId="{92AFBFC6-DFD2-4805-AFDC-8FEFAC1D44D5}" destId="{A71EEB94-25BE-4F88-8F72-E40F264C0588}" srcOrd="2" destOrd="0" parTransId="{9863A5A8-7090-4CD4-917B-C244238DF3D3}" sibTransId="{F7DE05B8-5E2A-4CAF-9E18-34F355CE2394}"/>
    <dgm:cxn modelId="{9E941B84-050C-4464-A930-363F711C6F0D}" type="presParOf" srcId="{2D47F560-370E-4373-8213-A45D8469FD22}" destId="{D73CCF3E-C38B-4514-8902-96E0D38BE01F}" srcOrd="0" destOrd="0" presId="urn:microsoft.com/office/officeart/2005/8/layout/radial2"/>
    <dgm:cxn modelId="{6833BA69-0B7B-4F31-8CFB-3623F75F9F38}" type="presParOf" srcId="{D73CCF3E-C38B-4514-8902-96E0D38BE01F}" destId="{59D4C1E9-0783-4BDD-AEBE-41485E60CF1A}" srcOrd="0" destOrd="0" presId="urn:microsoft.com/office/officeart/2005/8/layout/radial2"/>
    <dgm:cxn modelId="{52FCBA98-2296-41FC-9865-62A6FBE50AED}" type="presParOf" srcId="{59D4C1E9-0783-4BDD-AEBE-41485E60CF1A}" destId="{E38AD066-7A3B-4726-9C1E-79E04FB324CA}" srcOrd="0" destOrd="0" presId="urn:microsoft.com/office/officeart/2005/8/layout/radial2"/>
    <dgm:cxn modelId="{211DB46C-D669-4307-9B00-82BF6ABAD4F9}" type="presParOf" srcId="{59D4C1E9-0783-4BDD-AEBE-41485E60CF1A}" destId="{E9E38B07-6FD8-4F95-87B7-F66020581590}" srcOrd="1" destOrd="0" presId="urn:microsoft.com/office/officeart/2005/8/layout/radial2"/>
    <dgm:cxn modelId="{50932A1C-67F2-454F-AF33-AF9AB2D3FE94}" type="presParOf" srcId="{D73CCF3E-C38B-4514-8902-96E0D38BE01F}" destId="{2D6C89AD-C913-41BD-AE5F-45A241483F09}" srcOrd="1" destOrd="0" presId="urn:microsoft.com/office/officeart/2005/8/layout/radial2"/>
    <dgm:cxn modelId="{5FC17F9E-A24E-47CB-BEE3-F302A6CD7959}" type="presParOf" srcId="{D73CCF3E-C38B-4514-8902-96E0D38BE01F}" destId="{BEBAD87C-C5C7-44C2-B93A-00899CB3D51F}" srcOrd="2" destOrd="0" presId="urn:microsoft.com/office/officeart/2005/8/layout/radial2"/>
    <dgm:cxn modelId="{56DCA469-7537-41E3-8B2D-5FF79743A6E5}" type="presParOf" srcId="{BEBAD87C-C5C7-44C2-B93A-00899CB3D51F}" destId="{DCC76007-0D25-4605-A9B8-2276CBD798B8}" srcOrd="0" destOrd="0" presId="urn:microsoft.com/office/officeart/2005/8/layout/radial2"/>
    <dgm:cxn modelId="{6DA4CC8D-4E72-4B2B-99C1-365B43BA4CCB}" type="presParOf" srcId="{BEBAD87C-C5C7-44C2-B93A-00899CB3D51F}" destId="{837F454E-68F0-4BB9-AD53-7F69A24A8F31}" srcOrd="1" destOrd="0" presId="urn:microsoft.com/office/officeart/2005/8/layout/radial2"/>
    <dgm:cxn modelId="{CDEEA7D8-BBA1-4A66-856B-3F64E35F7B69}" type="presParOf" srcId="{D73CCF3E-C38B-4514-8902-96E0D38BE01F}" destId="{621652D7-DA73-43FA-B1BC-62033F1C55E7}" srcOrd="3" destOrd="0" presId="urn:microsoft.com/office/officeart/2005/8/layout/radial2"/>
    <dgm:cxn modelId="{BD9AE855-EC0B-4883-87BB-1B9F40AF7EA8}" type="presParOf" srcId="{D73CCF3E-C38B-4514-8902-96E0D38BE01F}" destId="{9E72CE30-5B95-42BD-952E-A19B2B646D19}" srcOrd="4" destOrd="0" presId="urn:microsoft.com/office/officeart/2005/8/layout/radial2"/>
    <dgm:cxn modelId="{9618350C-8887-444A-B88C-427CCF6A17DA}" type="presParOf" srcId="{9E72CE30-5B95-42BD-952E-A19B2B646D19}" destId="{27769D85-1AF3-4BE5-BBB6-1E8F794D6D9D}" srcOrd="0" destOrd="0" presId="urn:microsoft.com/office/officeart/2005/8/layout/radial2"/>
    <dgm:cxn modelId="{743961DB-2B18-4E00-81D5-53B27F4E18E4}" type="presParOf" srcId="{9E72CE30-5B95-42BD-952E-A19B2B646D19}" destId="{21C44508-35B3-4770-9777-646A3C78F416}" srcOrd="1" destOrd="0" presId="urn:microsoft.com/office/officeart/2005/8/layout/radial2"/>
    <dgm:cxn modelId="{FBC6A941-852B-4985-9CD0-FCFD15AB24FE}" type="presParOf" srcId="{D73CCF3E-C38B-4514-8902-96E0D38BE01F}" destId="{61C0316B-406E-4C60-ACCD-ABCB8E04D863}" srcOrd="5" destOrd="0" presId="urn:microsoft.com/office/officeart/2005/8/layout/radial2"/>
    <dgm:cxn modelId="{5232BB42-A6F3-4332-BF34-356A53EB4FEC}" type="presParOf" srcId="{D73CCF3E-C38B-4514-8902-96E0D38BE01F}" destId="{C92DB267-C6A8-402A-A15D-82B08FFBE5DE}" srcOrd="6" destOrd="0" presId="urn:microsoft.com/office/officeart/2005/8/layout/radial2"/>
    <dgm:cxn modelId="{A6166BAA-3466-4C0C-86FB-BD6D618E5712}" type="presParOf" srcId="{C92DB267-C6A8-402A-A15D-82B08FFBE5DE}" destId="{54F80148-98B4-45EB-B7AE-4031C8871F15}" srcOrd="0" destOrd="0" presId="urn:microsoft.com/office/officeart/2005/8/layout/radial2"/>
    <dgm:cxn modelId="{A7CD76AE-9A95-43B8-B389-EA9AB4A96731}" type="presParOf" srcId="{C92DB267-C6A8-402A-A15D-82B08FFBE5DE}" destId="{6439EF47-2737-41F8-857B-2E0B07D7328F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0316B-406E-4C60-ACCD-ABCB8E04D863}">
      <dsp:nvSpPr>
        <dsp:cNvPr id="0" name=""/>
        <dsp:cNvSpPr/>
      </dsp:nvSpPr>
      <dsp:spPr>
        <a:xfrm rot="2561529">
          <a:off x="1919785" y="2830547"/>
          <a:ext cx="622969" cy="58183"/>
        </a:xfrm>
        <a:custGeom>
          <a:avLst/>
          <a:gdLst/>
          <a:ahLst/>
          <a:cxnLst/>
          <a:rect l="0" t="0" r="0" b="0"/>
          <a:pathLst>
            <a:path>
              <a:moveTo>
                <a:pt x="0" y="29091"/>
              </a:moveTo>
              <a:lnTo>
                <a:pt x="622969" y="29091"/>
              </a:lnTo>
            </a:path>
          </a:pathLst>
        </a:custGeom>
        <a:noFill/>
        <a:ln w="11429" cap="flat" cmpd="sng" algn="ctr">
          <a:solidFill>
            <a:srgbClr val="0F6FC6">
              <a:shade val="60000"/>
              <a:hueOff val="0"/>
              <a:satOff val="0"/>
              <a:lumOff val="0"/>
              <a:alphaOff val="0"/>
            </a:srgb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1652D7-DA73-43FA-B1BC-62033F1C55E7}">
      <dsp:nvSpPr>
        <dsp:cNvPr id="0" name=""/>
        <dsp:cNvSpPr/>
      </dsp:nvSpPr>
      <dsp:spPr>
        <a:xfrm>
          <a:off x="2002326" y="1983108"/>
          <a:ext cx="692303" cy="58183"/>
        </a:xfrm>
        <a:custGeom>
          <a:avLst/>
          <a:gdLst/>
          <a:ahLst/>
          <a:cxnLst/>
          <a:rect l="0" t="0" r="0" b="0"/>
          <a:pathLst>
            <a:path>
              <a:moveTo>
                <a:pt x="0" y="29091"/>
              </a:moveTo>
              <a:lnTo>
                <a:pt x="692303" y="29091"/>
              </a:lnTo>
            </a:path>
          </a:pathLst>
        </a:custGeom>
        <a:noFill/>
        <a:ln w="11429" cap="flat" cmpd="sng" algn="ctr">
          <a:solidFill>
            <a:srgbClr val="0F6FC6">
              <a:shade val="60000"/>
              <a:hueOff val="0"/>
              <a:satOff val="0"/>
              <a:lumOff val="0"/>
              <a:alphaOff val="0"/>
            </a:srgb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6C89AD-C913-41BD-AE5F-45A241483F09}">
      <dsp:nvSpPr>
        <dsp:cNvPr id="0" name=""/>
        <dsp:cNvSpPr/>
      </dsp:nvSpPr>
      <dsp:spPr>
        <a:xfrm rot="19105624">
          <a:off x="1910891" y="1130498"/>
          <a:ext cx="725993" cy="58183"/>
        </a:xfrm>
        <a:custGeom>
          <a:avLst/>
          <a:gdLst/>
          <a:ahLst/>
          <a:cxnLst/>
          <a:rect l="0" t="0" r="0" b="0"/>
          <a:pathLst>
            <a:path>
              <a:moveTo>
                <a:pt x="0" y="29091"/>
              </a:moveTo>
              <a:lnTo>
                <a:pt x="725993" y="29091"/>
              </a:lnTo>
            </a:path>
          </a:pathLst>
        </a:custGeom>
        <a:noFill/>
        <a:ln w="11429" cap="flat" cmpd="sng" algn="ctr">
          <a:solidFill>
            <a:srgbClr val="0F6FC6">
              <a:shade val="60000"/>
              <a:hueOff val="0"/>
              <a:satOff val="0"/>
              <a:lumOff val="0"/>
              <a:alphaOff val="0"/>
            </a:srgb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E38B07-6FD8-4F95-87B7-F66020581590}">
      <dsp:nvSpPr>
        <dsp:cNvPr id="0" name=""/>
        <dsp:cNvSpPr/>
      </dsp:nvSpPr>
      <dsp:spPr>
        <a:xfrm>
          <a:off x="327414" y="1026958"/>
          <a:ext cx="1970484" cy="1970484"/>
        </a:xfrm>
        <a:prstGeom prst="ellipse">
          <a:avLst/>
        </a:prstGeom>
        <a:solidFill>
          <a:srgbClr val="0F6FC6">
            <a:hueOff val="0"/>
            <a:satOff val="0"/>
            <a:lumOff val="0"/>
            <a:alphaOff val="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C76007-0D25-4605-A9B8-2276CBD798B8}">
      <dsp:nvSpPr>
        <dsp:cNvPr id="0" name=""/>
        <dsp:cNvSpPr/>
      </dsp:nvSpPr>
      <dsp:spPr>
        <a:xfrm>
          <a:off x="2406522" y="1179"/>
          <a:ext cx="1103092" cy="1103092"/>
        </a:xfrm>
        <a:prstGeom prst="ellipse">
          <a:avLst/>
        </a:prstGeom>
        <a:solidFill>
          <a:srgbClr val="0F6FC6">
            <a:hueOff val="0"/>
            <a:satOff val="0"/>
            <a:lumOff val="0"/>
            <a:alphaOff val="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Effective use of Technology to Support Pedagogy</a:t>
          </a:r>
          <a:endParaRPr lang="en-US" sz="1000" kern="1200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sp:txBody>
      <dsp:txXfrm>
        <a:off x="2568066" y="162723"/>
        <a:ext cx="780004" cy="780004"/>
      </dsp:txXfrm>
    </dsp:sp>
    <dsp:sp modelId="{837F454E-68F0-4BB9-AD53-7F69A24A8F31}">
      <dsp:nvSpPr>
        <dsp:cNvPr id="0" name=""/>
        <dsp:cNvSpPr/>
      </dsp:nvSpPr>
      <dsp:spPr>
        <a:xfrm>
          <a:off x="3619923" y="1179"/>
          <a:ext cx="1654638" cy="1103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eorgia"/>
              <a:ea typeface="+mn-ea"/>
              <a:cs typeface="+mn-cs"/>
            </a:rPr>
            <a:t>Enhancement of faculty training</a:t>
          </a:r>
          <a:endParaRPr lang="en-US" sz="12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eorgia"/>
            <a:ea typeface="+mn-ea"/>
            <a:cs typeface="+mn-cs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eorgia"/>
              <a:ea typeface="+mn-ea"/>
              <a:cs typeface="+mn-cs"/>
            </a:rPr>
            <a:t>Student orientation and remediation</a:t>
          </a:r>
          <a:endParaRPr lang="en-US" sz="12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eorgia"/>
            <a:ea typeface="+mn-ea"/>
            <a:cs typeface="+mn-cs"/>
          </a:endParaRPr>
        </a:p>
      </dsp:txBody>
      <dsp:txXfrm>
        <a:off x="3619923" y="1179"/>
        <a:ext cx="1654638" cy="1103092"/>
      </dsp:txXfrm>
    </dsp:sp>
    <dsp:sp modelId="{27769D85-1AF3-4BE5-BBB6-1E8F794D6D9D}">
      <dsp:nvSpPr>
        <dsp:cNvPr id="0" name=""/>
        <dsp:cNvSpPr/>
      </dsp:nvSpPr>
      <dsp:spPr>
        <a:xfrm>
          <a:off x="2694629" y="1421055"/>
          <a:ext cx="1182290" cy="1182290"/>
        </a:xfrm>
        <a:prstGeom prst="ellipse">
          <a:avLst/>
        </a:prstGeom>
        <a:solidFill>
          <a:srgbClr val="0F6FC6">
            <a:hueOff val="0"/>
            <a:satOff val="0"/>
            <a:lumOff val="0"/>
            <a:alphaOff val="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Flexible Delivery of Academic Programs</a:t>
          </a:r>
          <a:endParaRPr lang="en-US" sz="1000" kern="1200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sp:txBody>
      <dsp:txXfrm>
        <a:off x="2867771" y="1594197"/>
        <a:ext cx="836006" cy="836006"/>
      </dsp:txXfrm>
    </dsp:sp>
    <dsp:sp modelId="{21C44508-35B3-4770-9777-646A3C78F416}">
      <dsp:nvSpPr>
        <dsp:cNvPr id="0" name=""/>
        <dsp:cNvSpPr/>
      </dsp:nvSpPr>
      <dsp:spPr>
        <a:xfrm>
          <a:off x="3995149" y="1421055"/>
          <a:ext cx="1773435" cy="1182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eorgia"/>
              <a:ea typeface="+mn-ea"/>
              <a:cs typeface="+mn-cs"/>
            </a:rPr>
            <a:t>Curriculum review</a:t>
          </a:r>
          <a:endParaRPr lang="en-US" sz="12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eorgia"/>
            <a:ea typeface="+mn-ea"/>
            <a:cs typeface="+mn-cs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eorgia"/>
              <a:ea typeface="+mn-ea"/>
              <a:cs typeface="+mn-cs"/>
            </a:rPr>
            <a:t>Implementation of best practices in course design</a:t>
          </a:r>
          <a:endParaRPr lang="en-US" sz="12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eorgia"/>
            <a:ea typeface="+mn-ea"/>
            <a:cs typeface="+mn-cs"/>
          </a:endParaRPr>
        </a:p>
      </dsp:txBody>
      <dsp:txXfrm>
        <a:off x="3995149" y="1421055"/>
        <a:ext cx="1773435" cy="1182290"/>
      </dsp:txXfrm>
    </dsp:sp>
    <dsp:sp modelId="{54F80148-98B4-45EB-B7AE-4031C8871F15}">
      <dsp:nvSpPr>
        <dsp:cNvPr id="0" name=""/>
        <dsp:cNvSpPr/>
      </dsp:nvSpPr>
      <dsp:spPr>
        <a:xfrm>
          <a:off x="2303564" y="2880530"/>
          <a:ext cx="1182290" cy="1182290"/>
        </a:xfrm>
        <a:prstGeom prst="ellipse">
          <a:avLst/>
        </a:prstGeom>
        <a:solidFill>
          <a:srgbClr val="0F6FC6">
            <a:hueOff val="0"/>
            <a:satOff val="0"/>
            <a:lumOff val="0"/>
            <a:alphaOff val="0"/>
          </a:srgbClr>
        </a:solidFill>
        <a:ln w="11429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ysClr val="window" lastClr="FFFFFF"/>
              </a:solidFill>
              <a:latin typeface="Georgia"/>
              <a:ea typeface="+mn-ea"/>
              <a:cs typeface="+mn-cs"/>
            </a:rPr>
            <a:t>Student achievement of higher-order student learning outcomes</a:t>
          </a:r>
          <a:endParaRPr lang="en-US" sz="1000" kern="1200" dirty="0">
            <a:solidFill>
              <a:sysClr val="window" lastClr="FFFFFF"/>
            </a:solidFill>
            <a:latin typeface="Georgia"/>
            <a:ea typeface="+mn-ea"/>
            <a:cs typeface="+mn-cs"/>
          </a:endParaRPr>
        </a:p>
      </dsp:txBody>
      <dsp:txXfrm>
        <a:off x="2476706" y="3053672"/>
        <a:ext cx="836006" cy="836006"/>
      </dsp:txXfrm>
    </dsp:sp>
    <dsp:sp modelId="{6439EF47-2737-41F8-857B-2E0B07D7328F}">
      <dsp:nvSpPr>
        <dsp:cNvPr id="0" name=""/>
        <dsp:cNvSpPr/>
      </dsp:nvSpPr>
      <dsp:spPr>
        <a:xfrm>
          <a:off x="3604084" y="2880530"/>
          <a:ext cx="1773435" cy="1182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eorgia"/>
              <a:ea typeface="+mn-ea"/>
              <a:cs typeface="+mn-cs"/>
            </a:rPr>
            <a:t>Refinement of student learning outcomes – focus on digital literacy and critical thinking.</a:t>
          </a:r>
          <a:endParaRPr lang="en-US" sz="12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eorgia"/>
            <a:ea typeface="+mn-ea"/>
            <a:cs typeface="+mn-cs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eorgia"/>
              <a:ea typeface="+mn-ea"/>
              <a:cs typeface="+mn-cs"/>
            </a:rPr>
            <a:t>Course redesign</a:t>
          </a:r>
          <a:endParaRPr lang="en-US" sz="12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eorgia"/>
            <a:ea typeface="+mn-ea"/>
            <a:cs typeface="+mn-cs"/>
          </a:endParaRPr>
        </a:p>
      </dsp:txBody>
      <dsp:txXfrm>
        <a:off x="3604084" y="2880530"/>
        <a:ext cx="1773435" cy="11822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23FD0-D7E5-4C01-A6C5-F025B69FB10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479B2-B137-4FAA-B6DC-C594B6658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04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gradFill flip="none" rotWithShape="1">
                  <a:gsLst>
                    <a:gs pos="0">
                      <a:schemeClr val="accent1"/>
                    </a:gs>
                    <a:gs pos="8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chemeClr val="accent1"/>
              </a:gs>
              <a:gs pos="8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albertus.edu/academicservices/experiential-learning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997196"/>
          </a:xfrm>
        </p:spPr>
        <p:txBody>
          <a:bodyPr/>
          <a:lstStyle/>
          <a:p>
            <a:r>
              <a:rPr lang="en-US" sz="3600" dirty="0" smtClean="0"/>
              <a:t>Albertus 2020: A Strategic Path for the 21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Century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185761"/>
          </a:xfrm>
        </p:spPr>
        <p:txBody>
          <a:bodyPr/>
          <a:lstStyle/>
          <a:p>
            <a:r>
              <a:rPr lang="en-US" b="1" i="1" dirty="0">
                <a:solidFill>
                  <a:schemeClr val="tx1"/>
                </a:solidFill>
              </a:rPr>
              <a:t>Promote a diverse, inclusive learning environment by recruiting and retaining students, faculty and staff who reflect the demographic changes in our society. 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b="1" i="1" dirty="0" smtClean="0">
                <a:solidFill>
                  <a:schemeClr val="tx1"/>
                </a:solidFill>
              </a:rPr>
              <a:t>Enhance </a:t>
            </a:r>
            <a:r>
              <a:rPr lang="en-US" b="1" i="1" dirty="0">
                <a:solidFill>
                  <a:schemeClr val="tx1"/>
                </a:solidFill>
              </a:rPr>
              <a:t>student access and success through effective uses of technology, the development of flexibly delivered academic programs, and the implementation of high-impact practices</a:t>
            </a:r>
            <a:r>
              <a:rPr lang="en-US" b="1" i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5837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775597"/>
          </a:xfrm>
        </p:spPr>
        <p:txBody>
          <a:bodyPr/>
          <a:lstStyle/>
          <a:p>
            <a:r>
              <a:rPr lang="en-US" sz="3200" dirty="0" smtClean="0"/>
              <a:t>One Size Does Not Fit All: </a:t>
            </a:r>
            <a:br>
              <a:rPr lang="en-US" sz="3200" dirty="0" smtClean="0"/>
            </a:br>
            <a:r>
              <a:rPr lang="en-US" sz="2400" dirty="0" smtClean="0"/>
              <a:t>Addressing the Many Facets of Diversity at Albertus Magnus College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510734"/>
            <a:ext cx="8382000" cy="3231654"/>
          </a:xfrm>
        </p:spPr>
        <p:txBody>
          <a:bodyPr/>
          <a:lstStyle/>
          <a:p>
            <a:r>
              <a:rPr lang="en-US" sz="2800" dirty="0" smtClean="0"/>
              <a:t>Traditional Undergraduate Program: 497</a:t>
            </a:r>
          </a:p>
          <a:p>
            <a:r>
              <a:rPr lang="en-US" sz="2800" dirty="0" smtClean="0"/>
              <a:t>PGS Undergraduate: 692</a:t>
            </a:r>
          </a:p>
          <a:p>
            <a:r>
              <a:rPr lang="en-US" sz="2800" dirty="0" smtClean="0"/>
              <a:t>PGS Graduate: 318</a:t>
            </a:r>
          </a:p>
          <a:p>
            <a:r>
              <a:rPr lang="en-US" sz="2800" dirty="0" smtClean="0"/>
              <a:t>Female: 66%; Male: 44%</a:t>
            </a:r>
          </a:p>
          <a:p>
            <a:r>
              <a:rPr lang="en-US" sz="2800" dirty="0" smtClean="0"/>
              <a:t>White: 40% African-American: 32%; Hispanic: 15%.</a:t>
            </a:r>
          </a:p>
          <a:p>
            <a:r>
              <a:rPr lang="en-US" sz="2800" dirty="0" smtClean="0"/>
              <a:t>First Generation: 45%</a:t>
            </a:r>
          </a:p>
          <a:p>
            <a:r>
              <a:rPr lang="en-US" sz="2800" dirty="0" smtClean="0"/>
              <a:t>Pell Recipients: 42%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5544234"/>
            <a:ext cx="5339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Albertus Magnus College</a:t>
            </a:r>
            <a:endParaRPr lang="en-US" sz="3600" b="1" dirty="0">
              <a:solidFill>
                <a:schemeClr val="bg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sea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755207"/>
            <a:ext cx="1295400" cy="1112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Displaying Photo Gallery Rebecca Weinberger Credit Selfie Color Adjus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133600"/>
            <a:ext cx="13716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Displaying Diverse Community in Top Left Corner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409" y="5213154"/>
            <a:ext cx="1781175" cy="118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Displaying IMG_7724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377" y="1674703"/>
            <a:ext cx="1665207" cy="14494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Displaying IMG_5521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700" y="4087366"/>
            <a:ext cx="1752600" cy="1256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Displaying Screen shot 2013-10-08 at 11.59.53 AM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80762"/>
            <a:ext cx="1903095" cy="10623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38745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498598"/>
          </a:xfrm>
        </p:spPr>
        <p:txBody>
          <a:bodyPr/>
          <a:lstStyle/>
          <a:p>
            <a:r>
              <a:rPr lang="en-US" sz="3600" dirty="0" smtClean="0"/>
              <a:t>CTLE and the Focus on High Impact Practices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6007799"/>
          </a:xfrm>
        </p:spPr>
        <p:txBody>
          <a:bodyPr/>
          <a:lstStyle/>
          <a:p>
            <a:r>
              <a:rPr lang="en-US" dirty="0" smtClean="0"/>
              <a:t>Establishment of the Center for Teaching and Learning Excellence: Coordination and Promotion of Academic Support Services</a:t>
            </a:r>
          </a:p>
          <a:p>
            <a:r>
              <a:rPr lang="en-US" dirty="0"/>
              <a:t>Accessibility Coordination </a:t>
            </a:r>
            <a:r>
              <a:rPr lang="en-US" dirty="0" smtClean="0"/>
              <a:t>Team</a:t>
            </a:r>
          </a:p>
          <a:p>
            <a:r>
              <a:rPr lang="en-US" dirty="0" smtClean="0"/>
              <a:t>At-Risk Student Behavior Intervention Team</a:t>
            </a:r>
          </a:p>
          <a:p>
            <a:r>
              <a:rPr lang="en-US" dirty="0" smtClean="0"/>
              <a:t>First year program</a:t>
            </a:r>
          </a:p>
          <a:p>
            <a:r>
              <a:rPr lang="en-US" dirty="0" err="1" smtClean="0"/>
              <a:t>ePortfolio</a:t>
            </a:r>
            <a:r>
              <a:rPr lang="en-US" dirty="0" smtClean="0"/>
              <a:t> initiative        </a:t>
            </a:r>
          </a:p>
          <a:p>
            <a:r>
              <a:rPr lang="en-US" dirty="0" smtClean="0"/>
              <a:t>Peer tutoring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  <a:hlinkClick r:id="rId2"/>
              </a:rPr>
              <a:t>Experiential learning: student/faculty collaborative research; </a:t>
            </a:r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  <a:hlinkClick r:id="rId2"/>
              </a:rPr>
              <a:t>practica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hlinkClick r:id="rId2"/>
              </a:rPr>
              <a:t> and internships; study abroad; service learning</a:t>
            </a:r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962400"/>
            <a:ext cx="2057400" cy="1375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03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Accessibility is Key to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397853"/>
          </a:xfrm>
        </p:spPr>
        <p:txBody>
          <a:bodyPr/>
          <a:lstStyle/>
          <a:p>
            <a:r>
              <a:rPr lang="en-US" dirty="0" smtClean="0"/>
              <a:t>1985: Inauguration of Accelerated Degree Programs</a:t>
            </a:r>
          </a:p>
          <a:p>
            <a:r>
              <a:rPr lang="en-US" dirty="0" smtClean="0"/>
              <a:t>1994: Introduction of the New Dimensions Program</a:t>
            </a:r>
          </a:p>
          <a:p>
            <a:r>
              <a:rPr lang="en-US" dirty="0" smtClean="0"/>
              <a:t>2009: Establishment of first fully online program</a:t>
            </a:r>
          </a:p>
          <a:p>
            <a:r>
              <a:rPr lang="en-US" dirty="0" smtClean="0"/>
              <a:t>2015: Creation and implementation of the FLEX option</a:t>
            </a:r>
            <a:endParaRPr lang="en-US" dirty="0"/>
          </a:p>
        </p:txBody>
      </p:sp>
      <p:pic>
        <p:nvPicPr>
          <p:cNvPr id="5" name="Picture 4" descr="http://www.mustuniversityaccreditation.com/wp-content/uploads/2013/03/Evolution-of-Online-Educatio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783" y="4809405"/>
            <a:ext cx="3206433" cy="15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30610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is Key to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612167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Retention Rates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Black or African-American, full-time, first-time, degree/certificate seeking undergraduates: 70% (first out of 24 institutions)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Hispanic/Latino</a:t>
            </a:r>
            <a:r>
              <a:rPr lang="en-US" sz="1400" dirty="0"/>
              <a:t>, full-time, first-time, degree/certificate seeking undergraduates: 50% (seventh out of 24 institutions; 3 institutions had 50% graduation rates)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White, full-time, first-time, degree/certificate seeking undergraduates:  58% (one of two institutions with the highest graduation rate among the 24 institution</a:t>
            </a:r>
            <a:r>
              <a:rPr lang="en-US" sz="1600" dirty="0"/>
              <a:t>s</a:t>
            </a:r>
            <a:r>
              <a:rPr lang="en-US" sz="1600" dirty="0" smtClean="0"/>
              <a:t>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Noel-Levitz Student Satisfaction Inventory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My academic advisor is knowledgeable about requirements in my major.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My academic advisor is approachable.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My academic advisor is concerned about my success as an individual.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instruction in my major field is excellent</a:t>
            </a:r>
            <a:r>
              <a:rPr lang="en-US" sz="1400" dirty="0" smtClean="0"/>
              <a:t>.</a:t>
            </a:r>
            <a:endParaRPr lang="en-US" sz="1400" dirty="0" smtClean="0">
              <a:solidFill>
                <a:srgbClr val="00000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Alumni Surveys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Alumni surveys show significant growth in </a:t>
            </a:r>
            <a:r>
              <a:rPr lang="en-US" sz="1400" dirty="0" smtClean="0"/>
              <a:t>interest to pursue further study </a:t>
            </a:r>
            <a:r>
              <a:rPr lang="en-US" sz="1400" dirty="0"/>
              <a:t>from 2011 to 2014. </a:t>
            </a:r>
            <a:r>
              <a:rPr lang="en-US" sz="1400" dirty="0" smtClean="0"/>
              <a:t>Undergraduate </a:t>
            </a:r>
            <a:r>
              <a:rPr lang="en-US" sz="1400" dirty="0"/>
              <a:t>Program alumni surveys show a growth from 9% to 39% of students planning to seek further education, and the percentage in the Accelerated Degree Program grew from 23.9% to 40%. </a:t>
            </a:r>
            <a:endParaRPr lang="en-US" sz="1400" dirty="0" smtClean="0">
              <a:solidFill>
                <a:srgbClr val="00000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ETS Proficiency Profile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Growth in written communication.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Critical thinking is a challenge.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rgbClr val="000000"/>
                </a:solidFill>
              </a:rPr>
              <a:t>ePortfolio</a:t>
            </a:r>
            <a:r>
              <a:rPr lang="en-US" sz="1800" dirty="0" smtClean="0">
                <a:solidFill>
                  <a:srgbClr val="000000"/>
                </a:solidFill>
              </a:rPr>
              <a:t> Assessment: Written Communication and Critical Thinking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Growth in written communication.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Critical thinking is a challenge.</a:t>
            </a:r>
            <a:endParaRPr lang="en-US" sz="1400" dirty="0">
              <a:solidFill>
                <a:srgbClr val="000000"/>
              </a:solidFill>
            </a:endParaRPr>
          </a:p>
          <a:p>
            <a:endParaRPr lang="en-US" sz="16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187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is Key to Success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25109737"/>
              </p:ext>
            </p:extLst>
          </p:nvPr>
        </p:nvGraphicFramePr>
        <p:xfrm>
          <a:off x="1524000" y="18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62200" y="2983637"/>
            <a:ext cx="129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Goal: Student Access Success and Retention</a:t>
            </a:r>
          </a:p>
        </p:txBody>
      </p:sp>
    </p:spTree>
    <p:extLst>
      <p:ext uri="{BB962C8B-B14F-4D97-AF65-F5344CB8AC3E}">
        <p14:creationId xmlns:p14="http://schemas.microsoft.com/office/powerpoint/2010/main" val="24462067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White with Blue Grid Segoe Template_TP10286790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0431CEF-FFBD-4C8D-889D-1FC810EA7C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 (White with blue grid design)</Template>
  <TotalTime>1820</TotalTime>
  <Words>483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Courier New</vt:lpstr>
      <vt:lpstr>Georgia</vt:lpstr>
      <vt:lpstr>Times New Roman</vt:lpstr>
      <vt:lpstr>Wingdings</vt:lpstr>
      <vt:lpstr>1_White with Blue Grid Segoe Template_TP10286790</vt:lpstr>
      <vt:lpstr>White with Courier font for code slides</vt:lpstr>
      <vt:lpstr>Albertus 2020: A Strategic Path for the 21st Century</vt:lpstr>
      <vt:lpstr>One Size Does Not Fit All:  Addressing the Many Facets of Diversity at Albertus Magnus College</vt:lpstr>
      <vt:lpstr>CTLE and the Focus on High Impact Practices</vt:lpstr>
      <vt:lpstr>Accessibility is Key to Success</vt:lpstr>
      <vt:lpstr>Assessment is Key to Success</vt:lpstr>
      <vt:lpstr>Assessment is Key to Success</vt:lpstr>
    </vt:vector>
  </TitlesOfParts>
  <Company>Northern Essex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Perez, Dawna</dc:creator>
  <cp:keywords/>
  <cp:lastModifiedBy>Sean O'Connell</cp:lastModifiedBy>
  <cp:revision>48</cp:revision>
  <dcterms:created xsi:type="dcterms:W3CDTF">2015-11-15T22:28:29Z</dcterms:created>
  <dcterms:modified xsi:type="dcterms:W3CDTF">2015-11-20T19:42:15Z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TC102867909990</vt:lpwstr>
  </property>
</Properties>
</file>