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72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3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07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65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20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66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95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0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6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DD44A-82F6-4C02-AC4C-DFEE9548FDFB}" type="datetimeFigureOut">
              <a:rPr lang="en-GB" smtClean="0"/>
              <a:t>02/12/2015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E523-40BE-41DA-B9F1-968647C8A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20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80512" cy="147002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     Developments in International Student Care and Feeding</a:t>
            </a:r>
            <a:br>
              <a:rPr lang="en-GB" sz="2800" dirty="0" smtClean="0"/>
            </a:br>
            <a:r>
              <a:rPr lang="en-GB" sz="2800" dirty="0" smtClean="0"/>
              <a:t>     Third-Party Partnerships </a:t>
            </a:r>
            <a:br>
              <a:rPr lang="en-GB" sz="2800" dirty="0" smtClean="0"/>
            </a:br>
            <a:r>
              <a:rPr lang="en-GB" sz="2800" dirty="0" smtClean="0"/>
              <a:t>     </a:t>
            </a:r>
            <a:r>
              <a:rPr lang="en-GB" sz="1600" dirty="0" smtClean="0"/>
              <a:t>David Graves, Nord Anglia Education  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352928" cy="4680520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b="1" u="sng" dirty="0" err="1" smtClean="0">
                <a:solidFill>
                  <a:schemeClr val="tx1"/>
                </a:solidFill>
              </a:rPr>
              <a:t>Çore</a:t>
            </a:r>
            <a:r>
              <a:rPr lang="en-GB" sz="1600" b="1" u="sng" dirty="0" smtClean="0">
                <a:solidFill>
                  <a:schemeClr val="tx1"/>
                </a:solidFill>
              </a:rPr>
              <a:t> Problem</a:t>
            </a:r>
            <a:r>
              <a:rPr lang="en-GB" sz="1600" dirty="0" smtClean="0"/>
              <a:t>:   </a:t>
            </a:r>
          </a:p>
          <a:p>
            <a:pPr algn="l"/>
            <a:r>
              <a:rPr lang="en-GB" sz="1600" dirty="0"/>
              <a:t> </a:t>
            </a:r>
            <a:r>
              <a:rPr lang="en-GB" sz="1600" dirty="0" smtClean="0"/>
              <a:t>      Many universities are recruiting full-pay international students to solve financial challenges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b="1" u="sng" dirty="0" smtClean="0">
                <a:solidFill>
                  <a:schemeClr val="tx1"/>
                </a:solidFill>
              </a:rPr>
              <a:t>Issue</a:t>
            </a:r>
            <a:r>
              <a:rPr lang="en-GB" sz="1600" b="1" dirty="0" smtClean="0">
                <a:solidFill>
                  <a:schemeClr val="tx1"/>
                </a:solidFill>
              </a:rPr>
              <a:t>:  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    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25% dropout rate for Chinese students studying in the United States at Ivy League universities</a:t>
            </a:r>
          </a:p>
          <a:p>
            <a:pPr algn="l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    (South China Morning Post, Oct 2013 )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b="1" u="sng" dirty="0" smtClean="0">
                <a:solidFill>
                  <a:schemeClr val="tx1"/>
                </a:solidFill>
              </a:rPr>
              <a:t>Solutions</a:t>
            </a:r>
            <a:r>
              <a:rPr lang="en-GB" sz="1600" dirty="0" smtClean="0">
                <a:solidFill>
                  <a:schemeClr val="tx1"/>
                </a:solidFill>
              </a:rPr>
              <a:t>:   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     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Partner with third parties to provide variety of services including</a:t>
            </a:r>
          </a:p>
          <a:p>
            <a:pPr algn="l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1. Marketing materials development</a:t>
            </a:r>
          </a:p>
          <a:p>
            <a:pPr algn="l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2. Identifying and managing agents/recruitment partners </a:t>
            </a:r>
          </a:p>
          <a:p>
            <a:pPr algn="l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3. Student recruitment </a:t>
            </a:r>
          </a:p>
          <a:p>
            <a:pPr algn="l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4. Language instruction </a:t>
            </a:r>
          </a:p>
          <a:p>
            <a:pPr algn="l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5. Cultural induction/instruction/immersion </a:t>
            </a:r>
          </a:p>
          <a:p>
            <a:pPr algn="l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6. Even first year instruction (bachelor’s degree level)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600" b="1" u="sng" dirty="0" smtClean="0">
                <a:solidFill>
                  <a:schemeClr val="tx1"/>
                </a:solidFill>
              </a:rPr>
              <a:t>Implications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marL="1257300" lvl="2" indent="-342900" algn="l">
              <a:buAutoNum type="arabicPeriod"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Accurate marketing information (Standard 5.2)</a:t>
            </a:r>
          </a:p>
          <a:p>
            <a:pPr marL="1257300" lvl="2" indent="-342900" algn="l">
              <a:buAutoNum type="arabicPeriod"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Ethical agent recruitment practices (Standard 5.3)</a:t>
            </a:r>
          </a:p>
          <a:p>
            <a:pPr marL="1257300" lvl="2" indent="-342900" algn="l">
              <a:buFont typeface="Arial" panose="020B0604020202020204" pitchFamily="34" charset="0"/>
              <a:buAutoNum type="arabicPeriod"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Institutional control of instruction and assessment (Standards 4.5, 4.6. 4.7) </a:t>
            </a:r>
          </a:p>
          <a:p>
            <a:pPr marL="1257300" lvl="2" indent="-342900" algn="l">
              <a:buAutoNum type="arabicPeriod"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Ensuring high likelihood of success for students (Standards 5.4, 5.5, 5.6) </a:t>
            </a:r>
          </a:p>
          <a:p>
            <a:pPr marL="1257300" lvl="2" indent="-342900" algn="l">
              <a:buAutoNum type="arabicPeriod"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26887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Developments in International Student Care and Feeding      Third-Party Partnerships       David Graves, Nord Anglia Education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Developments in International Student Care and Feeding</dc:title>
  <dc:creator>D.Graves</dc:creator>
  <cp:lastModifiedBy>D.Graves</cp:lastModifiedBy>
  <cp:revision>4</cp:revision>
  <dcterms:created xsi:type="dcterms:W3CDTF">2015-12-03T00:15:29Z</dcterms:created>
  <dcterms:modified xsi:type="dcterms:W3CDTF">2015-12-03T00:58:59Z</dcterms:modified>
</cp:coreProperties>
</file>