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6" r:id="rId3"/>
    <p:sldId id="269" r:id="rId4"/>
    <p:sldId id="270" r:id="rId5"/>
    <p:sldId id="267" r:id="rId6"/>
    <p:sldId id="264" r:id="rId7"/>
    <p:sldId id="262" r:id="rId8"/>
    <p:sldId id="263" r:id="rId9"/>
    <p:sldId id="27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85990" autoAdjust="0"/>
  </p:normalViewPr>
  <p:slideViewPr>
    <p:cSldViewPr>
      <p:cViewPr varScale="1">
        <p:scale>
          <a:sx n="124" d="100"/>
          <a:sy n="124" d="100"/>
        </p:scale>
        <p:origin x="2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 Collected Through 12/31/2014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5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cat>
            <c:strRef>
              <c:f>Sheet1!$A$2:$A$7</c:f>
              <c:strCache>
                <c:ptCount val="6"/>
                <c:pt idx="0">
                  <c:v>Employed (51.7%)</c:v>
                </c:pt>
                <c:pt idx="1">
                  <c:v>No information (33%)</c:v>
                </c:pt>
                <c:pt idx="2">
                  <c:v>Continuing Education (9.6%)</c:v>
                </c:pt>
                <c:pt idx="3">
                  <c:v>Seeking Employment (2.7%)</c:v>
                </c:pt>
                <c:pt idx="4">
                  <c:v>Not Seeking (2.3%)</c:v>
                </c:pt>
                <c:pt idx="5">
                  <c:v>Seeking Cont. Education (.7%)</c:v>
                </c:pt>
              </c:strCache>
            </c:strRef>
          </c:cat>
          <c:val>
            <c:numRef>
              <c:f>Sheet1!$B$2:$B$7</c:f>
              <c:numCache>
                <c:formatCode>0.000%</c:formatCode>
                <c:ptCount val="6"/>
                <c:pt idx="0">
                  <c:v>0.517</c:v>
                </c:pt>
                <c:pt idx="1">
                  <c:v>0.33</c:v>
                </c:pt>
                <c:pt idx="2">
                  <c:v>0.096</c:v>
                </c:pt>
                <c:pt idx="3">
                  <c:v>0.027</c:v>
                </c:pt>
                <c:pt idx="4">
                  <c:v>0.023</c:v>
                </c:pt>
                <c:pt idx="5">
                  <c:v>0.007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7904594449966"/>
          <c:y val="0.161591726045949"/>
          <c:w val="0.421964548648388"/>
          <c:h val="0.78853247042023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Students Employed in:</a:t>
            </a:r>
            <a:endParaRPr lang="en-US" sz="1400" dirty="0"/>
          </a:p>
        </c:rich>
      </c:tx>
      <c:layout>
        <c:manualLayout>
          <c:xMode val="edge"/>
          <c:yMode val="edge"/>
          <c:x val="0.375778743148875"/>
          <c:y val="0.010643017007597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Students Employed in: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5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7"/>
            <c:bubble3D val="0"/>
            <c:spPr>
              <a:solidFill>
                <a:srgbClr val="7030A0"/>
              </a:solidFill>
            </c:spPr>
          </c:dPt>
          <c:dPt>
            <c:idx val="8"/>
            <c:bubble3D val="0"/>
            <c:spPr>
              <a:solidFill>
                <a:srgbClr val="FFC000"/>
              </a:solidFill>
            </c:spPr>
          </c:dPt>
          <c:dPt>
            <c:idx val="9"/>
            <c:bubble3D val="0"/>
            <c:spPr>
              <a:solidFill>
                <a:srgbClr val="00B0F0"/>
              </a:solidFill>
            </c:spPr>
          </c:dPt>
          <c:dPt>
            <c:idx val="1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cat>
            <c:strRef>
              <c:f>Sheet1!$A$2:$A$13</c:f>
              <c:strCache>
                <c:ptCount val="12"/>
                <c:pt idx="0">
                  <c:v>Education (17.7%)</c:v>
                </c:pt>
                <c:pt idx="1">
                  <c:v>Financial Services (12.6%)</c:v>
                </c:pt>
                <c:pt idx="2">
                  <c:v>Tech/Engineering/Science (10.6%)</c:v>
                </c:pt>
                <c:pt idx="3">
                  <c:v>Non-Profits (9.1%)</c:v>
                </c:pt>
                <c:pt idx="4">
                  <c:v>Media &amp; Communications (8.9%)</c:v>
                </c:pt>
                <c:pt idx="5">
                  <c:v>Leisure, Arts &amp; Entertainment (8.3%)</c:v>
                </c:pt>
                <c:pt idx="6">
                  <c:v>Health &amp; Wellness (7.7%)</c:v>
                </c:pt>
                <c:pt idx="7">
                  <c:v>Consulting (7.4%)</c:v>
                </c:pt>
                <c:pt idx="8">
                  <c:v>Legal Services (7.1%)</c:v>
                </c:pt>
                <c:pt idx="9">
                  <c:v>Other (5.4%)</c:v>
                </c:pt>
                <c:pt idx="10">
                  <c:v>Consumer Products/Trade (2.6%)</c:v>
                </c:pt>
                <c:pt idx="11">
                  <c:v>Government (2.3%)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0.177</c:v>
                </c:pt>
                <c:pt idx="1">
                  <c:v>0.126</c:v>
                </c:pt>
                <c:pt idx="2">
                  <c:v>0.106</c:v>
                </c:pt>
                <c:pt idx="3">
                  <c:v>0.091</c:v>
                </c:pt>
                <c:pt idx="4">
                  <c:v>0.089</c:v>
                </c:pt>
                <c:pt idx="5">
                  <c:v>0.083</c:v>
                </c:pt>
                <c:pt idx="6">
                  <c:v>0.077</c:v>
                </c:pt>
                <c:pt idx="7">
                  <c:v>0.074</c:v>
                </c:pt>
                <c:pt idx="8">
                  <c:v>0.071</c:v>
                </c:pt>
                <c:pt idx="9">
                  <c:v>0.054</c:v>
                </c:pt>
                <c:pt idx="10">
                  <c:v>0.026</c:v>
                </c:pt>
                <c:pt idx="11">
                  <c:v>0.023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8218923563217"/>
          <c:y val="0.0772632752781431"/>
          <c:w val="0.409309752279277"/>
          <c:h val="0.92273672472185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Degree Programs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cat>
            <c:strRef>
              <c:f>Sheet1!$A$2:$A$6</c:f>
              <c:strCache>
                <c:ptCount val="5"/>
                <c:pt idx="0">
                  <c:v>Master's (55%)</c:v>
                </c:pt>
                <c:pt idx="1">
                  <c:v>JD (15.5%)</c:v>
                </c:pt>
                <c:pt idx="2">
                  <c:v>PhD (14%)</c:v>
                </c:pt>
                <c:pt idx="3">
                  <c:v>MD (8.5%)</c:v>
                </c:pt>
                <c:pt idx="4">
                  <c:v>Other (7%)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39.0</c:v>
                </c:pt>
                <c:pt idx="1">
                  <c:v>11.0</c:v>
                </c:pt>
                <c:pt idx="2">
                  <c:v>10.0</c:v>
                </c:pt>
                <c:pt idx="3">
                  <c:v>6.0</c:v>
                </c:pt>
                <c:pt idx="4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CEBD4F-9803-489B-B197-F0F48772D6A4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845FF-FD83-4A07-80E0-F3AD21B5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845FF-FD83-4A07-80E0-F3AD21B5E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21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845FF-FD83-4A07-80E0-F3AD21B5E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5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Wesleyan is</a:t>
            </a:r>
            <a:r>
              <a:rPr lang="en-US" baseline="0" dirty="0" smtClean="0"/>
              <a:t> a COFHE member school, and has always issued their joint survey which does collect some outcomes data, but not in a way that is NACE compliant. The Career Center did a paper and pencil survey through 2012, skipping 2013 because the Career Center Director position was vacant.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845FF-FD83-4A07-80E0-F3AD21B5E9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Represents</a:t>
            </a:r>
            <a:r>
              <a:rPr lang="en-US" baseline="0" dirty="0" smtClean="0"/>
              <a:t> a knowledge rate of 67%. Survey rate was about 40%, with the remaining information culled from employers, university faculty and staff, and social media. Employment includes all types of work, including internships and work fellowships; 11.7% of employed students had post-graduate internships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845FF-FD83-4A07-80E0-F3AD21B5E9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845FF-FD83-4A07-80E0-F3AD21B5E9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includes certificate or other non-degree programs, second bachelor’s degrees, and unspecified. Numbers</a:t>
            </a:r>
            <a:r>
              <a:rPr lang="en-US" baseline="0" dirty="0" smtClean="0"/>
              <a:t> include only those from the Class of 2014 , NOT total number of Wesleyan alumni entering these programs in Fall 2014. For instance, 59 Wesleyan alumni matriculated into medical school in Fall 2014, but only 6 were from the Class of 2014.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845FF-FD83-4A07-80E0-F3AD21B5E9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59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845FF-FD83-4A07-80E0-F3AD21B5E9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2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C022D1-7167-4D8D-9E80-0227E92C25F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901A6C4-9EB2-4542-A9EB-6CF87A22D4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Tracking student success using social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career center perspective</a:t>
            </a:r>
            <a:endParaRPr lang="en-US" dirty="0"/>
          </a:p>
        </p:txBody>
      </p:sp>
      <p:pic>
        <p:nvPicPr>
          <p:cNvPr id="4" name="Picture 2" descr="[Wesleyan University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096000"/>
            <a:ext cx="37242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1" y="4419600"/>
            <a:ext cx="372427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Sharon Belden </a:t>
            </a:r>
            <a:r>
              <a:rPr lang="en-US" b="1" dirty="0" err="1" smtClean="0"/>
              <a:t>Castonguay</a:t>
            </a:r>
            <a:endParaRPr lang="en-US" b="1" dirty="0" smtClean="0"/>
          </a:p>
          <a:p>
            <a:pPr algn="ctr"/>
            <a:r>
              <a:rPr lang="en-US" b="1" dirty="0" smtClean="0"/>
              <a:t>Director, Wesleyan Career Center</a:t>
            </a:r>
          </a:p>
          <a:p>
            <a:pPr algn="ctr"/>
            <a:r>
              <a:rPr lang="en-US" dirty="0" smtClean="0"/>
              <a:t>NEASC Annual Meeting</a:t>
            </a:r>
          </a:p>
          <a:p>
            <a:pPr algn="ctr"/>
            <a:r>
              <a:rPr lang="en-US" dirty="0" smtClean="0"/>
              <a:t>December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Nace</a:t>
            </a:r>
            <a:r>
              <a:rPr lang="en-US" dirty="0" smtClean="0"/>
              <a:t>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January 2014, the National Association of Colleges and Employers (NACE) issued a new set of standards for its ~2000 member schools to standardize graduate outcomes reporting. Highlights: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A graduating class is defined as those completing degrees between July 1 and June 30 of the following year. Data should be collected by December </a:t>
            </a:r>
            <a:r>
              <a:rPr lang="en-US" dirty="0" smtClean="0"/>
              <a:t>31</a:t>
            </a: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Applicable to those completing associate’s or bachelor’s degrees, FT or PT, including those without permanent work authorization in the </a:t>
            </a:r>
            <a:r>
              <a:rPr lang="en-US" dirty="0" smtClean="0"/>
              <a:t>U.S</a:t>
            </a: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Target knowledge rate of ≧65%, based on data obtained directly from graduates (</a:t>
            </a:r>
            <a:r>
              <a:rPr lang="en-US" dirty="0" err="1" smtClean="0"/>
              <a:t>eg</a:t>
            </a:r>
            <a:r>
              <a:rPr lang="en-US" dirty="0"/>
              <a:t>,</a:t>
            </a:r>
            <a:r>
              <a:rPr lang="en-US" dirty="0" smtClean="0"/>
              <a:t> surveys) or from employers, parents, etc. </a:t>
            </a:r>
            <a:r>
              <a:rPr lang="en-US" b="1" dirty="0" smtClean="0"/>
              <a:t>Internet sources like LinkedIn acceptable as </a:t>
            </a:r>
            <a:r>
              <a:rPr lang="en-US" b="1" dirty="0" smtClean="0"/>
              <a:t>well</a:t>
            </a:r>
            <a:endParaRPr lang="en-US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2" descr="[Wesleyan University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096000"/>
            <a:ext cx="37242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Reporting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Employed Full Time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Employed Part Time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In each above case, includes employment as entrepreneur, in a temp, contract or freelance role, post-grad internship or fellowship, and “all other work categories”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Volunteer Service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Military Service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Continuing Education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Seeking Employment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Seeking Continuing Education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Not Seeking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 Information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Career outcomes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“Career Outcomes Rate” is described as the percentage of graduates who fall into the following categories:</a:t>
            </a:r>
          </a:p>
          <a:p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Employed full time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Employed part time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Participating in a program of voluntary service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Serving in the U.S. Armed Forces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Enrolled in a program of continuing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Wesleyan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Spring 2014 Wesleyan contracted with a new vendor, 12Twenty, to provide a web based survey collection and data analysis </a:t>
            </a:r>
            <a:r>
              <a:rPr lang="en-US" dirty="0" smtClean="0"/>
              <a:t>platform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called the portal </a:t>
            </a:r>
            <a:r>
              <a:rPr lang="en-US" dirty="0"/>
              <a:t>Wesleyan Graduate Outcomes (</a:t>
            </a:r>
            <a:r>
              <a:rPr lang="en-US" dirty="0" err="1"/>
              <a:t>WesGO</a:t>
            </a:r>
            <a:r>
              <a:rPr lang="en-US" dirty="0" smtClean="0"/>
              <a:t>), and launched in May 2014. With the support of the Provost and IR, the </a:t>
            </a:r>
            <a:r>
              <a:rPr lang="en-US" dirty="0"/>
              <a:t>link was sent out by academic departments, the Career Center, and other campus administrators through </a:t>
            </a:r>
            <a:r>
              <a:rPr lang="en-US" dirty="0" smtClean="0"/>
              <a:t>12/31/14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staff members spent part of December mining LinkedIn, and to a lesser extent Facebook and organization web sites, for information on “missing” </a:t>
            </a:r>
            <a:r>
              <a:rPr lang="en-US" dirty="0" smtClean="0"/>
              <a:t>students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We </a:t>
            </a:r>
            <a:r>
              <a:rPr lang="en-US" dirty="0" smtClean="0"/>
              <a:t>achieved </a:t>
            </a:r>
            <a:r>
              <a:rPr lang="en-US" dirty="0"/>
              <a:t>a 67% knowledge rate; ~40% from survey data, the remainder from employers, faculty/staff, and social media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 of 2014 outcomes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05263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[Wesleyan University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096000"/>
            <a:ext cx="37242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4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Jobs by industry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628114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[Wesleyan University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096000"/>
            <a:ext cx="37242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0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Continuing education (9.6% of class)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546754"/>
              </p:ext>
            </p:extLst>
          </p:nvPr>
        </p:nvGraphicFramePr>
        <p:xfrm>
          <a:off x="762000" y="1143000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[Wesleyan University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096000"/>
            <a:ext cx="37242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5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initiatives for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Offered chance to win tickets to “Hamilton” for those who filled out survey by 6/15/15; led to 52% survey rate by that date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Board member gave $10 to financial aid for every student who updated or completed their </a:t>
            </a:r>
            <a:r>
              <a:rPr lang="en-US" dirty="0" err="1" smtClean="0"/>
              <a:t>WesGO</a:t>
            </a:r>
            <a:r>
              <a:rPr lang="en-US" dirty="0" smtClean="0"/>
              <a:t> survey between </a:t>
            </a:r>
            <a:r>
              <a:rPr lang="en-US" dirty="0" smtClean="0"/>
              <a:t>11/18/15 </a:t>
            </a:r>
            <a:r>
              <a:rPr lang="en-US" dirty="0" smtClean="0"/>
              <a:t>and 12/1/15; we had </a:t>
            </a:r>
            <a:r>
              <a:rPr lang="en-US" dirty="0" smtClean="0"/>
              <a:t>54.9</a:t>
            </a:r>
            <a:r>
              <a:rPr lang="en-US" dirty="0" smtClean="0"/>
              <a:t>% </a:t>
            </a:r>
            <a:r>
              <a:rPr lang="en-US" dirty="0" smtClean="0"/>
              <a:t>survey rate as of 12/2/15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Fundraising callers phoned parents Thanksgiving week for more information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Will spend December mining social media and filling in info from employers, etc.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Working with new </a:t>
            </a:r>
            <a:r>
              <a:rPr lang="en-US" dirty="0" smtClean="0"/>
              <a:t>Chief Communications Officer </a:t>
            </a:r>
            <a:r>
              <a:rPr lang="en-US" dirty="0" smtClean="0"/>
              <a:t>and IT to build landing pages for academic departments with job/graduate school information of recent grads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Custom 4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000000"/>
      </a:accent2>
      <a:accent3>
        <a:srgbClr val="C0000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6087</TotalTime>
  <Words>678</Words>
  <Application>Microsoft Macintosh PowerPoint</Application>
  <PresentationFormat>On-screen Show (4:3)</PresentationFormat>
  <Paragraphs>68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Franklin Gothic Book</vt:lpstr>
      <vt:lpstr>Franklin Gothic Medium</vt:lpstr>
      <vt:lpstr>Tunga</vt:lpstr>
      <vt:lpstr>Wingdings</vt:lpstr>
      <vt:lpstr>Arial</vt:lpstr>
      <vt:lpstr>Angles</vt:lpstr>
      <vt:lpstr>Tracking student success using social media</vt:lpstr>
      <vt:lpstr>Nace standards</vt:lpstr>
      <vt:lpstr>Reporting categories</vt:lpstr>
      <vt:lpstr>Career outcomes rate</vt:lpstr>
      <vt:lpstr>Wesleyan implementation</vt:lpstr>
      <vt:lpstr>Class of 2014 outcomes</vt:lpstr>
      <vt:lpstr>Jobs by industry</vt:lpstr>
      <vt:lpstr>Continuing education (9.6% of class)</vt:lpstr>
      <vt:lpstr>New initiatives for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2014: An outcomes overview</dc:title>
  <dc:creator>Castonguay, Sharon</dc:creator>
  <cp:lastModifiedBy>Microsoft Office User</cp:lastModifiedBy>
  <cp:revision>49</cp:revision>
  <cp:lastPrinted>2015-02-27T15:15:46Z</cp:lastPrinted>
  <dcterms:created xsi:type="dcterms:W3CDTF">2015-02-20T15:04:28Z</dcterms:created>
  <dcterms:modified xsi:type="dcterms:W3CDTF">2015-12-03T18:57:45Z</dcterms:modified>
</cp:coreProperties>
</file>