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7010400" cy="9396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7">
          <p15:clr>
            <a:srgbClr val="A4A3A4"/>
          </p15:clr>
        </p15:guide>
        <p15:guide id="2" pos="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858" y="108"/>
      </p:cViewPr>
      <p:guideLst>
        <p:guide orient="horz" pos="887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4392" y="-112"/>
      </p:cViewPr>
      <p:guideLst>
        <p:guide orient="horz" pos="29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5C6DDD23-B3B7-F841-A048-7C0987E6E930}" type="datetime1"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DC8A9BF3-3B16-6349-BC4B-23E7035445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68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DEECA66B-5194-F94D-81C2-1F65E6441A2E}" type="datetime1"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C1806646-DCAA-0D49-A464-E5F2F1411D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1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4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646-DCAA-0D49-A464-E5F2F1411DB6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6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BE10-DC0D-9340-9894-EE7B2BAB1C2E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3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383B-7B23-7B48-BDB9-7D0E3F63D70C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5999-B9DF-A548-AC55-08C6F10DCCDD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E23-B651-5A4A-860D-8BDF4D59C068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4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FBD8-7E3D-744A-B51F-FF9E7361DE42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25F8-22F3-5E43-B12E-8368D5DB15A0}" type="datetime1"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0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CFA7-9FE8-A949-BBCA-E71D6F86B7D6}" type="datetime1"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8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6FC6-0991-B542-A05C-0F72563013AD}" type="datetime1"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56A1-D844-8949-B449-4B1DEB9C9FD1}" type="datetime1"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BC8-F27C-7D45-8DBD-9FBA2A657771}" type="datetime1"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3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5CDB-D6B6-0544-B2E6-C192FEEDB2B4}" type="datetime1"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6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D353-9A78-DA41-A408-1F9616FDFB56}" type="datetime1"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5D4C-EF7C-7F4D-93B6-6093087EB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0" y="2540000"/>
            <a:ext cx="9144000" cy="200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</a:rPr>
              <a:t>Inclusive Excellence: Embracing and Assessing a Diverse Student Body</a:t>
            </a:r>
            <a:endParaRPr lang="en-US" sz="2400" dirty="0">
              <a:solidFill>
                <a:schemeClr val="bg1"/>
              </a:solidFill>
              <a:latin typeface="ARS Maquette Pro Light"/>
              <a:cs typeface="ARS Maquette Pro Light"/>
            </a:endParaRPr>
          </a:p>
        </p:txBody>
      </p:sp>
      <p:pic>
        <p:nvPicPr>
          <p:cNvPr id="12" name="Picture 11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72155"/>
            <a:ext cx="3009900" cy="469016"/>
          </a:xfrm>
          <a:prstGeom prst="rect">
            <a:avLst/>
          </a:prstGeom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0" y="5365750"/>
            <a:ext cx="9144000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130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NEASC Annual Meeting</a:t>
            </a:r>
          </a:p>
          <a:p>
            <a:r>
              <a:rPr lang="en-US" sz="1600" dirty="0">
                <a:solidFill>
                  <a:schemeClr val="bg1"/>
                </a:solidFill>
              </a:rPr>
              <a:t>Boston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December 9, 2015</a:t>
            </a:r>
          </a:p>
          <a:p>
            <a:endParaRPr lang="en-US" sz="1050" dirty="0">
              <a:solidFill>
                <a:schemeClr val="bg1"/>
              </a:solidFill>
              <a:latin typeface="ARS Maquette Pro Light"/>
              <a:cs typeface="ARS Maquette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7455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40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04900"/>
            <a:ext cx="8077200" cy="82896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</a:rPr>
              <a:t>Global Education at MHC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7999" y="2060380"/>
            <a:ext cx="8328351" cy="4137220"/>
          </a:xfrm>
        </p:spPr>
        <p:txBody>
          <a:bodyPr>
            <a:normAutofit fontScale="92500"/>
          </a:bodyPr>
          <a:lstStyle/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S Maquette Pro Bold"/>
              </a:rPr>
              <a:t> Long history of engagement with international dimensions at MHC. 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S Maquette Pro Bold"/>
              </a:rPr>
              <a:t>First </a:t>
            </a:r>
            <a:r>
              <a:rPr lang="en-US" dirty="0">
                <a:latin typeface="ARS Maquette Pro Bold"/>
              </a:rPr>
              <a:t>international student arrived in 1839 </a:t>
            </a:r>
            <a:endParaRPr lang="en-US" dirty="0" smtClean="0">
              <a:latin typeface="ARS Maquette Pro Bold"/>
            </a:endParaRPr>
          </a:p>
          <a:p>
            <a:pPr algn="l">
              <a:spcBef>
                <a:spcPts val="600"/>
              </a:spcBef>
            </a:pPr>
            <a:r>
              <a:rPr lang="en-US" dirty="0">
                <a:latin typeface="ARS Maquette Pro Bold"/>
              </a:rPr>
              <a:t>	</a:t>
            </a:r>
            <a:r>
              <a:rPr lang="en-US" dirty="0" smtClean="0">
                <a:latin typeface="ARS Maquette Pro Bold"/>
              </a:rPr>
              <a:t>(</a:t>
            </a:r>
            <a:r>
              <a:rPr lang="en-US" dirty="0">
                <a:latin typeface="ARS Maquette Pro Bold"/>
              </a:rPr>
              <a:t>2 years after the college was founded</a:t>
            </a:r>
            <a:r>
              <a:rPr lang="en-US" dirty="0" smtClean="0">
                <a:latin typeface="ARS Maquette Pro Bold"/>
              </a:rPr>
              <a:t>).</a:t>
            </a:r>
            <a:endParaRPr lang="en-US" dirty="0">
              <a:latin typeface="ARS Maquette Pro Bold"/>
            </a:endParaRP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S Maquette Pro Bold"/>
              </a:rPr>
              <a:t>Mary Woolley, MHC President for nearly 40 years (1900-1937) was the only </a:t>
            </a:r>
            <a:r>
              <a:rPr lang="en-US" dirty="0" smtClean="0">
                <a:latin typeface="ARS Maquette Pro Bold"/>
              </a:rPr>
              <a:t>female U.S</a:t>
            </a:r>
            <a:r>
              <a:rPr lang="en-US" dirty="0">
                <a:latin typeface="ARS Maquette Pro Bold"/>
              </a:rPr>
              <a:t>. delegate in the Reduction and Limitation of Armaments in Geneva in 1932. </a:t>
            </a:r>
          </a:p>
          <a:p>
            <a:pPr algn="l"/>
            <a:endParaRPr lang="en-US" sz="1800" i="1" dirty="0">
              <a:solidFill>
                <a:srgbClr val="4F81BD"/>
              </a:solidFill>
              <a:latin typeface="ARS Maquette Pro Bold Italic"/>
              <a:cs typeface="ARS Maquette Pro Bold Ital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2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5" name="Picture 14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63881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32148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04900"/>
            <a:ext cx="8077200" cy="82896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From International to Global Education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060380"/>
            <a:ext cx="7969428" cy="413722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S Maquette Pro Bold"/>
              </a:rPr>
              <a:t>International education in the U.S. has moved </a:t>
            </a: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from internationalization </a:t>
            </a:r>
            <a:r>
              <a:rPr lang="en-US" sz="2400" dirty="0">
                <a:latin typeface="ARS Maquette Pro Bold"/>
              </a:rPr>
              <a:t>(including elements of international education into different aspects of the curriculum) </a:t>
            </a: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to global education. </a:t>
            </a:r>
            <a:endParaRPr lang="en-US" sz="2400" dirty="0" smtClean="0">
              <a:solidFill>
                <a:srgbClr val="FF0000"/>
              </a:solidFill>
              <a:latin typeface="ARS Maquette Pro Bold"/>
            </a:endParaRPr>
          </a:p>
          <a:p>
            <a:pPr algn="l"/>
            <a:endParaRPr lang="en-US" sz="2400" dirty="0">
              <a:solidFill>
                <a:srgbClr val="FF0000"/>
              </a:solidFill>
              <a:latin typeface="ARS Maquette Pro Bold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S Maquette Pro Bold"/>
              </a:rPr>
              <a:t>When MHC made international education a priority in its strategic plan in 2004, it aimed for both international AND global education (the focus on transnational processes and their impact on different communities and countries).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3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4" name="Picture 13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634365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16306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04900"/>
            <a:ext cx="8077200" cy="82896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What are the goals for global learning at MHC?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060380"/>
            <a:ext cx="7892516" cy="413722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C</a:t>
            </a:r>
            <a:r>
              <a:rPr lang="en-US" sz="2400" dirty="0">
                <a:latin typeface="ARS Maquette Pro Bold"/>
              </a:rPr>
              <a:t>ultivate global awareness and engage across difference.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H</a:t>
            </a:r>
            <a:r>
              <a:rPr lang="en-US" sz="2400" dirty="0">
                <a:latin typeface="ARS Maquette Pro Bold"/>
              </a:rPr>
              <a:t>arness knowledge for the solution of pressing global problems.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A</a:t>
            </a:r>
            <a:r>
              <a:rPr lang="en-US" sz="2400" dirty="0">
                <a:latin typeface="ARS Maquette Pro Bold"/>
              </a:rPr>
              <a:t>ppreciate how societies respond differently to common needs.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N</a:t>
            </a:r>
            <a:r>
              <a:rPr lang="en-US" sz="2400" dirty="0">
                <a:latin typeface="ARS Maquette Pro Bold"/>
              </a:rPr>
              <a:t>urture an ethic of responsibility for making the world more just and sustainable.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G</a:t>
            </a:r>
            <a:r>
              <a:rPr lang="en-US" sz="2400" dirty="0">
                <a:latin typeface="ARS Maquette Pro Bold"/>
              </a:rPr>
              <a:t>ain understanding of global challenges, their origin and implications.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E</a:t>
            </a:r>
            <a:r>
              <a:rPr lang="en-US" sz="2400" dirty="0">
                <a:latin typeface="ARS Maquette Pro Bold"/>
              </a:rPr>
              <a:t>mploy another language to communicate across cultural diversity.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63881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4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4" name="Picture 13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97339"/>
            <a:ext cx="8077200" cy="82896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>
                <a:solidFill>
                  <a:schemeClr val="accent1"/>
                </a:solidFill>
                <a:latin typeface="ARS Maquette Pro Bold"/>
              </a:rPr>
              <a:t>Which factors account for the success of weaving global education into the fabric of the </a:t>
            </a:r>
            <a:r>
              <a:rPr lang="en-US" sz="3200" dirty="0" smtClean="0">
                <a:solidFill>
                  <a:schemeClr val="accent1"/>
                </a:solidFill>
                <a:latin typeface="ARS Maquette Pro Bold"/>
              </a:rPr>
              <a:t>institution?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3075" y="2360038"/>
            <a:ext cx="7892516" cy="413722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arenBoth"/>
            </a:pPr>
            <a:r>
              <a:rPr lang="en-US" sz="2400" dirty="0" smtClean="0">
                <a:solidFill>
                  <a:srgbClr val="FF0000"/>
                </a:solidFill>
                <a:latin typeface="ARS Maquette Pro Bold"/>
              </a:rPr>
              <a:t>Strategic </a:t>
            </a: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priority </a:t>
            </a:r>
            <a:r>
              <a:rPr lang="en-US" sz="2400" dirty="0">
                <a:latin typeface="ARS Maquette Pro Bold"/>
              </a:rPr>
              <a:t>(thus support from all constituencies, including generous alumnae</a:t>
            </a:r>
            <a:r>
              <a:rPr lang="en-US" sz="2400" dirty="0" smtClean="0">
                <a:latin typeface="ARS Maquette Pro Bold"/>
              </a:rPr>
              <a:t>).</a:t>
            </a:r>
          </a:p>
          <a:p>
            <a:pPr marL="457200" indent="-457200" algn="l">
              <a:buAutoNum type="arabicParenBoth"/>
            </a:pPr>
            <a:endParaRPr lang="en-US" sz="2400" dirty="0">
              <a:latin typeface="ARS Maquette Pro Bold"/>
            </a:endParaRPr>
          </a:p>
          <a:p>
            <a:pPr marL="457200" indent="-457200" algn="l"/>
            <a:r>
              <a:rPr lang="en-US" sz="2400" dirty="0">
                <a:latin typeface="ARS Maquette Pro Bold"/>
              </a:rPr>
              <a:t>(2) A </a:t>
            </a: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long history </a:t>
            </a:r>
            <a:r>
              <a:rPr lang="en-US" sz="2400" dirty="0">
                <a:latin typeface="ARS Maquette Pro Bold"/>
              </a:rPr>
              <a:t>of engagement with different aspects </a:t>
            </a:r>
            <a:r>
              <a:rPr lang="en-US" sz="2400" dirty="0" smtClean="0">
                <a:latin typeface="ARS Maquette Pro Bold"/>
              </a:rPr>
              <a:t>of</a:t>
            </a:r>
          </a:p>
          <a:p>
            <a:pPr marL="457200" indent="-457200" algn="l"/>
            <a:r>
              <a:rPr lang="en-US" sz="2400" dirty="0">
                <a:latin typeface="ARS Maquette Pro Bold"/>
              </a:rPr>
              <a:t> </a:t>
            </a:r>
            <a:r>
              <a:rPr lang="en-US" sz="2400" dirty="0" smtClean="0">
                <a:latin typeface="ARS Maquette Pro Bold"/>
              </a:rPr>
              <a:t>    international </a:t>
            </a:r>
            <a:r>
              <a:rPr lang="en-US" sz="2400" dirty="0">
                <a:latin typeface="ARS Maquette Pro Bold"/>
              </a:rPr>
              <a:t>education. </a:t>
            </a:r>
            <a:endParaRPr lang="en-US" sz="2400" dirty="0" smtClean="0">
              <a:latin typeface="ARS Maquette Pro Bold"/>
            </a:endParaRPr>
          </a:p>
          <a:p>
            <a:pPr marL="457200" indent="-457200" algn="l"/>
            <a:endParaRPr lang="en-US" sz="2400" dirty="0">
              <a:latin typeface="ARS Maquette Pro Bold"/>
            </a:endParaRPr>
          </a:p>
          <a:p>
            <a:pPr marL="457200" indent="-457200" algn="l"/>
            <a:r>
              <a:rPr lang="en-US" sz="2400" dirty="0">
                <a:latin typeface="ARS Maquette Pro Bold"/>
              </a:rPr>
              <a:t>(3) An institutional entity, </a:t>
            </a:r>
            <a:r>
              <a:rPr lang="en-US" sz="2400" dirty="0">
                <a:solidFill>
                  <a:srgbClr val="FF0000"/>
                </a:solidFill>
                <a:latin typeface="ARS Maquette Pro Bold"/>
              </a:rPr>
              <a:t>the McCulloch Center</a:t>
            </a:r>
            <a:r>
              <a:rPr lang="en-US" sz="2400" dirty="0">
                <a:latin typeface="ARS Maquette Pro Bold"/>
              </a:rPr>
              <a:t>, </a:t>
            </a:r>
            <a:r>
              <a:rPr lang="en-US" sz="2400" dirty="0" smtClean="0">
                <a:latin typeface="ARS Maquette Pro Bold"/>
              </a:rPr>
              <a:t>charged</a:t>
            </a:r>
          </a:p>
          <a:p>
            <a:pPr marL="457200" indent="-457200" algn="l"/>
            <a:r>
              <a:rPr lang="en-US" sz="2400" dirty="0">
                <a:latin typeface="ARS Maquette Pro Bold"/>
              </a:rPr>
              <a:t> </a:t>
            </a:r>
            <a:r>
              <a:rPr lang="en-US" sz="2400" dirty="0" smtClean="0">
                <a:latin typeface="ARS Maquette Pro Bold"/>
              </a:rPr>
              <a:t>    with </a:t>
            </a:r>
            <a:r>
              <a:rPr lang="en-US" sz="2400" dirty="0">
                <a:latin typeface="ARS Maquette Pro Bold"/>
              </a:rPr>
              <a:t>embedding the strategic imperative of </a:t>
            </a:r>
            <a:endParaRPr lang="en-US" sz="2400" dirty="0" smtClean="0">
              <a:latin typeface="ARS Maquette Pro Bold"/>
            </a:endParaRPr>
          </a:p>
          <a:p>
            <a:pPr marL="457200" indent="-457200" algn="l"/>
            <a:r>
              <a:rPr lang="en-US" sz="2400" dirty="0">
                <a:latin typeface="ARS Maquette Pro Bold"/>
              </a:rPr>
              <a:t> </a:t>
            </a:r>
            <a:r>
              <a:rPr lang="en-US" sz="2400" dirty="0" smtClean="0">
                <a:latin typeface="ARS Maquette Pro Bold"/>
              </a:rPr>
              <a:t>    international </a:t>
            </a:r>
            <a:r>
              <a:rPr lang="en-US" sz="2400" dirty="0">
                <a:latin typeface="ARS Maquette Pro Bold"/>
              </a:rPr>
              <a:t>and global education in the life of the </a:t>
            </a:r>
            <a:endParaRPr lang="en-US" sz="2400" dirty="0" smtClean="0">
              <a:latin typeface="ARS Maquette Pro Bold"/>
            </a:endParaRPr>
          </a:p>
          <a:p>
            <a:pPr marL="457200" indent="-457200" algn="l"/>
            <a:r>
              <a:rPr lang="en-US" sz="2400" dirty="0">
                <a:latin typeface="ARS Maquette Pro Bold"/>
              </a:rPr>
              <a:t> </a:t>
            </a:r>
            <a:r>
              <a:rPr lang="en-US" sz="2400" dirty="0" smtClean="0">
                <a:latin typeface="ARS Maquette Pro Bold"/>
              </a:rPr>
              <a:t>    college.</a:t>
            </a:r>
          </a:p>
          <a:p>
            <a:pPr algn="l"/>
            <a:endParaRPr lang="en-US" sz="2400" dirty="0">
              <a:latin typeface="ARS Maquette Pro Bold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latin typeface="ARS Maquette Pro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3881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5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4" name="Picture 13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04900"/>
            <a:ext cx="8077200" cy="82896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Factors Cont’d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2600" y="2251724"/>
            <a:ext cx="8077200" cy="4137220"/>
          </a:xfrm>
        </p:spPr>
        <p:txBody>
          <a:bodyPr>
            <a:normAutofit fontScale="62500" lnSpcReduction="20000"/>
          </a:bodyPr>
          <a:lstStyle/>
          <a:p>
            <a:pPr marL="457200" indent="-457200" algn="l"/>
            <a:r>
              <a:rPr lang="en-US" dirty="0">
                <a:latin typeface="ARS Maquette Pro Bold"/>
              </a:rPr>
              <a:t>(4)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Great interest (and thus participation) among students </a:t>
            </a:r>
            <a:r>
              <a:rPr lang="en-US" dirty="0" smtClean="0">
                <a:solidFill>
                  <a:srgbClr val="FF0000"/>
                </a:solidFill>
                <a:latin typeface="ARS Maquette Pro Bold"/>
              </a:rPr>
              <a:t>and</a:t>
            </a:r>
          </a:p>
          <a:p>
            <a:pPr marL="457200" indent="-457200" algn="l"/>
            <a:r>
              <a:rPr lang="en-US" dirty="0">
                <a:solidFill>
                  <a:srgbClr val="FF0000"/>
                </a:solidFill>
                <a:latin typeface="ARS Maquette Pro Bold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S Maquette Pro Bold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faculty. </a:t>
            </a:r>
            <a:endParaRPr lang="en-US" dirty="0" smtClean="0">
              <a:solidFill>
                <a:srgbClr val="FF0000"/>
              </a:solidFill>
              <a:latin typeface="ARS Maquette Pro Bold"/>
            </a:endParaRPr>
          </a:p>
          <a:p>
            <a:pPr marL="457200" indent="-457200" algn="l"/>
            <a:endParaRPr lang="en-US" dirty="0">
              <a:solidFill>
                <a:srgbClr val="FF0000"/>
              </a:solidFill>
              <a:latin typeface="ARS Maquette Pro Bold"/>
            </a:endParaRPr>
          </a:p>
          <a:p>
            <a:pPr marL="457200" indent="-457200" algn="l"/>
            <a:r>
              <a:rPr lang="en-US" dirty="0" smtClean="0">
                <a:latin typeface="ARS Maquette Pro Bold"/>
              </a:rPr>
              <a:t>(</a:t>
            </a:r>
            <a:r>
              <a:rPr lang="en-US" dirty="0">
                <a:latin typeface="ARS Maquette Pro Bold"/>
              </a:rPr>
              <a:t>5) The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transformative power of global education on a highly </a:t>
            </a:r>
            <a:endParaRPr lang="en-US" dirty="0" smtClean="0">
              <a:solidFill>
                <a:srgbClr val="FF0000"/>
              </a:solidFill>
              <a:latin typeface="ARS Maquette Pro Bold"/>
            </a:endParaRPr>
          </a:p>
          <a:p>
            <a:pPr marL="457200" indent="-457200" algn="l"/>
            <a:r>
              <a:rPr lang="en-US" dirty="0">
                <a:solidFill>
                  <a:srgbClr val="FF0000"/>
                </a:solidFill>
                <a:latin typeface="ARS Maquette Pro Bold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S Maquette Pro Bold"/>
              </a:rPr>
              <a:t>     diverse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campus.</a:t>
            </a:r>
            <a:r>
              <a:rPr lang="en-US" dirty="0">
                <a:latin typeface="ARS Maquette Pro Bold"/>
              </a:rPr>
              <a:t> 26% of students are from outside the US </a:t>
            </a:r>
            <a:endParaRPr lang="en-US" dirty="0" smtClean="0">
              <a:latin typeface="ARS Maquette Pro Bold"/>
            </a:endParaRPr>
          </a:p>
          <a:p>
            <a:pPr marL="457200" indent="-457200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 and </a:t>
            </a:r>
            <a:r>
              <a:rPr lang="en-US" dirty="0">
                <a:latin typeface="ARS Maquette Pro Bold"/>
              </a:rPr>
              <a:t>25% of faculty are international: cross-cultural learning</a:t>
            </a:r>
            <a:r>
              <a:rPr lang="en-US" dirty="0" smtClean="0">
                <a:latin typeface="ARS Maquette Pro Bold"/>
              </a:rPr>
              <a:t>,</a:t>
            </a:r>
          </a:p>
          <a:p>
            <a:pPr marL="457200" indent="-457200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 </a:t>
            </a:r>
            <a:r>
              <a:rPr lang="en-US" dirty="0">
                <a:latin typeface="ARS Maquette Pro Bold"/>
              </a:rPr>
              <a:t>learning about the implications of globalization, learning </a:t>
            </a:r>
            <a:endParaRPr lang="en-US" dirty="0" smtClean="0">
              <a:latin typeface="ARS Maquette Pro Bold"/>
            </a:endParaRPr>
          </a:p>
          <a:p>
            <a:pPr marL="457200" indent="-457200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 how </a:t>
            </a:r>
            <a:r>
              <a:rPr lang="en-US" dirty="0">
                <a:latin typeface="ARS Maquette Pro Bold"/>
              </a:rPr>
              <a:t>different societies respond differently to common needs. </a:t>
            </a:r>
            <a:endParaRPr lang="en-US" dirty="0" smtClean="0">
              <a:latin typeface="ARS Maquette Pro Bold"/>
            </a:endParaRPr>
          </a:p>
          <a:p>
            <a:pPr marL="457200" indent="-457200" algn="l"/>
            <a:endParaRPr lang="en-US" dirty="0">
              <a:latin typeface="ARS Maquette Pro Bold"/>
            </a:endParaRPr>
          </a:p>
          <a:p>
            <a:pPr marL="457200" indent="-457200" algn="l"/>
            <a:r>
              <a:rPr lang="en-US" dirty="0">
                <a:latin typeface="ARS Maquette Pro Bold"/>
              </a:rPr>
              <a:t>(6)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New initiatives that reach across the disciplines and divisions:</a:t>
            </a:r>
            <a:r>
              <a:rPr lang="en-US" dirty="0">
                <a:latin typeface="ARS Maquette Pro Bold"/>
              </a:rPr>
              <a:t> </a:t>
            </a:r>
          </a:p>
          <a:p>
            <a:pPr lvl="1" indent="-457200" algn="l"/>
            <a:r>
              <a:rPr lang="en-US" dirty="0" smtClean="0">
                <a:latin typeface="ARS Maquette Pro Bold"/>
              </a:rPr>
              <a:t>	(</a:t>
            </a:r>
            <a:r>
              <a:rPr lang="en-US" dirty="0">
                <a:latin typeface="ARS Maquette Pro Bold"/>
              </a:rPr>
              <a:t>a) Using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teleconferencing</a:t>
            </a:r>
            <a:r>
              <a:rPr lang="en-US" dirty="0">
                <a:latin typeface="ARS Maquette Pro Bold"/>
              </a:rPr>
              <a:t> to bring global perspectives into the classroom (20% now) [ACE-COIL award 2014]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latin typeface="ARS Maquette Pro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3881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6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4" name="Picture 13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600" y="1104900"/>
            <a:ext cx="8077200" cy="82896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Factors Cont’d</a:t>
            </a:r>
            <a:endParaRPr lang="en-US" sz="36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2600" y="1933860"/>
            <a:ext cx="7892516" cy="4468061"/>
          </a:xfrm>
        </p:spPr>
        <p:txBody>
          <a:bodyPr>
            <a:normAutofit fontScale="70000" lnSpcReduction="20000"/>
          </a:bodyPr>
          <a:lstStyle/>
          <a:p>
            <a:pPr marL="800100" lvl="1" indent="-395288" algn="l"/>
            <a:r>
              <a:rPr lang="en-US" dirty="0">
                <a:latin typeface="ARS Maquette Pro Bold"/>
              </a:rPr>
              <a:t>(b) Embedding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global scholars-in-residence </a:t>
            </a:r>
            <a:r>
              <a:rPr lang="en-US" dirty="0">
                <a:latin typeface="ARS Maquette Pro Bold"/>
              </a:rPr>
              <a:t>into the </a:t>
            </a:r>
            <a:endParaRPr lang="en-US" dirty="0" smtClean="0">
              <a:latin typeface="ARS Maquette Pro Bold"/>
            </a:endParaRPr>
          </a:p>
          <a:p>
            <a:pPr marL="800100" lvl="1" indent="-395288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curricular </a:t>
            </a:r>
            <a:r>
              <a:rPr lang="en-US" dirty="0">
                <a:latin typeface="ARS Maquette Pro Bold"/>
              </a:rPr>
              <a:t>life of the college. Over the last 10 years</a:t>
            </a:r>
            <a:r>
              <a:rPr lang="en-US" dirty="0" smtClean="0">
                <a:latin typeface="ARS Maquette Pro Bold"/>
              </a:rPr>
              <a:t>,</a:t>
            </a:r>
          </a:p>
          <a:p>
            <a:pPr marL="800100" lvl="1" indent="-395288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 </a:t>
            </a:r>
            <a:r>
              <a:rPr lang="en-US" dirty="0">
                <a:latin typeface="ARS Maquette Pro Bold"/>
              </a:rPr>
              <a:t>&gt; 100 faculty and &gt; 2,500 students have engaged </a:t>
            </a:r>
            <a:r>
              <a:rPr lang="en-US" dirty="0" smtClean="0">
                <a:latin typeface="ARS Maquette Pro Bold"/>
              </a:rPr>
              <a:t>with</a:t>
            </a:r>
          </a:p>
          <a:p>
            <a:pPr marL="800100" lvl="1" indent="-395288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  </a:t>
            </a:r>
            <a:r>
              <a:rPr lang="en-US" dirty="0">
                <a:latin typeface="ARS Maquette Pro Bold"/>
              </a:rPr>
              <a:t>Global Scholars-in-Residence. </a:t>
            </a:r>
            <a:endParaRPr lang="en-US" dirty="0" smtClean="0">
              <a:latin typeface="ARS Maquette Pro Bold"/>
            </a:endParaRPr>
          </a:p>
          <a:p>
            <a:pPr marL="800100" lvl="1" indent="-395288" algn="l"/>
            <a:endParaRPr lang="en-US" dirty="0">
              <a:latin typeface="ARS Maquette Pro Bold"/>
            </a:endParaRPr>
          </a:p>
          <a:p>
            <a:pPr marL="800100" lvl="1" indent="-395288" algn="l"/>
            <a:r>
              <a:rPr lang="en-US" dirty="0">
                <a:latin typeface="ARS Maquette Pro Bold"/>
              </a:rPr>
              <a:t>(c) Analyzing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global challenges through multiple lenses: global </a:t>
            </a:r>
            <a:endParaRPr lang="en-US" dirty="0" smtClean="0">
              <a:solidFill>
                <a:srgbClr val="FF0000"/>
              </a:solidFill>
              <a:latin typeface="ARS Maquette Pro Bold"/>
            </a:endParaRPr>
          </a:p>
          <a:p>
            <a:pPr marL="800100" lvl="1" indent="-395288" algn="l"/>
            <a:r>
              <a:rPr lang="en-US" dirty="0">
                <a:solidFill>
                  <a:srgbClr val="FF0000"/>
                </a:solidFill>
                <a:latin typeface="ARS Maquette Pro Bold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S Maquette Pro Bold"/>
              </a:rPr>
              <a:t>    challenges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courses and conferences</a:t>
            </a:r>
            <a:r>
              <a:rPr lang="en-US" dirty="0" smtClean="0">
                <a:solidFill>
                  <a:srgbClr val="FF0000"/>
                </a:solidFill>
                <a:latin typeface="ARS Maquette Pro Bold"/>
              </a:rPr>
              <a:t>.</a:t>
            </a:r>
          </a:p>
          <a:p>
            <a:pPr marL="800100" lvl="1" indent="-395288" algn="l"/>
            <a:endParaRPr lang="en-US" dirty="0">
              <a:solidFill>
                <a:srgbClr val="FF0000"/>
              </a:solidFill>
              <a:latin typeface="ARS Maquette Pro Bold"/>
            </a:endParaRPr>
          </a:p>
          <a:p>
            <a:pPr marL="800100" lvl="1" indent="-395288" algn="l"/>
            <a:r>
              <a:rPr lang="en-US" dirty="0">
                <a:latin typeface="ARS Maquette Pro Bold"/>
              </a:rPr>
              <a:t>(d)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international internship network and study abroad</a:t>
            </a:r>
            <a:r>
              <a:rPr lang="en-US" dirty="0">
                <a:latin typeface="ARS Maquette Pro Bold"/>
              </a:rPr>
              <a:t> (</a:t>
            </a:r>
            <a:r>
              <a:rPr lang="en-US" dirty="0" smtClean="0">
                <a:latin typeface="ARS Maquette Pro Bold"/>
              </a:rPr>
              <a:t>students</a:t>
            </a:r>
          </a:p>
          <a:p>
            <a:pPr marL="800100" lvl="1" indent="-395288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of </a:t>
            </a:r>
            <a:r>
              <a:rPr lang="en-US" dirty="0">
                <a:latin typeface="ARS Maquette Pro Bold"/>
              </a:rPr>
              <a:t>color are NOT underrepresented in those activities at </a:t>
            </a:r>
            <a:endParaRPr lang="en-US" dirty="0" smtClean="0">
              <a:latin typeface="ARS Maquette Pro Bold"/>
            </a:endParaRPr>
          </a:p>
          <a:p>
            <a:pPr marL="800100" lvl="1" indent="-395288" algn="l"/>
            <a:r>
              <a:rPr lang="en-US" dirty="0">
                <a:latin typeface="ARS Maquette Pro Bold"/>
              </a:rPr>
              <a:t> </a:t>
            </a:r>
            <a:r>
              <a:rPr lang="en-US" dirty="0" smtClean="0">
                <a:latin typeface="ARS Maquette Pro Bold"/>
              </a:rPr>
              <a:t>    MHC).</a:t>
            </a:r>
          </a:p>
          <a:p>
            <a:pPr marL="800100" lvl="1" indent="-395288" algn="l"/>
            <a:endParaRPr lang="en-US" dirty="0">
              <a:latin typeface="ARS Maquette Pro Bold"/>
            </a:endParaRPr>
          </a:p>
          <a:p>
            <a:pPr marL="800100" lvl="1" indent="-395288" algn="l"/>
            <a:r>
              <a:rPr lang="en-US" dirty="0">
                <a:latin typeface="ARS Maquette Pro Bold"/>
              </a:rPr>
              <a:t>(e) </a:t>
            </a:r>
            <a:r>
              <a:rPr lang="en-US" dirty="0">
                <a:solidFill>
                  <a:srgbClr val="FF0000"/>
                </a:solidFill>
                <a:latin typeface="ARS Maquette Pro Bold"/>
              </a:rPr>
              <a:t>strategic international partnerships</a:t>
            </a:r>
          </a:p>
          <a:p>
            <a:pPr marL="800100" lvl="2" indent="-395288" algn="l"/>
            <a:r>
              <a:rPr lang="en-US" dirty="0" smtClean="0">
                <a:latin typeface="ARS Maquette Pro Bold"/>
              </a:rPr>
              <a:t>	nearly </a:t>
            </a:r>
            <a:r>
              <a:rPr lang="en-US" dirty="0">
                <a:latin typeface="ARS Maquette Pro Bold"/>
              </a:rPr>
              <a:t>90 partnerships around the world with other </a:t>
            </a:r>
            <a:r>
              <a:rPr lang="en-US" dirty="0" smtClean="0">
                <a:latin typeface="ARS Maquette Pro Bold"/>
              </a:rPr>
              <a:t>institutions.</a:t>
            </a:r>
            <a:endParaRPr lang="en-US" sz="2400" dirty="0">
              <a:latin typeface="ARS Maquette Pro Bold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6858000" y="2149280"/>
            <a:ext cx="1905000" cy="374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rgbClr val="4F81BD"/>
                </a:solidFill>
                <a:latin typeface="ARS Maquette Pro Regular Italic"/>
                <a:cs typeface="ARS Maquette Pro Regular Italic"/>
              </a:rPr>
              <a:t>”</a:t>
            </a:r>
            <a:endParaRPr lang="en-US" sz="1400" dirty="0">
              <a:solidFill>
                <a:srgbClr val="4F81BD"/>
              </a:solidFill>
              <a:latin typeface="ARS Maquette Pro Regular Italic"/>
              <a:cs typeface="ARS Maquette Pro Regular Ital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3881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  <a:latin typeface="ARS Maquette Pro Bold"/>
                <a:cs typeface="ARS Maquette Pro Bold"/>
              </a:rPr>
              <a:t>Mount Holyoke College  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| 130</a:t>
            </a:r>
            <a:r>
              <a:rPr lang="en-US" sz="1000" baseline="30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th</a:t>
            </a:r>
            <a:r>
              <a:rPr lang="en-US" sz="1000" dirty="0" smtClean="0">
                <a:solidFill>
                  <a:schemeClr val="accent1"/>
                </a:solidFill>
                <a:latin typeface="ARS Maquette Pro Bold"/>
                <a:cs typeface="ARS Maquette Pro Bold"/>
              </a:rPr>
              <a:t> Annual NEASC Meeting</a:t>
            </a:r>
            <a:endParaRPr lang="en-US" sz="1000" dirty="0">
              <a:solidFill>
                <a:schemeClr val="accent1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/>
          <a:p>
            <a:fld id="{19C25D4C-EF7C-7F4D-93B6-6093087EBD38}" type="slidenum">
              <a:rPr lang="en-US" sz="1000" smtClean="0">
                <a:solidFill>
                  <a:srgbClr val="4F81BD"/>
                </a:solidFill>
                <a:latin typeface="ARS Maquette Pro Bold"/>
                <a:cs typeface="ARS Maquette Pro Bold"/>
              </a:rPr>
              <a:pPr/>
              <a:t>7</a:t>
            </a:fld>
            <a:endParaRPr lang="en-US" sz="1000">
              <a:solidFill>
                <a:srgbClr val="4F81BD"/>
              </a:solidFill>
              <a:latin typeface="ARS Maquette Pro Bold"/>
              <a:cs typeface="ARS Maquette Pro Bold"/>
            </a:endParaRPr>
          </a:p>
        </p:txBody>
      </p:sp>
      <p:sp>
        <p:nvSpPr>
          <p:cNvPr id="13" name="Subtitle 4"/>
          <p:cNvSpPr txBox="1">
            <a:spLocks/>
          </p:cNvSpPr>
          <p:nvPr/>
        </p:nvSpPr>
        <p:spPr>
          <a:xfrm>
            <a:off x="6159500" y="307350"/>
            <a:ext cx="2527300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/>
              </a:solidFill>
              <a:latin typeface="ARS Maquette Pro Bold"/>
              <a:cs typeface="ARS Maquette Pro Bold"/>
            </a:endParaRPr>
          </a:p>
        </p:txBody>
      </p:sp>
      <p:pic>
        <p:nvPicPr>
          <p:cNvPr id="14" name="Picture 13" descr="mhclgo1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27140"/>
            <a:ext cx="1816100" cy="2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HC_BOT_Template_PPT.pptx" id="{F3B21DD1-D808-4BA8-9E8D-9C78DCC04FFB}" vid="{F718B292-C1AB-4614-837E-798CECD1CC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MHC_BOT_Template_PPT</Template>
  <TotalTime>35</TotalTime>
  <Words>491</Words>
  <Application>Microsoft Office PowerPoint</Application>
  <PresentationFormat>On-screen Show (4:3)</PresentationFormat>
  <Paragraphs>76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ARS Maquette Pro Bold</vt:lpstr>
      <vt:lpstr>ARS Maquette Pro Bold Italic</vt:lpstr>
      <vt:lpstr>ARS Maquette Pro Light</vt:lpstr>
      <vt:lpstr>ARS Maquette Pro Regular Italic</vt:lpstr>
      <vt:lpstr>Calibri</vt:lpstr>
      <vt:lpstr>Office Theme</vt:lpstr>
      <vt:lpstr>PowerPoint Presentation</vt:lpstr>
      <vt:lpstr>Global Education at MHC</vt:lpstr>
      <vt:lpstr>From International to Global Education</vt:lpstr>
      <vt:lpstr>What are the goals for global learning at MHC?</vt:lpstr>
      <vt:lpstr>Which factors account for the success of weaving global education into the fabric of the institution?</vt:lpstr>
      <vt:lpstr>Factors Cont’d</vt:lpstr>
      <vt:lpstr>Factors Cont’d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win764</dc:creator>
  <cp:lastModifiedBy>win764</cp:lastModifiedBy>
  <cp:revision>7</cp:revision>
  <cp:lastPrinted>2015-11-25T14:54:45Z</cp:lastPrinted>
  <dcterms:created xsi:type="dcterms:W3CDTF">2015-11-25T14:28:12Z</dcterms:created>
  <dcterms:modified xsi:type="dcterms:W3CDTF">2015-12-02T13:23:38Z</dcterms:modified>
</cp:coreProperties>
</file>